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ppt/media/image8.jpg" ContentType="image/jpeg"/>
  <Override PartName="/ppt/media/image15.jpg" ContentType="image/jpeg"/>
  <Override PartName="/ppt/media/image17.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61" r:id="rId8"/>
    <p:sldId id="263" r:id="rId9"/>
    <p:sldId id="264" r:id="rId10"/>
    <p:sldId id="266" r:id="rId11"/>
    <p:sldId id="267" r:id="rId12"/>
    <p:sldId id="268" r:id="rId13"/>
    <p:sldId id="272" r:id="rId14"/>
    <p:sldId id="279" r:id="rId15"/>
    <p:sldId id="280" r:id="rId16"/>
    <p:sldId id="265" r:id="rId17"/>
    <p:sldId id="271" r:id="rId18"/>
    <p:sldId id="269" r:id="rId19"/>
    <p:sldId id="278" r:id="rId20"/>
    <p:sldId id="277" r:id="rId21"/>
    <p:sldId id="270" r:id="rId22"/>
    <p:sldId id="274" r:id="rId23"/>
    <p:sldId id="275" r:id="rId24"/>
    <p:sldId id="276"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FA"/>
    <a:srgbClr val="4CB6A2"/>
    <a:srgbClr val="EB6161"/>
    <a:srgbClr val="008000"/>
    <a:srgbClr val="26A9E1"/>
    <a:srgbClr val="F6931E"/>
    <a:srgbClr val="EA2127"/>
    <a:srgbClr val="FECB0E"/>
    <a:srgbClr val="ACD612"/>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1" autoAdjust="0"/>
    <p:restoredTop sz="94660"/>
  </p:normalViewPr>
  <p:slideViewPr>
    <p:cSldViewPr snapToGrid="0">
      <p:cViewPr varScale="1">
        <p:scale>
          <a:sx n="112" d="100"/>
          <a:sy n="112"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20.01.2020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3402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20.01.2020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8818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20.01.2020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88320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20.01.2020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33029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8F47F4A-F4BB-4E25-AB54-F25B58F452F3}" type="datetimeFigureOut">
              <a:rPr lang="tr-TR" smtClean="0"/>
              <a:t>20.01.2020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28758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8F47F4A-F4BB-4E25-AB54-F25B58F452F3}" type="datetimeFigureOut">
              <a:rPr lang="tr-TR" smtClean="0"/>
              <a:t>20.01.2020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54943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8F47F4A-F4BB-4E25-AB54-F25B58F452F3}" type="datetimeFigureOut">
              <a:rPr lang="tr-TR" smtClean="0"/>
              <a:t>20.01.2020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167230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8F47F4A-F4BB-4E25-AB54-F25B58F452F3}" type="datetimeFigureOut">
              <a:rPr lang="tr-TR" smtClean="0"/>
              <a:t>20.01.2020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390931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F47F4A-F4BB-4E25-AB54-F25B58F452F3}" type="datetimeFigureOut">
              <a:rPr lang="tr-TR" smtClean="0"/>
              <a:t>20.01.2020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1667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F47F4A-F4BB-4E25-AB54-F25B58F452F3}" type="datetimeFigureOut">
              <a:rPr lang="tr-TR" smtClean="0"/>
              <a:t>20.01.2020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136393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F47F4A-F4BB-4E25-AB54-F25B58F452F3}" type="datetimeFigureOut">
              <a:rPr lang="tr-TR" smtClean="0"/>
              <a:t>20.01.2020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3916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47F4A-F4BB-4E25-AB54-F25B58F452F3}" type="datetimeFigureOut">
              <a:rPr lang="tr-TR" smtClean="0"/>
              <a:t>20.01.2020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96205-5C8B-49C2-BCF8-3AEA532E6423}" type="slidenum">
              <a:rPr lang="tr-TR" smtClean="0"/>
              <a:t>‹#›</a:t>
            </a:fld>
            <a:endParaRPr lang="tr-TR"/>
          </a:p>
        </p:txBody>
      </p:sp>
    </p:spTree>
    <p:extLst>
      <p:ext uri="{BB962C8B-B14F-4D97-AF65-F5344CB8AC3E}">
        <p14:creationId xmlns:p14="http://schemas.microsoft.com/office/powerpoint/2010/main" val="283935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112973" y="1209468"/>
            <a:ext cx="5159327" cy="2254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fontAlgn="base">
              <a:spcBef>
                <a:spcPct val="20000"/>
              </a:spcBef>
              <a:spcAft>
                <a:spcPct val="0"/>
              </a:spcAft>
              <a:buFont typeface="Wingdings" panose="05000000000000000000" pitchFamily="2" charset="2"/>
              <a:buChar char="v"/>
            </a:pPr>
            <a:r>
              <a:rPr lang="tr-TR" sz="1800" b="1" dirty="0" smtClean="0"/>
              <a:t>Sokak çocukları,</a:t>
            </a:r>
          </a:p>
          <a:p>
            <a:pPr marL="285750" indent="-285750" algn="l" fontAlgn="base">
              <a:spcBef>
                <a:spcPct val="20000"/>
              </a:spcBef>
              <a:spcAft>
                <a:spcPct val="0"/>
              </a:spcAft>
              <a:buFont typeface="Wingdings" panose="05000000000000000000" pitchFamily="2" charset="2"/>
              <a:buChar char="v"/>
            </a:pPr>
            <a:r>
              <a:rPr lang="tr-TR" sz="1800" b="1" dirty="0" smtClean="0"/>
              <a:t>Suça itilen çocuklar, </a:t>
            </a:r>
          </a:p>
          <a:p>
            <a:pPr marL="285750" indent="-285750" algn="l" fontAlgn="base">
              <a:spcBef>
                <a:spcPct val="20000"/>
              </a:spcBef>
              <a:spcAft>
                <a:spcPct val="0"/>
              </a:spcAft>
              <a:buFont typeface="Wingdings" panose="05000000000000000000" pitchFamily="2" charset="2"/>
              <a:buChar char="v"/>
            </a:pPr>
            <a:r>
              <a:rPr lang="tr-TR" sz="1800" b="1" dirty="0" smtClean="0"/>
              <a:t>Çalışan çocuklar,</a:t>
            </a:r>
          </a:p>
          <a:p>
            <a:pPr marL="285750" indent="-285750" algn="l" fontAlgn="base">
              <a:spcBef>
                <a:spcPct val="20000"/>
              </a:spcBef>
              <a:spcAft>
                <a:spcPct val="0"/>
              </a:spcAft>
              <a:buFont typeface="Wingdings" panose="05000000000000000000" pitchFamily="2" charset="2"/>
              <a:buChar char="v"/>
            </a:pPr>
            <a:r>
              <a:rPr lang="tr-TR" sz="1800" b="1" dirty="0" smtClean="0"/>
              <a:t> İstismara maruz kalan çocuklar </a:t>
            </a:r>
          </a:p>
          <a:p>
            <a:pPr marL="285750" indent="-285750" algn="l" fontAlgn="base">
              <a:spcBef>
                <a:spcPct val="20000"/>
              </a:spcBef>
              <a:spcAft>
                <a:spcPct val="0"/>
              </a:spcAft>
              <a:buFont typeface="Wingdings" panose="05000000000000000000" pitchFamily="2" charset="2"/>
              <a:buChar char="v"/>
            </a:pPr>
            <a:r>
              <a:rPr lang="tr-TR" sz="1800" b="1" dirty="0" smtClean="0"/>
              <a:t>Göç etmiş, mülteci çocuklar şeklinde gruplandırılabilir.</a:t>
            </a:r>
            <a:endParaRPr lang="tr-TR" altLang="tr-TR" sz="1800" b="1" i="1" kern="0" dirty="0">
              <a:solidFill>
                <a:srgbClr val="000000"/>
              </a:solidFill>
              <a:latin typeface="Arial" panose="020B0604020202020204" pitchFamily="34" charset="0"/>
              <a:cs typeface="Arial" panose="020B0604020202020204" pitchFamily="34" charset="0"/>
            </a:endParaRPr>
          </a:p>
        </p:txBody>
      </p:sp>
      <p:sp>
        <p:nvSpPr>
          <p:cNvPr id="5" name="Unvan 1"/>
          <p:cNvSpPr txBox="1">
            <a:spLocks/>
          </p:cNvSpPr>
          <p:nvPr/>
        </p:nvSpPr>
        <p:spPr>
          <a:xfrm>
            <a:off x="0" y="175893"/>
            <a:ext cx="6650980" cy="5264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spc="300" dirty="0" smtClean="0">
                <a:solidFill>
                  <a:srgbClr val="FF0000"/>
                </a:solidFill>
                <a:cs typeface="Arial" panose="020B0604020202020204" pitchFamily="34" charset="0"/>
              </a:rPr>
              <a:t>DEZAVANTAJLI VE RİSK ALTINDAKİ </a:t>
            </a:r>
          </a:p>
          <a:p>
            <a:r>
              <a:rPr lang="tr-TR" sz="2800" b="1" spc="300" dirty="0" smtClean="0">
                <a:solidFill>
                  <a:srgbClr val="FF0000"/>
                </a:solidFill>
                <a:cs typeface="Arial" panose="020B0604020202020204" pitchFamily="34" charset="0"/>
              </a:rPr>
              <a:t>ÇOCUKLAR KİMLERDİR</a:t>
            </a:r>
            <a:r>
              <a:rPr lang="tr-TR" altLang="tr-TR" sz="2800" b="1" i="1" spc="300" dirty="0" smtClean="0">
                <a:solidFill>
                  <a:srgbClr val="FF0000"/>
                </a:solidFill>
                <a:cs typeface="Arial" panose="020B0604020202020204" pitchFamily="34" charset="0"/>
              </a:rPr>
              <a:t>?</a:t>
            </a:r>
            <a:endParaRPr lang="tr-TR" sz="2800" b="1" spc="300" dirty="0">
              <a:solidFill>
                <a:srgbClr val="FF0000"/>
              </a:solidFill>
              <a:cs typeface="Arial" panose="020B0604020202020204" pitchFamily="34" charset="0"/>
            </a:endParaRPr>
          </a:p>
        </p:txBody>
      </p:sp>
      <p:sp>
        <p:nvSpPr>
          <p:cNvPr id="6" name="Dikdörtgen 5"/>
          <p:cNvSpPr/>
          <p:nvPr/>
        </p:nvSpPr>
        <p:spPr>
          <a:xfrm>
            <a:off x="6980847" y="4014964"/>
            <a:ext cx="4572000" cy="2585323"/>
          </a:xfrm>
          <a:prstGeom prst="rect">
            <a:avLst/>
          </a:prstGeom>
        </p:spPr>
        <p:txBody>
          <a:bodyPr wrap="square">
            <a:spAutoFit/>
          </a:bodyPr>
          <a:lstStyle/>
          <a:p>
            <a:pPr marL="285750" indent="-285750">
              <a:buFont typeface="Wingdings" panose="05000000000000000000" pitchFamily="2" charset="2"/>
              <a:buChar char="Ø"/>
            </a:pPr>
            <a:r>
              <a:rPr lang="tr-TR" dirty="0" smtClean="0"/>
              <a:t> </a:t>
            </a:r>
            <a:r>
              <a:rPr lang="tr-TR" b="1" dirty="0" smtClean="0"/>
              <a:t>Okuldan kaçma, </a:t>
            </a:r>
          </a:p>
          <a:p>
            <a:pPr marL="285750" indent="-285750">
              <a:buFont typeface="Wingdings" panose="05000000000000000000" pitchFamily="2" charset="2"/>
              <a:buChar char="Ø"/>
            </a:pPr>
            <a:r>
              <a:rPr lang="tr-TR" b="1" dirty="0" smtClean="0"/>
              <a:t> Alkol, madde kullanma </a:t>
            </a:r>
          </a:p>
          <a:p>
            <a:pPr marL="285750" indent="-285750">
              <a:buFont typeface="Wingdings" panose="05000000000000000000" pitchFamily="2" charset="2"/>
              <a:buChar char="Ø"/>
            </a:pPr>
            <a:r>
              <a:rPr lang="tr-TR" b="1" dirty="0" smtClean="0"/>
              <a:t> Suç işleme ya da suç işleme eğilimi içinde olma, </a:t>
            </a:r>
          </a:p>
          <a:p>
            <a:pPr marL="285750" indent="-285750">
              <a:buFont typeface="Wingdings" panose="05000000000000000000" pitchFamily="2" charset="2"/>
              <a:buChar char="Ø"/>
            </a:pPr>
            <a:r>
              <a:rPr lang="tr-TR" b="1" dirty="0" smtClean="0"/>
              <a:t>Şiddet eğilimi gösterme </a:t>
            </a:r>
          </a:p>
          <a:p>
            <a:pPr marL="285750" indent="-285750">
              <a:buFont typeface="Wingdings" panose="05000000000000000000" pitchFamily="2" charset="2"/>
              <a:buChar char="Ø"/>
            </a:pPr>
            <a:r>
              <a:rPr lang="tr-TR" b="1" dirty="0" smtClean="0"/>
              <a:t> Sokakta çalışma, </a:t>
            </a:r>
          </a:p>
          <a:p>
            <a:pPr marL="285750" indent="-285750">
              <a:buFont typeface="Wingdings" panose="05000000000000000000" pitchFamily="2" charset="2"/>
              <a:buChar char="Ø"/>
            </a:pPr>
            <a:r>
              <a:rPr lang="tr-TR" b="1" dirty="0" smtClean="0"/>
              <a:t> Evden kaçma, </a:t>
            </a:r>
          </a:p>
          <a:p>
            <a:pPr marL="285750" indent="-285750">
              <a:buFont typeface="Wingdings" panose="05000000000000000000" pitchFamily="2" charset="2"/>
              <a:buChar char="Ø"/>
            </a:pPr>
            <a:r>
              <a:rPr lang="tr-TR" b="1" dirty="0" smtClean="0"/>
              <a:t> Kendine zarar verme, </a:t>
            </a:r>
          </a:p>
          <a:p>
            <a:pPr marL="285750" indent="-285750">
              <a:buFont typeface="Wingdings" panose="05000000000000000000" pitchFamily="2" charset="2"/>
              <a:buChar char="Ø"/>
            </a:pPr>
            <a:r>
              <a:rPr lang="tr-TR" b="1" dirty="0" smtClean="0"/>
              <a:t> Erken cinsel ilişkide bulunma. </a:t>
            </a:r>
            <a:endParaRPr lang="tr-TR" b="1" dirty="0"/>
          </a:p>
        </p:txBody>
      </p:sp>
      <p:sp>
        <p:nvSpPr>
          <p:cNvPr id="7" name="Unvan 1"/>
          <p:cNvSpPr txBox="1">
            <a:spLocks/>
          </p:cNvSpPr>
          <p:nvPr/>
        </p:nvSpPr>
        <p:spPr>
          <a:xfrm>
            <a:off x="6892285" y="3315889"/>
            <a:ext cx="4749124" cy="60067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2000" b="1" spc="300" dirty="0" smtClean="0">
                <a:solidFill>
                  <a:schemeClr val="accent6">
                    <a:lumMod val="75000"/>
                  </a:schemeClr>
                </a:solidFill>
                <a:ea typeface="Amperzand" panose="02000507000000020003" pitchFamily="2" charset="-94"/>
                <a:cs typeface="Calibri" panose="020F0502020204030204" pitchFamily="34" charset="0"/>
              </a:rPr>
              <a:t>Risk Altında Olan Çocukların</a:t>
            </a:r>
          </a:p>
          <a:p>
            <a:pPr>
              <a:lnSpc>
                <a:spcPct val="100000"/>
              </a:lnSpc>
            </a:pPr>
            <a:r>
              <a:rPr lang="tr-TR" sz="2000" b="1" spc="300" dirty="0" smtClean="0">
                <a:solidFill>
                  <a:schemeClr val="accent6">
                    <a:lumMod val="75000"/>
                  </a:schemeClr>
                </a:solidFill>
                <a:ea typeface="Amperzand" panose="02000507000000020003" pitchFamily="2" charset="-94"/>
                <a:cs typeface="Calibri" panose="020F0502020204030204" pitchFamily="34" charset="0"/>
              </a:rPr>
              <a:t> Sergiledikleri Davranışlar</a:t>
            </a:r>
            <a:endParaRPr lang="tr-TR" sz="2000" b="1" spc="300" dirty="0">
              <a:solidFill>
                <a:schemeClr val="accent6">
                  <a:lumMod val="75000"/>
                </a:schemeClr>
              </a:solidFill>
              <a:ea typeface="Amperzand" panose="02000507000000020003" pitchFamily="2" charset="-94"/>
              <a:cs typeface="Calibri" panose="020F0502020204030204" pitchFamily="34" charset="0"/>
            </a:endParaRPr>
          </a:p>
        </p:txBody>
      </p:sp>
      <p:sp>
        <p:nvSpPr>
          <p:cNvPr id="8" name="Dikdörtgen 7"/>
          <p:cNvSpPr/>
          <p:nvPr/>
        </p:nvSpPr>
        <p:spPr>
          <a:xfrm>
            <a:off x="6763871" y="3208149"/>
            <a:ext cx="5005953" cy="344062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bject 5"/>
          <p:cNvSpPr/>
          <p:nvPr/>
        </p:nvSpPr>
        <p:spPr>
          <a:xfrm>
            <a:off x="6980847" y="399472"/>
            <a:ext cx="1808987" cy="2535936"/>
          </a:xfrm>
          <a:prstGeom prst="rect">
            <a:avLst/>
          </a:prstGeom>
          <a:blipFill>
            <a:blip r:embed="rId2" cstate="print"/>
            <a:stretch>
              <a:fillRect/>
            </a:stretch>
          </a:blipFill>
        </p:spPr>
        <p:txBody>
          <a:bodyPr wrap="square" lIns="0" tIns="0" rIns="0" bIns="0" rtlCol="0"/>
          <a:lstStyle/>
          <a:p>
            <a:endParaRPr/>
          </a:p>
        </p:txBody>
      </p:sp>
      <p:sp>
        <p:nvSpPr>
          <p:cNvPr id="10" name="object 9"/>
          <p:cNvSpPr/>
          <p:nvPr/>
        </p:nvSpPr>
        <p:spPr>
          <a:xfrm>
            <a:off x="9141878" y="419285"/>
            <a:ext cx="1850136" cy="2534412"/>
          </a:xfrm>
          <a:prstGeom prst="rect">
            <a:avLst/>
          </a:prstGeom>
          <a:blipFill>
            <a:blip r:embed="rId3" cstate="print"/>
            <a:stretch>
              <a:fillRect/>
            </a:stretch>
          </a:blipFill>
        </p:spPr>
        <p:txBody>
          <a:bodyPr wrap="square" lIns="0" tIns="0" rIns="0" bIns="0" rtlCol="0"/>
          <a:lstStyle/>
          <a:p>
            <a:endParaRPr/>
          </a:p>
        </p:txBody>
      </p:sp>
      <p:sp>
        <p:nvSpPr>
          <p:cNvPr id="12" name="object 6"/>
          <p:cNvSpPr/>
          <p:nvPr/>
        </p:nvSpPr>
        <p:spPr>
          <a:xfrm>
            <a:off x="428886" y="3464371"/>
            <a:ext cx="5715000" cy="318440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9284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5F3"/>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76"/>
            <a:ext cx="4819649" cy="6858000"/>
          </a:xfrm>
          <a:prstGeom prst="rect">
            <a:avLst/>
          </a:prstGeom>
        </p:spPr>
      </p:pic>
      <p:sp>
        <p:nvSpPr>
          <p:cNvPr id="4" name="İçerik Yer Tutucusu 2"/>
          <p:cNvSpPr>
            <a:spLocks noGrp="1"/>
          </p:cNvSpPr>
          <p:nvPr>
            <p:ph idx="1"/>
          </p:nvPr>
        </p:nvSpPr>
        <p:spPr>
          <a:xfrm>
            <a:off x="3181350" y="1041544"/>
            <a:ext cx="8604464" cy="5207363"/>
          </a:xfrm>
        </p:spPr>
        <p:txBody>
          <a:bodyPr>
            <a:noAutofit/>
          </a:bodyPr>
          <a:lstStyle/>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Öğrencilere, öğretmenlere ve velilere okulda yaşanan şiddet olaylarının yaygınlığı, şiddetin sebepleri ve sonuçları hakkında doğru ve kapsamlı bilgiler verilmelidir.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Okulda şiddet sorununun yaygınlığı saptanmalı, </a:t>
            </a:r>
            <a:r>
              <a:rPr lang="tr-TR" sz="1800" b="1" dirty="0">
                <a:latin typeface="Times New Roman" panose="02020603050405020304" pitchFamily="18" charset="0"/>
                <a:cs typeface="Times New Roman" panose="02020603050405020304" pitchFamily="18" charset="0"/>
              </a:rPr>
              <a:t>şiddet eğilimli ve kurban öğrencilerin</a:t>
            </a:r>
            <a:r>
              <a:rPr lang="tr-TR" sz="1800" dirty="0">
                <a:latin typeface="Times New Roman" panose="02020603050405020304" pitchFamily="18" charset="0"/>
                <a:cs typeface="Times New Roman" panose="02020603050405020304" pitchFamily="18" charset="0"/>
              </a:rPr>
              <a:t> şiddete ilişkin tutum ve inançlarının ne olduğu belirlenmelidir.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Türü ne olursa olsun okulda şiddet eylemlerin kabul edilemez olduğu vurgulanmalı, bu sorunla etkin bir biçimde baş edebilmek için uygun politikalar geliştirilmelidir.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Şiddetle baş edebilmek için gerekli önlemleri de içeren okul kurallarının geliştirilmesi ve bu sürece öğrencilerin de katılması sağlanmalıdır. </a:t>
            </a:r>
            <a:endParaRPr lang="tr-TR" sz="1800" b="1"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Okul çevresinde ve okulda şiddet eylemlerinin en sık yaşandığı yerlerde güvenlik için ek önlemler alınmalıdır. Özellikle nöbetçi öğretmenlerin bu bölgeleri sık sık kontrol etmesi sağlanmalıdır. </a:t>
            </a:r>
          </a:p>
        </p:txBody>
      </p:sp>
      <p:sp>
        <p:nvSpPr>
          <p:cNvPr id="5" name="Dikdörtgen 4"/>
          <p:cNvSpPr/>
          <p:nvPr/>
        </p:nvSpPr>
        <p:spPr>
          <a:xfrm>
            <a:off x="3835642" y="456769"/>
            <a:ext cx="5537093" cy="584775"/>
          </a:xfrm>
          <a:prstGeom prst="rect">
            <a:avLst/>
          </a:prstGeom>
        </p:spPr>
        <p:txBody>
          <a:bodyPr wrap="none">
            <a:spAutoFit/>
          </a:bodyPr>
          <a:lstStyle/>
          <a:p>
            <a:r>
              <a:rPr lang="tr-TR" sz="3200" b="1" dirty="0" smtClean="0">
                <a:solidFill>
                  <a:schemeClr val="accent5">
                    <a:lumMod val="75000"/>
                  </a:schemeClr>
                </a:solidFill>
              </a:rPr>
              <a:t>Okullarda Şiddeti Önlemek İçin </a:t>
            </a:r>
            <a:endParaRPr lang="tr-TR" sz="3200" dirty="0">
              <a:solidFill>
                <a:schemeClr val="accent5">
                  <a:lumMod val="75000"/>
                </a:schemeClr>
              </a:solidFill>
            </a:endParaRPr>
          </a:p>
        </p:txBody>
      </p:sp>
    </p:spTree>
    <p:extLst>
      <p:ext uri="{BB962C8B-B14F-4D97-AF65-F5344CB8AC3E}">
        <p14:creationId xmlns:p14="http://schemas.microsoft.com/office/powerpoint/2010/main" val="809277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61261" y="441395"/>
            <a:ext cx="11070956" cy="3000821"/>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dirty="0" smtClean="0"/>
              <a:t>Okullarda şiddet konusu, örneğin Hayat Bilgisi/Sosyal Bilgiler gibi derslerin programlarında yer almalı, hatta zaman zaman diğer derslerde de gündeme getirilmelidir.</a:t>
            </a:r>
          </a:p>
          <a:p>
            <a:pPr marL="285750" indent="-285750">
              <a:lnSpc>
                <a:spcPct val="150000"/>
              </a:lnSpc>
              <a:buFont typeface="Wingdings" panose="05000000000000000000" pitchFamily="2" charset="2"/>
              <a:buChar char="Ø"/>
            </a:pPr>
            <a:r>
              <a:rPr lang="tr-TR" dirty="0" smtClean="0"/>
              <a:t>Okul şiddeti konusunda </a:t>
            </a:r>
            <a:r>
              <a:rPr lang="tr-TR" b="1" dirty="0" smtClean="0"/>
              <a:t>aileler bilinçlendirilmeli,</a:t>
            </a:r>
            <a:r>
              <a:rPr lang="tr-TR" dirty="0" smtClean="0"/>
              <a:t> müdahale sürecine anne ve babaların katılımı sağlanmalıdır </a:t>
            </a:r>
          </a:p>
          <a:p>
            <a:pPr marL="285750" indent="-285750">
              <a:lnSpc>
                <a:spcPct val="150000"/>
              </a:lnSpc>
              <a:buFont typeface="Wingdings" panose="05000000000000000000" pitchFamily="2" charset="2"/>
              <a:buChar char="Ø"/>
            </a:pPr>
            <a:r>
              <a:rPr lang="tr-TR" b="1" dirty="0" smtClean="0">
                <a:solidFill>
                  <a:schemeClr val="accent2">
                    <a:lumMod val="75000"/>
                  </a:schemeClr>
                </a:solidFill>
              </a:rPr>
              <a:t>Şiddet eğilimli çocuklar için gerektiğinde bireysel ya da grupla psikolojik danışma hizmeti sunulmalıdır. </a:t>
            </a:r>
          </a:p>
          <a:p>
            <a:pPr marL="285750" indent="-285750">
              <a:lnSpc>
                <a:spcPct val="150000"/>
              </a:lnSpc>
              <a:buFont typeface="Wingdings" panose="05000000000000000000" pitchFamily="2" charset="2"/>
              <a:buChar char="Ø"/>
            </a:pPr>
            <a:r>
              <a:rPr lang="tr-TR" b="1" dirty="0" smtClean="0"/>
              <a:t>Sorununun gerçekçi bir resminin ortaya çıkması için şiddet sorunları, yaşanan sorunlara karşı alınan önlemler ve elde edilen sonuçlar düzenli aralıklarla değerlendirilmeli, toplanan bilgiler öğretmen, yönetici, öğrenci ve velilerle paylaşılmalıdır. </a:t>
            </a:r>
            <a:endParaRPr lang="tr-TR" b="1" dirty="0"/>
          </a:p>
        </p:txBody>
      </p:sp>
      <p:sp>
        <p:nvSpPr>
          <p:cNvPr id="5" name="Dikdörtgen 4"/>
          <p:cNvSpPr/>
          <p:nvPr/>
        </p:nvSpPr>
        <p:spPr>
          <a:xfrm>
            <a:off x="661261" y="3816608"/>
            <a:ext cx="3796439" cy="2616101"/>
          </a:xfrm>
          <a:prstGeom prst="rect">
            <a:avLst/>
          </a:prstGeom>
          <a:ln w="25400">
            <a:solidFill>
              <a:schemeClr val="accent1"/>
            </a:solidFill>
          </a:ln>
        </p:spPr>
        <p:txBody>
          <a:bodyPr wrap="square">
            <a:spAutoFit/>
          </a:bodyPr>
          <a:lstStyle/>
          <a:p>
            <a:r>
              <a:rPr lang="tr-TR" sz="2400" b="1" dirty="0">
                <a:solidFill>
                  <a:schemeClr val="tx2">
                    <a:lumMod val="75000"/>
                  </a:schemeClr>
                </a:solidFill>
              </a:rPr>
              <a:t>“Herkes kızabilir, bu kolaydır. Ancak doğru insana, doğru ölçüde, doğru zamanda, doğru nedenle </a:t>
            </a:r>
            <a:r>
              <a:rPr lang="tr-TR" sz="2400" b="1" dirty="0" smtClean="0">
                <a:solidFill>
                  <a:schemeClr val="tx2">
                    <a:lumMod val="75000"/>
                  </a:schemeClr>
                </a:solidFill>
              </a:rPr>
              <a:t>ve doğru </a:t>
            </a:r>
            <a:r>
              <a:rPr lang="tr-TR" sz="2400" b="1" dirty="0">
                <a:solidFill>
                  <a:schemeClr val="tx2">
                    <a:lumMod val="75000"/>
                  </a:schemeClr>
                </a:solidFill>
              </a:rPr>
              <a:t>şekilde kızmak, işte bu kolay değildir</a:t>
            </a:r>
            <a:r>
              <a:rPr lang="tr-TR" sz="2400" b="1" dirty="0" smtClean="0">
                <a:solidFill>
                  <a:schemeClr val="tx2">
                    <a:lumMod val="75000"/>
                  </a:schemeClr>
                </a:solidFill>
              </a:rPr>
              <a:t>.”</a:t>
            </a:r>
          </a:p>
          <a:p>
            <a:r>
              <a:rPr lang="tr-TR" sz="2000" b="1" dirty="0">
                <a:solidFill>
                  <a:schemeClr val="tx2">
                    <a:lumMod val="75000"/>
                  </a:schemeClr>
                </a:solidFill>
              </a:rPr>
              <a:t>	ARİSTO, </a:t>
            </a:r>
            <a:r>
              <a:rPr lang="tr-TR" sz="2000" b="1" dirty="0" err="1">
                <a:solidFill>
                  <a:schemeClr val="tx2">
                    <a:lumMod val="75000"/>
                  </a:schemeClr>
                </a:solidFill>
              </a:rPr>
              <a:t>Nikomakus</a:t>
            </a:r>
            <a:r>
              <a:rPr lang="tr-TR" sz="2000" b="1" dirty="0">
                <a:solidFill>
                  <a:schemeClr val="tx2">
                    <a:lumMod val="75000"/>
                  </a:schemeClr>
                </a:solidFill>
              </a:rPr>
              <a:t> Etiği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3816608"/>
            <a:ext cx="6588717" cy="2996684"/>
          </a:xfrm>
          <a:prstGeom prst="rect">
            <a:avLst/>
          </a:prstGeom>
        </p:spPr>
      </p:pic>
      <p:sp>
        <p:nvSpPr>
          <p:cNvPr id="7" name="Metin kutusu 6"/>
          <p:cNvSpPr txBox="1"/>
          <p:nvPr/>
        </p:nvSpPr>
        <p:spPr>
          <a:xfrm>
            <a:off x="5772150" y="3257550"/>
            <a:ext cx="5143500" cy="369332"/>
          </a:xfrm>
          <a:prstGeom prst="rect">
            <a:avLst/>
          </a:prstGeom>
          <a:noFill/>
        </p:spPr>
        <p:txBody>
          <a:bodyPr wrap="square" rtlCol="0">
            <a:spAutoFit/>
          </a:bodyPr>
          <a:lstStyle/>
          <a:p>
            <a:pPr algn="ctr"/>
            <a:r>
              <a:rPr lang="tr-TR" b="1" dirty="0" smtClean="0">
                <a:solidFill>
                  <a:srgbClr val="FF0000"/>
                </a:solidFill>
              </a:rPr>
              <a:t>Sorgun Rehberlik ve Araştırma Merkezi </a:t>
            </a:r>
            <a:endParaRPr lang="tr-TR" b="1" dirty="0">
              <a:solidFill>
                <a:srgbClr val="FF0000"/>
              </a:solidFill>
            </a:endParaRPr>
          </a:p>
        </p:txBody>
      </p:sp>
    </p:spTree>
    <p:extLst>
      <p:ext uri="{BB962C8B-B14F-4D97-AF65-F5344CB8AC3E}">
        <p14:creationId xmlns:p14="http://schemas.microsoft.com/office/powerpoint/2010/main" val="4005207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1244" y="294468"/>
            <a:ext cx="8911687" cy="804640"/>
          </a:xfrm>
        </p:spPr>
        <p:txBody>
          <a:bodyPr>
            <a:normAutofit/>
          </a:bodyPr>
          <a:lstStyle/>
          <a:p>
            <a:r>
              <a:rPr lang="tr-TR" sz="2400" b="1" dirty="0" smtClean="0">
                <a:solidFill>
                  <a:schemeClr val="accent5">
                    <a:lumMod val="75000"/>
                  </a:schemeClr>
                </a:solidFill>
              </a:rPr>
              <a:t>Öğretmenler Neler Yapabilirler? </a:t>
            </a:r>
            <a:endParaRPr lang="tr-TR" sz="2400" dirty="0">
              <a:solidFill>
                <a:schemeClr val="accent5">
                  <a:lumMod val="75000"/>
                </a:schemeClr>
              </a:solidFill>
            </a:endParaRPr>
          </a:p>
        </p:txBody>
      </p:sp>
      <p:sp>
        <p:nvSpPr>
          <p:cNvPr id="3" name="İçerik Yer Tutucusu 2"/>
          <p:cNvSpPr>
            <a:spLocks noGrp="1"/>
          </p:cNvSpPr>
          <p:nvPr>
            <p:ph idx="1"/>
          </p:nvPr>
        </p:nvSpPr>
        <p:spPr>
          <a:xfrm>
            <a:off x="681926" y="2189498"/>
            <a:ext cx="5005952" cy="4368172"/>
          </a:xfrm>
          <a:ln w="44450">
            <a:solidFill>
              <a:srgbClr val="FF0000"/>
            </a:solidFill>
          </a:ln>
        </p:spPr>
        <p:txBody>
          <a:bodyPr tIns="144000">
            <a:normAutofit fontScale="92500" lnSpcReduction="20000"/>
          </a:bodyPr>
          <a:lstStyle/>
          <a:p>
            <a:pPr>
              <a:buFont typeface="Wingdings" panose="05000000000000000000" pitchFamily="2" charset="2"/>
              <a:buChar char="v"/>
            </a:pPr>
            <a:r>
              <a:rPr lang="tr-TR" sz="1500" b="1" dirty="0" smtClean="0"/>
              <a:t>Okul </a:t>
            </a:r>
            <a:r>
              <a:rPr lang="tr-TR" sz="1500" b="1" dirty="0"/>
              <a:t>yönetimini bilgilendirin </a:t>
            </a:r>
            <a:endParaRPr lang="tr-TR" sz="1500" b="1" dirty="0" smtClean="0"/>
          </a:p>
          <a:p>
            <a:pPr>
              <a:buFont typeface="Wingdings" panose="05000000000000000000" pitchFamily="2" charset="2"/>
              <a:buChar char="v"/>
            </a:pPr>
            <a:r>
              <a:rPr lang="tr-TR" sz="1500" b="1" dirty="0"/>
              <a:t>Şiddete sıfır tolerans tanıyın </a:t>
            </a:r>
            <a:endParaRPr lang="tr-TR" sz="1500" b="1" dirty="0" smtClean="0"/>
          </a:p>
          <a:p>
            <a:pPr>
              <a:buFont typeface="Wingdings" panose="05000000000000000000" pitchFamily="2" charset="2"/>
              <a:buChar char="v"/>
            </a:pPr>
            <a:r>
              <a:rPr lang="tr-TR" sz="1500" b="1" dirty="0"/>
              <a:t>Öğrencilerinizle birlikte uyulması gereken kuralları belirleyin </a:t>
            </a:r>
            <a:endParaRPr lang="tr-TR" sz="1500" b="1" dirty="0" smtClean="0"/>
          </a:p>
          <a:p>
            <a:pPr>
              <a:buFont typeface="Wingdings" panose="05000000000000000000" pitchFamily="2" charset="2"/>
              <a:buChar char="v"/>
            </a:pPr>
            <a:r>
              <a:rPr lang="tr-TR" sz="1500" b="1" dirty="0" smtClean="0"/>
              <a:t>Ödül </a:t>
            </a:r>
            <a:r>
              <a:rPr lang="tr-TR" sz="1500" b="1" dirty="0"/>
              <a:t>ve yaptırımları belirleyin </a:t>
            </a:r>
            <a:endParaRPr lang="tr-TR" sz="1500" b="1" dirty="0" smtClean="0"/>
          </a:p>
          <a:p>
            <a:pPr>
              <a:buFont typeface="Wingdings" panose="05000000000000000000" pitchFamily="2" charset="2"/>
              <a:buChar char="v"/>
            </a:pPr>
            <a:r>
              <a:rPr lang="tr-TR" sz="1500" b="1" dirty="0"/>
              <a:t>Başkalarına saygılı olmayı teşvik edin </a:t>
            </a:r>
            <a:endParaRPr lang="tr-TR" sz="1500" b="1" dirty="0" smtClean="0"/>
          </a:p>
          <a:p>
            <a:pPr>
              <a:buFont typeface="Wingdings" panose="05000000000000000000" pitchFamily="2" charset="2"/>
              <a:buChar char="v"/>
            </a:pPr>
            <a:r>
              <a:rPr lang="tr-TR" sz="1500" b="1" dirty="0"/>
              <a:t>Güvenli bir sınıf ortamı yaratın </a:t>
            </a:r>
            <a:endParaRPr lang="tr-TR" sz="1500" b="1" dirty="0" smtClean="0"/>
          </a:p>
          <a:p>
            <a:pPr>
              <a:buFont typeface="Wingdings" panose="05000000000000000000" pitchFamily="2" charset="2"/>
              <a:buChar char="v"/>
            </a:pPr>
            <a:r>
              <a:rPr lang="tr-TR" sz="1500" b="1" dirty="0" smtClean="0"/>
              <a:t>Öğrencilerinizin size olan güvenlerini koruyun </a:t>
            </a:r>
          </a:p>
          <a:p>
            <a:pPr>
              <a:buFont typeface="Wingdings" panose="05000000000000000000" pitchFamily="2" charset="2"/>
              <a:buChar char="v"/>
            </a:pPr>
            <a:r>
              <a:rPr lang="tr-TR" sz="1500" b="1" dirty="0" smtClean="0">
                <a:solidFill>
                  <a:srgbClr val="FF0000"/>
                </a:solidFill>
              </a:rPr>
              <a:t>Uyarı işaretlerine karşı tetikte olun </a:t>
            </a:r>
          </a:p>
          <a:p>
            <a:pPr>
              <a:buFont typeface="Wingdings" panose="05000000000000000000" pitchFamily="2" charset="2"/>
              <a:buChar char="v"/>
            </a:pPr>
            <a:r>
              <a:rPr lang="tr-TR" sz="1500" b="1" dirty="0" smtClean="0"/>
              <a:t>Şiddet riskini azaltıcı okul politikalarına destek olun </a:t>
            </a:r>
          </a:p>
          <a:p>
            <a:pPr>
              <a:buFont typeface="Wingdings" panose="05000000000000000000" pitchFamily="2" charset="2"/>
              <a:buChar char="v"/>
            </a:pPr>
            <a:r>
              <a:rPr lang="tr-TR" sz="1500" b="1" dirty="0" smtClean="0">
                <a:solidFill>
                  <a:srgbClr val="FF0000"/>
                </a:solidFill>
              </a:rPr>
              <a:t>Model olun </a:t>
            </a:r>
          </a:p>
          <a:p>
            <a:pPr>
              <a:buFont typeface="Wingdings" panose="05000000000000000000" pitchFamily="2" charset="2"/>
              <a:buChar char="v"/>
            </a:pPr>
            <a:r>
              <a:rPr lang="tr-TR" sz="1500" b="1" dirty="0" smtClean="0"/>
              <a:t>Akademik başarıyı arttırın </a:t>
            </a:r>
          </a:p>
          <a:p>
            <a:pPr>
              <a:buFont typeface="Wingdings" panose="05000000000000000000" pitchFamily="2" charset="2"/>
              <a:buChar char="v"/>
            </a:pPr>
            <a:r>
              <a:rPr lang="tr-TR" sz="1500" b="1" dirty="0" smtClean="0"/>
              <a:t>Karakter gelişimine önem verin </a:t>
            </a:r>
          </a:p>
          <a:p>
            <a:pPr>
              <a:buFont typeface="Wingdings" panose="05000000000000000000" pitchFamily="2" charset="2"/>
              <a:buChar char="v"/>
            </a:pPr>
            <a:r>
              <a:rPr lang="tr-TR" sz="1500" b="1" dirty="0" smtClean="0"/>
              <a:t>Şiddete karşı uyanık olun </a:t>
            </a:r>
          </a:p>
          <a:p>
            <a:pPr>
              <a:buFont typeface="Wingdings" panose="05000000000000000000" pitchFamily="2" charset="2"/>
              <a:buChar char="v"/>
            </a:pPr>
            <a:r>
              <a:rPr lang="tr-TR" sz="1500" b="1" dirty="0" smtClean="0"/>
              <a:t>Şiddeti ciddiye alın </a:t>
            </a:r>
          </a:p>
          <a:p>
            <a:pPr>
              <a:buFont typeface="Wingdings" panose="05000000000000000000" pitchFamily="2" charset="2"/>
              <a:buChar char="v"/>
            </a:pPr>
            <a:r>
              <a:rPr lang="tr-TR" sz="1600" b="1" dirty="0" smtClean="0"/>
              <a:t>Riskli mekânları kontrol edin </a:t>
            </a:r>
          </a:p>
          <a:p>
            <a:pPr>
              <a:buFont typeface="Wingdings" panose="05000000000000000000" pitchFamily="2" charset="2"/>
              <a:buChar char="v"/>
            </a:pPr>
            <a:endParaRPr lang="tr-TR" sz="1600" b="1" dirty="0" smtClean="0"/>
          </a:p>
          <a:p>
            <a:pPr>
              <a:buFont typeface="Wingdings" panose="05000000000000000000" pitchFamily="2" charset="2"/>
              <a:buChar char="v"/>
            </a:pPr>
            <a:endParaRPr lang="tr-TR" sz="1500" b="1" dirty="0" smtClean="0"/>
          </a:p>
          <a:p>
            <a:pPr>
              <a:buFont typeface="Wingdings" panose="05000000000000000000" pitchFamily="2" charset="2"/>
              <a:buChar char="v"/>
            </a:pPr>
            <a:endParaRPr lang="tr-TR" sz="1600" dirty="0"/>
          </a:p>
        </p:txBody>
      </p:sp>
      <p:sp>
        <p:nvSpPr>
          <p:cNvPr id="4" name="Dikdörtgen 3"/>
          <p:cNvSpPr/>
          <p:nvPr/>
        </p:nvSpPr>
        <p:spPr>
          <a:xfrm>
            <a:off x="568271" y="1384858"/>
            <a:ext cx="11101953" cy="584775"/>
          </a:xfrm>
          <a:prstGeom prst="rect">
            <a:avLst/>
          </a:prstGeom>
        </p:spPr>
        <p:txBody>
          <a:bodyPr wrap="square">
            <a:spAutoFit/>
          </a:bodyPr>
          <a:lstStyle/>
          <a:p>
            <a:r>
              <a:rPr lang="tr-TR" sz="1600" b="1" dirty="0"/>
              <a:t>Öğretmenler bu konuda kilit role sahiptir. Çünkü öğretmenler davranışları ile şiddete teşvik etme, şiddete izin verme ya da zorbalığı önleme potansiyeline sahiptirler. Aşağıda öğretmenlerin bu konuda yapabilecekleri maddeler halinde sıralanmıştır. </a:t>
            </a:r>
          </a:p>
        </p:txBody>
      </p:sp>
      <p:sp>
        <p:nvSpPr>
          <p:cNvPr id="5" name="Dikdörtgen 4"/>
          <p:cNvSpPr/>
          <p:nvPr/>
        </p:nvSpPr>
        <p:spPr>
          <a:xfrm>
            <a:off x="6121831" y="2189498"/>
            <a:ext cx="5687878" cy="4401205"/>
          </a:xfrm>
          <a:prstGeom prst="rect">
            <a:avLst/>
          </a:prstGeom>
          <a:ln w="38100">
            <a:solidFill>
              <a:schemeClr val="accent6">
                <a:lumMod val="75000"/>
              </a:schemeClr>
            </a:solidFill>
          </a:ln>
        </p:spPr>
        <p:txBody>
          <a:bodyPr wrap="square">
            <a:spAutoFit/>
          </a:bodyPr>
          <a:lstStyle/>
          <a:p>
            <a:pPr marL="285750" indent="-285750">
              <a:lnSpc>
                <a:spcPct val="125000"/>
              </a:lnSpc>
              <a:buFont typeface="Wingdings" panose="05000000000000000000" pitchFamily="2" charset="2"/>
              <a:buChar char="v"/>
            </a:pPr>
            <a:r>
              <a:rPr lang="sv-SE" sz="1400" b="1" dirty="0" smtClean="0"/>
              <a:t>Riskli zamanlarda daha dikkatli olun </a:t>
            </a:r>
            <a:endParaRPr lang="tr-TR" sz="1400" b="1" dirty="0" smtClean="0"/>
          </a:p>
          <a:p>
            <a:pPr marL="285750" indent="-285750">
              <a:lnSpc>
                <a:spcPct val="125000"/>
              </a:lnSpc>
              <a:buFont typeface="Wingdings" panose="05000000000000000000" pitchFamily="2" charset="2"/>
              <a:buChar char="v"/>
            </a:pPr>
            <a:r>
              <a:rPr lang="tr-TR" sz="1400" b="1" dirty="0" smtClean="0"/>
              <a:t>Cezadan daha çok ödüle yer verin </a:t>
            </a:r>
          </a:p>
          <a:p>
            <a:pPr marL="285750" indent="-285750">
              <a:lnSpc>
                <a:spcPct val="125000"/>
              </a:lnSpc>
              <a:buFont typeface="Wingdings" panose="05000000000000000000" pitchFamily="2" charset="2"/>
              <a:buChar char="v"/>
            </a:pPr>
            <a:r>
              <a:rPr lang="tr-TR" sz="1400" b="1" dirty="0" smtClean="0"/>
              <a:t>Rekabetçi eğitim kadar işbirlikçi öğrenmeye de önem verin </a:t>
            </a:r>
          </a:p>
          <a:p>
            <a:pPr marL="285750" indent="-285750">
              <a:lnSpc>
                <a:spcPct val="125000"/>
              </a:lnSpc>
              <a:buFont typeface="Wingdings" panose="05000000000000000000" pitchFamily="2" charset="2"/>
              <a:buChar char="v"/>
            </a:pPr>
            <a:r>
              <a:rPr lang="tr-TR" sz="1400" b="1" dirty="0" smtClean="0"/>
              <a:t>Sınıf yönetiminde öğrencilerinizle işbirliği yapın </a:t>
            </a:r>
          </a:p>
          <a:p>
            <a:pPr marL="285750" indent="-285750">
              <a:lnSpc>
                <a:spcPct val="125000"/>
              </a:lnSpc>
              <a:buFont typeface="Wingdings" panose="05000000000000000000" pitchFamily="2" charset="2"/>
              <a:buChar char="v"/>
            </a:pPr>
            <a:r>
              <a:rPr lang="tr-TR" sz="1400" b="1" dirty="0" smtClean="0">
                <a:solidFill>
                  <a:srgbClr val="FF0000"/>
                </a:solidFill>
              </a:rPr>
              <a:t>Öğrencilerinizin sosyal ve arkadaşlık becerilerini geliştirmelerine yardım edin </a:t>
            </a:r>
          </a:p>
          <a:p>
            <a:pPr marL="285750" indent="-285750">
              <a:lnSpc>
                <a:spcPct val="125000"/>
              </a:lnSpc>
              <a:buFont typeface="Wingdings" panose="05000000000000000000" pitchFamily="2" charset="2"/>
              <a:buChar char="v"/>
            </a:pPr>
            <a:r>
              <a:rPr lang="tr-TR" sz="1400" b="1" dirty="0" smtClean="0"/>
              <a:t>Şikayetleri ciddiye alın </a:t>
            </a:r>
          </a:p>
          <a:p>
            <a:pPr marL="285750" indent="-285750">
              <a:lnSpc>
                <a:spcPct val="125000"/>
              </a:lnSpc>
              <a:buFont typeface="Wingdings" panose="05000000000000000000" pitchFamily="2" charset="2"/>
              <a:buChar char="v"/>
            </a:pPr>
            <a:r>
              <a:rPr lang="tr-TR" sz="1400" b="1" dirty="0" smtClean="0">
                <a:solidFill>
                  <a:srgbClr val="FF0000"/>
                </a:solidFill>
              </a:rPr>
              <a:t>Şiddete karışanlar ile tanıklık edenlere zaman geçirmeden yardım sunun </a:t>
            </a:r>
          </a:p>
          <a:p>
            <a:pPr marL="285750" indent="-285750">
              <a:lnSpc>
                <a:spcPct val="125000"/>
              </a:lnSpc>
              <a:buFont typeface="Wingdings" panose="05000000000000000000" pitchFamily="2" charset="2"/>
              <a:buChar char="v"/>
            </a:pPr>
            <a:r>
              <a:rPr lang="tr-TR" sz="1400" b="1" dirty="0" smtClean="0"/>
              <a:t>Şiddete karışan çocukların ailelerini mutlaka bilgilendirin ve sorunu çözmek için onları da sürecin içine katın </a:t>
            </a:r>
          </a:p>
          <a:p>
            <a:pPr marL="285750" indent="-285750">
              <a:lnSpc>
                <a:spcPct val="125000"/>
              </a:lnSpc>
              <a:buFont typeface="Wingdings" panose="05000000000000000000" pitchFamily="2" charset="2"/>
              <a:buChar char="v"/>
            </a:pPr>
            <a:r>
              <a:rPr lang="tr-TR" sz="1400" b="1" dirty="0" smtClean="0"/>
              <a:t>Öğrencileri şiddet ve zorbalık konusunda bilgilendirin </a:t>
            </a:r>
          </a:p>
          <a:p>
            <a:pPr marL="285750" indent="-285750">
              <a:lnSpc>
                <a:spcPct val="125000"/>
              </a:lnSpc>
              <a:buFont typeface="Wingdings" panose="05000000000000000000" pitchFamily="2" charset="2"/>
              <a:buChar char="v"/>
            </a:pPr>
            <a:r>
              <a:rPr lang="tr-TR" sz="1400" b="1" dirty="0" smtClean="0">
                <a:solidFill>
                  <a:srgbClr val="FF0000"/>
                </a:solidFill>
              </a:rPr>
              <a:t>Öğrencilerin birbirleri hakkında olumlu şeyler yazmalarına dayalı egzersizler yapın. </a:t>
            </a:r>
          </a:p>
          <a:p>
            <a:pPr marL="285750" indent="-285750">
              <a:lnSpc>
                <a:spcPct val="125000"/>
              </a:lnSpc>
              <a:buFont typeface="Wingdings" panose="05000000000000000000" pitchFamily="2" charset="2"/>
              <a:buChar char="v"/>
            </a:pPr>
            <a:r>
              <a:rPr lang="tr-TR" sz="1400" b="1" dirty="0" smtClean="0"/>
              <a:t>Alt sınıflardaki öğrencileri üst sınıflardaki öğrencilerden koruyun </a:t>
            </a:r>
          </a:p>
          <a:p>
            <a:pPr marL="285750" indent="-285750">
              <a:lnSpc>
                <a:spcPct val="125000"/>
              </a:lnSpc>
              <a:buFont typeface="Wingdings" panose="05000000000000000000" pitchFamily="2" charset="2"/>
              <a:buChar char="v"/>
            </a:pPr>
            <a:r>
              <a:rPr lang="tr-TR" sz="1400" b="1" dirty="0" smtClean="0"/>
              <a:t>Öğrencilerinizin sosyal becerilerini geliştirin </a:t>
            </a:r>
            <a:endParaRPr lang="tr-TR" sz="14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3" y="-835274"/>
            <a:ext cx="3657871" cy="3407024"/>
          </a:xfrm>
          <a:prstGeom prst="rect">
            <a:avLst/>
          </a:prstGeom>
        </p:spPr>
      </p:pic>
    </p:spTree>
    <p:extLst>
      <p:ext uri="{BB962C8B-B14F-4D97-AF65-F5344CB8AC3E}">
        <p14:creationId xmlns:p14="http://schemas.microsoft.com/office/powerpoint/2010/main" val="146786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DDF1">
            <a:alpha val="10000"/>
          </a:srgbClr>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5619750" cy="6724650"/>
          </a:xfrm>
          <a:prstGeom prst="rect">
            <a:avLst/>
          </a:prstGeom>
          <a:effectLst>
            <a:softEdge rad="317500"/>
          </a:effectLst>
        </p:spPr>
      </p:pic>
      <p:sp>
        <p:nvSpPr>
          <p:cNvPr id="5" name="Metin kutusu 4"/>
          <p:cNvSpPr txBox="1"/>
          <p:nvPr/>
        </p:nvSpPr>
        <p:spPr>
          <a:xfrm>
            <a:off x="5829300" y="304800"/>
            <a:ext cx="5524500" cy="1077218"/>
          </a:xfrm>
          <a:prstGeom prst="rect">
            <a:avLst/>
          </a:prstGeom>
          <a:noFill/>
        </p:spPr>
        <p:txBody>
          <a:bodyPr wrap="square" rtlCol="0">
            <a:spAutoFit/>
          </a:bodyPr>
          <a:lstStyle/>
          <a:p>
            <a:pPr algn="ctr"/>
            <a:r>
              <a:rPr lang="tr-TR" sz="3200" b="1" dirty="0" smtClean="0">
                <a:solidFill>
                  <a:srgbClr val="36498E"/>
                </a:solidFill>
              </a:rPr>
              <a:t>ÇOCUKLAR İÇİN İYİLEŞTİRİCİ ÖYKÜLER</a:t>
            </a:r>
            <a:endParaRPr lang="tr-TR" sz="3200" b="1" dirty="0">
              <a:solidFill>
                <a:srgbClr val="36498E"/>
              </a:solidFill>
            </a:endParaRPr>
          </a:p>
        </p:txBody>
      </p:sp>
      <p:sp>
        <p:nvSpPr>
          <p:cNvPr id="6" name="Metin kutusu 5"/>
          <p:cNvSpPr txBox="1"/>
          <p:nvPr/>
        </p:nvSpPr>
        <p:spPr>
          <a:xfrm>
            <a:off x="5619750" y="1771084"/>
            <a:ext cx="5962650" cy="1938992"/>
          </a:xfrm>
          <a:prstGeom prst="rect">
            <a:avLst/>
          </a:prstGeom>
          <a:noFill/>
        </p:spPr>
        <p:txBody>
          <a:bodyPr wrap="square" rtlCol="0">
            <a:spAutoFit/>
          </a:bodyPr>
          <a:lstStyle/>
          <a:p>
            <a:pPr algn="ctr"/>
            <a:r>
              <a:rPr lang="tr-TR" sz="2400" b="1" dirty="0" err="1" smtClean="0"/>
              <a:t>Terapötik</a:t>
            </a:r>
            <a:r>
              <a:rPr lang="tr-TR" sz="2400" b="1" dirty="0" smtClean="0"/>
              <a:t> öyküler sınıf ortamında kullanılabilir; birey, grup ya da aile terapilerinde; direnç gösteren çocuk ya da ergen bireysel testlerinde kullanıl anabilir.</a:t>
            </a:r>
          </a:p>
          <a:p>
            <a:endParaRPr lang="tr-TR" sz="2400" b="1" dirty="0"/>
          </a:p>
        </p:txBody>
      </p:sp>
      <p:sp>
        <p:nvSpPr>
          <p:cNvPr id="7" name="Metin kutusu 6"/>
          <p:cNvSpPr txBox="1"/>
          <p:nvPr/>
        </p:nvSpPr>
        <p:spPr>
          <a:xfrm>
            <a:off x="5619750" y="3686352"/>
            <a:ext cx="6372225" cy="2492990"/>
          </a:xfrm>
          <a:prstGeom prst="rect">
            <a:avLst/>
          </a:prstGeom>
          <a:noFill/>
        </p:spPr>
        <p:txBody>
          <a:bodyPr wrap="square" rtlCol="0">
            <a:spAutoFit/>
          </a:bodyPr>
          <a:lstStyle/>
          <a:p>
            <a:r>
              <a:rPr lang="tr-TR" sz="2800" b="1" dirty="0" smtClean="0">
                <a:solidFill>
                  <a:srgbClr val="C00000"/>
                </a:solidFill>
              </a:rPr>
              <a:t>Öyküleri anlatıldıklarında yorumlamayın, o zaman güçlerini kaybeder.</a:t>
            </a:r>
          </a:p>
          <a:p>
            <a:endParaRPr lang="tr-TR" sz="2800" b="1" dirty="0" smtClean="0">
              <a:solidFill>
                <a:srgbClr val="C00000"/>
              </a:solidFill>
            </a:endParaRPr>
          </a:p>
          <a:p>
            <a:r>
              <a:rPr lang="tr-TR" dirty="0" smtClean="0"/>
              <a:t> </a:t>
            </a:r>
            <a:r>
              <a:rPr lang="tr-TR" b="1" dirty="0" err="1" smtClean="0"/>
              <a:t>Terapötik</a:t>
            </a:r>
            <a:r>
              <a:rPr lang="tr-TR" b="1" dirty="0" smtClean="0"/>
              <a:t> öyküler beynin sap tarafına hitap etmek üzere metafor ve sembollerden oluşturulmaktadır. Öykü yorumlandığında beynin sol ya da mantık tarafı işin içine katıldığında değişime karşı direnç oluşturur ve tedaviye engel oluşur.</a:t>
            </a:r>
            <a:endParaRPr lang="tr-TR" b="1" dirty="0"/>
          </a:p>
        </p:txBody>
      </p:sp>
    </p:spTree>
    <p:extLst>
      <p:ext uri="{BB962C8B-B14F-4D97-AF65-F5344CB8AC3E}">
        <p14:creationId xmlns:p14="http://schemas.microsoft.com/office/powerpoint/2010/main" val="2570905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2717" y="483659"/>
            <a:ext cx="11125199" cy="830997"/>
          </a:xfrm>
          <a:prstGeom prst="rect">
            <a:avLst/>
          </a:prstGeom>
        </p:spPr>
        <p:txBody>
          <a:bodyPr wrap="square">
            <a:spAutoFit/>
          </a:bodyPr>
          <a:lstStyle/>
          <a:p>
            <a:pPr algn="ctr"/>
            <a:r>
              <a:rPr lang="tr-TR" sz="2400" b="1" dirty="0">
                <a:solidFill>
                  <a:schemeClr val="accent6">
                    <a:lumMod val="75000"/>
                  </a:schemeClr>
                </a:solidFill>
                <a:latin typeface="+mj-lt"/>
              </a:rPr>
              <a:t>9-12 Yaş Grubunda (İlköğretim 4, 5. ve 6. Sınıflar</a:t>
            </a:r>
            <a:r>
              <a:rPr lang="tr-TR" sz="2400" b="1" dirty="0" smtClean="0">
                <a:solidFill>
                  <a:schemeClr val="accent6">
                    <a:lumMod val="75000"/>
                  </a:schemeClr>
                </a:solidFill>
                <a:latin typeface="+mj-lt"/>
              </a:rPr>
              <a:t>)</a:t>
            </a:r>
          </a:p>
          <a:p>
            <a:pPr algn="ctr"/>
            <a:r>
              <a:rPr lang="tr-TR" sz="2400" b="1" dirty="0" smtClean="0">
                <a:solidFill>
                  <a:schemeClr val="accent6">
                    <a:lumMod val="75000"/>
                  </a:schemeClr>
                </a:solidFill>
                <a:latin typeface="+mj-lt"/>
              </a:rPr>
              <a:t> </a:t>
            </a:r>
            <a:r>
              <a:rPr lang="tr-TR" sz="2400" b="1" dirty="0">
                <a:solidFill>
                  <a:schemeClr val="accent6">
                    <a:lumMod val="75000"/>
                  </a:schemeClr>
                </a:solidFill>
                <a:latin typeface="+mj-lt"/>
              </a:rPr>
              <a:t>Zihinsel, Duygusal, Sosyal, Dini, </a:t>
            </a:r>
            <a:r>
              <a:rPr lang="tr-TR" sz="2400" b="1" dirty="0" err="1">
                <a:solidFill>
                  <a:schemeClr val="accent6">
                    <a:lumMod val="75000"/>
                  </a:schemeClr>
                </a:solidFill>
                <a:latin typeface="+mj-lt"/>
              </a:rPr>
              <a:t>Ahlâki</a:t>
            </a:r>
            <a:r>
              <a:rPr lang="tr-TR" sz="2400" b="1" dirty="0">
                <a:solidFill>
                  <a:schemeClr val="accent6">
                    <a:lumMod val="75000"/>
                  </a:schemeClr>
                </a:solidFill>
                <a:latin typeface="+mj-lt"/>
              </a:rPr>
              <a:t> Gelişim ve Hikâye Kullanımı</a:t>
            </a:r>
          </a:p>
        </p:txBody>
      </p:sp>
      <p:sp>
        <p:nvSpPr>
          <p:cNvPr id="5" name="Dikdörtgen 4"/>
          <p:cNvSpPr/>
          <p:nvPr/>
        </p:nvSpPr>
        <p:spPr>
          <a:xfrm>
            <a:off x="452717" y="1541729"/>
            <a:ext cx="11232777" cy="1477328"/>
          </a:xfrm>
          <a:prstGeom prst="rect">
            <a:avLst/>
          </a:prstGeom>
        </p:spPr>
        <p:txBody>
          <a:bodyPr wrap="square">
            <a:spAutoFit/>
          </a:bodyPr>
          <a:lstStyle/>
          <a:p>
            <a:r>
              <a:rPr lang="tr-TR" dirty="0"/>
              <a:t>9-12 yaş grubundaki öğrenciler fikirleri semboller aracılığıyla kavrayabilir, içeriklerini tam olarak anlayamadıkları temel soyut kavramları ancak somut nesneler yardımıyla öğrenebilirler (Erden ve Akman, 2005). Din, ahlâk, vatan, millet, arkadaşlık, fedakarlık, adalet, özgürlük gibi soyut kavramlar, bunları konu edinen hikâyeler kullanılmak suretiyle somutlaştırılarak onlara aktarılabilir. Hikâye kahramanlarının yaşantıları ve konuşmaları yoluyla öğrencilerin bu kavramların içeriğini anlamalarına yardımcı olunabilir</a:t>
            </a:r>
          </a:p>
        </p:txBody>
      </p:sp>
      <p:sp>
        <p:nvSpPr>
          <p:cNvPr id="6" name="Dikdörtgen 5"/>
          <p:cNvSpPr/>
          <p:nvPr/>
        </p:nvSpPr>
        <p:spPr>
          <a:xfrm>
            <a:off x="4652682" y="3246130"/>
            <a:ext cx="6763872" cy="2862322"/>
          </a:xfrm>
          <a:prstGeom prst="rect">
            <a:avLst/>
          </a:prstGeom>
        </p:spPr>
        <p:txBody>
          <a:bodyPr wrap="square">
            <a:spAutoFit/>
          </a:bodyPr>
          <a:lstStyle/>
          <a:p>
            <a:r>
              <a:rPr lang="tr-TR" dirty="0" err="1"/>
              <a:t>Erikson’un</a:t>
            </a:r>
            <a:r>
              <a:rPr lang="tr-TR" dirty="0"/>
              <a:t>, benlik gelişimi evrelerinin olumlu ve olumsuz uçlarını </a:t>
            </a:r>
            <a:r>
              <a:rPr lang="tr-TR" b="1" dirty="0">
                <a:solidFill>
                  <a:schemeClr val="accent6">
                    <a:lumMod val="75000"/>
                  </a:schemeClr>
                </a:solidFill>
              </a:rPr>
              <a:t>“Aşağılık duygusu-Çalışkan ve başarılı olma</a:t>
            </a:r>
            <a:r>
              <a:rPr lang="tr-TR" dirty="0"/>
              <a:t>” şeklinde sınıflandırdığı bu dönemdeki çocukların korku ve endişe durumları önceki yaşlara kıyasla azalmakla birlikte, güvende olmak, sevilmek ve beğenilmek ihtiyaçları devam eder </a:t>
            </a:r>
            <a:r>
              <a:rPr lang="tr-TR" dirty="0" smtClean="0"/>
              <a:t>Allah </a:t>
            </a:r>
            <a:r>
              <a:rPr lang="tr-TR" dirty="0"/>
              <a:t>sevgisi, iman, tevekkül ve dua konularını işleyen hikâyeler çocukların bu tür ihtiyaçlarını karşılayabilir. </a:t>
            </a:r>
            <a:r>
              <a:rPr lang="tr-TR" b="1" u="sng" dirty="0"/>
              <a:t>Allah’ın kendisini olduğu gibi sevdiğini, daima görüp gözettiğini, dualarını işittiğini öğrenen ve bu gerçeğin yaşanmış örneklerini hikâyelerde bulan bir çocuk, yalnızlık, değersizlik ve aşağılık duygularına karşı koyabileceği bir kuvvete sahip olur. </a:t>
            </a:r>
          </a:p>
        </p:txBody>
      </p:sp>
      <p:sp>
        <p:nvSpPr>
          <p:cNvPr id="7" name="Dikdörtgen 6"/>
          <p:cNvSpPr/>
          <p:nvPr/>
        </p:nvSpPr>
        <p:spPr>
          <a:xfrm>
            <a:off x="560294" y="3984793"/>
            <a:ext cx="3541059" cy="830997"/>
          </a:xfrm>
          <a:prstGeom prst="rect">
            <a:avLst/>
          </a:prstGeom>
        </p:spPr>
        <p:txBody>
          <a:bodyPr wrap="square">
            <a:spAutoFit/>
          </a:bodyPr>
          <a:lstStyle/>
          <a:p>
            <a:pPr algn="ctr"/>
            <a:r>
              <a:rPr lang="tr-TR" sz="2400" b="1" dirty="0" smtClean="0">
                <a:solidFill>
                  <a:schemeClr val="accent6">
                    <a:lumMod val="75000"/>
                  </a:schemeClr>
                </a:solidFill>
              </a:rPr>
              <a:t>“Aşağılık Duygusu-Çalışkan ve Başarılı Olma” </a:t>
            </a:r>
            <a:endParaRPr lang="tr-TR" sz="2400" b="1" dirty="0">
              <a:solidFill>
                <a:schemeClr val="accent6">
                  <a:lumMod val="75000"/>
                </a:schemeClr>
              </a:solidFill>
            </a:endParaRPr>
          </a:p>
        </p:txBody>
      </p:sp>
    </p:spTree>
    <p:extLst>
      <p:ext uri="{BB962C8B-B14F-4D97-AF65-F5344CB8AC3E}">
        <p14:creationId xmlns:p14="http://schemas.microsoft.com/office/powerpoint/2010/main" val="344394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32490" y="1995006"/>
            <a:ext cx="10663517" cy="4116768"/>
          </a:xfrm>
          <a:prstGeom prst="rect">
            <a:avLst/>
          </a:prstGeom>
        </p:spPr>
        <p:txBody>
          <a:bodyPr wrap="square">
            <a:spAutoFit/>
          </a:bodyPr>
          <a:lstStyle/>
          <a:p>
            <a:pPr algn="just">
              <a:lnSpc>
                <a:spcPct val="150000"/>
              </a:lnSpc>
            </a:pPr>
            <a:r>
              <a:rPr lang="tr-TR" sz="1600" b="1" dirty="0"/>
              <a:t>Bu dönemde, çocuk vücudu yetişkin vücuduna dönüşürken, çocuk rolleri de yetişkin rollerine dönüşmeye başlar. Ergen kimlik kazanma uğraşı içindedir ve buna bağlı olarak bir kimlik krizi yaşayabilir. </a:t>
            </a:r>
            <a:r>
              <a:rPr lang="tr-TR" sz="1600" b="1" dirty="0" err="1"/>
              <a:t>Erikson</a:t>
            </a:r>
            <a:r>
              <a:rPr lang="tr-TR" sz="1600" b="1" dirty="0"/>
              <a:t>, bu yaş dönemindeki çocukların benlik gelişimi evrelerinin olumlu ve olumsuz uçlarını “Rol Kargaşası-Kimlik Kazanma” </a:t>
            </a:r>
            <a:r>
              <a:rPr lang="tr-TR" sz="1600" b="1" dirty="0" smtClean="0"/>
              <a:t>şeklinde </a:t>
            </a:r>
            <a:r>
              <a:rPr lang="tr-TR" sz="1600" b="1" dirty="0"/>
              <a:t>sınıflandırır. </a:t>
            </a:r>
            <a:r>
              <a:rPr lang="tr-TR" sz="1600" b="1" dirty="0" err="1"/>
              <a:t>Erikson’un</a:t>
            </a:r>
            <a:r>
              <a:rPr lang="tr-TR" sz="1600" b="1" dirty="0"/>
              <a:t> ifade ettiği bu kimlik bunalımı onların bütününe </a:t>
            </a:r>
            <a:r>
              <a:rPr lang="tr-TR" sz="1600" b="1" dirty="0" err="1"/>
              <a:t>genellenemese</a:t>
            </a:r>
            <a:r>
              <a:rPr lang="tr-TR" sz="1600" b="1" dirty="0"/>
              <a:t> de </a:t>
            </a:r>
            <a:r>
              <a:rPr lang="tr-TR" sz="1600" b="1" dirty="0" smtClean="0"/>
              <a:t>ABD’de </a:t>
            </a:r>
            <a:r>
              <a:rPr lang="tr-TR" sz="1600" b="1" dirty="0"/>
              <a:t>yapılan araştırmalarda ergenler arasında intihar ve cinayet vakalarında, suç oranlarında, uyuşturucu kullanımında artış kaydedilmesi düşündürücüdür </a:t>
            </a:r>
            <a:r>
              <a:rPr lang="tr-TR" sz="1600" b="1" dirty="0" smtClean="0"/>
              <a:t>. </a:t>
            </a:r>
            <a:r>
              <a:rPr lang="tr-TR" sz="1600" b="1" dirty="0" smtClean="0">
                <a:solidFill>
                  <a:srgbClr val="7030A0"/>
                </a:solidFill>
              </a:rPr>
              <a:t>Kimlik krizi yaşayan ergenler her bakımdan özdeşleşecek ideal modeller ararlar. </a:t>
            </a:r>
            <a:r>
              <a:rPr lang="tr-TR" sz="1600" b="1" u="sng" dirty="0" smtClean="0"/>
              <a:t>Bu </a:t>
            </a:r>
            <a:r>
              <a:rPr lang="tr-TR" sz="1600" b="1" u="sng" dirty="0"/>
              <a:t>modeller farklı, önemli, aktüel olabileceği gibi, onları yargılamadan oldukları gibi kabul eden, sevgi ve saygı gösteren, güven ve destek veren bireyler de olabilir. Bu modeli bulduklarında sağlıklı bir kimlik geliştirebilirler. Aksi takdirde yanlış modellerin kıskacına düşebilir ya da içlerine kapanarak patolojik davranışlar sergileyebilirler. (Erden ve Akman, 2005) Model alınabilecek kahramanların yer aldığı hikâyelerin ve örnek şahsiyetlerin hayat hikâyelerinin istifadelerine sunulması onların böyle bir kimlik krizi yaşamadan, dini ve </a:t>
            </a:r>
            <a:r>
              <a:rPr lang="tr-TR" sz="1600" b="1" u="sng" dirty="0" err="1"/>
              <a:t>ahlâki</a:t>
            </a:r>
            <a:r>
              <a:rPr lang="tr-TR" sz="1600" b="1" u="sng" dirty="0"/>
              <a:t> değerler doğrultusunda kimlik geliştirmelerine ve geleceğe hazırlanmalarına katkıda </a:t>
            </a:r>
            <a:r>
              <a:rPr lang="tr-TR" sz="1600" b="1" u="sng" dirty="0" smtClean="0"/>
              <a:t>bulunabilir</a:t>
            </a:r>
            <a:endParaRPr lang="tr-TR" sz="1600" b="1" u="sng" dirty="0"/>
          </a:p>
        </p:txBody>
      </p:sp>
      <p:sp>
        <p:nvSpPr>
          <p:cNvPr id="5" name="Dikdörtgen 4"/>
          <p:cNvSpPr/>
          <p:nvPr/>
        </p:nvSpPr>
        <p:spPr>
          <a:xfrm>
            <a:off x="732490" y="1493217"/>
            <a:ext cx="3333733" cy="400110"/>
          </a:xfrm>
          <a:prstGeom prst="rect">
            <a:avLst/>
          </a:prstGeom>
        </p:spPr>
        <p:txBody>
          <a:bodyPr wrap="none">
            <a:spAutoFit/>
          </a:bodyPr>
          <a:lstStyle/>
          <a:p>
            <a:r>
              <a:rPr lang="tr-TR" sz="2000" b="1" dirty="0"/>
              <a:t>Rol Kargaşası-Kimlik Kazanma</a:t>
            </a:r>
          </a:p>
        </p:txBody>
      </p:sp>
      <p:sp>
        <p:nvSpPr>
          <p:cNvPr id="6" name="Dikdörtgen 5"/>
          <p:cNvSpPr/>
          <p:nvPr/>
        </p:nvSpPr>
        <p:spPr>
          <a:xfrm>
            <a:off x="1098177" y="352231"/>
            <a:ext cx="8664388" cy="830997"/>
          </a:xfrm>
          <a:prstGeom prst="rect">
            <a:avLst/>
          </a:prstGeom>
        </p:spPr>
        <p:txBody>
          <a:bodyPr wrap="square">
            <a:spAutoFit/>
          </a:bodyPr>
          <a:lstStyle/>
          <a:p>
            <a:pPr algn="ctr"/>
            <a:r>
              <a:rPr lang="tr-TR" sz="2400" dirty="0">
                <a:solidFill>
                  <a:srgbClr val="7030A0"/>
                </a:solidFill>
              </a:rPr>
              <a:t>13-15 Yaş Grubunda (İlköğretim 7. ve 8. Sınıflar) </a:t>
            </a:r>
            <a:endParaRPr lang="tr-TR" sz="2400" dirty="0" smtClean="0">
              <a:solidFill>
                <a:srgbClr val="7030A0"/>
              </a:solidFill>
            </a:endParaRPr>
          </a:p>
          <a:p>
            <a:pPr algn="ctr"/>
            <a:r>
              <a:rPr lang="tr-TR" sz="2400" dirty="0" smtClean="0">
                <a:solidFill>
                  <a:srgbClr val="7030A0"/>
                </a:solidFill>
              </a:rPr>
              <a:t>Zihinsel</a:t>
            </a:r>
            <a:r>
              <a:rPr lang="tr-TR" sz="2400" dirty="0">
                <a:solidFill>
                  <a:srgbClr val="7030A0"/>
                </a:solidFill>
              </a:rPr>
              <a:t>, Duygusal, Sosyal, Dini, </a:t>
            </a:r>
            <a:r>
              <a:rPr lang="tr-TR" sz="2400" dirty="0" err="1">
                <a:solidFill>
                  <a:srgbClr val="7030A0"/>
                </a:solidFill>
              </a:rPr>
              <a:t>Ahlâki</a:t>
            </a:r>
            <a:r>
              <a:rPr lang="tr-TR" sz="2400" dirty="0">
                <a:solidFill>
                  <a:srgbClr val="7030A0"/>
                </a:solidFill>
              </a:rPr>
              <a:t> Gelişim ve Hikâye Kullanımı </a:t>
            </a:r>
          </a:p>
        </p:txBody>
      </p:sp>
    </p:spTree>
    <p:extLst>
      <p:ext uri="{BB962C8B-B14F-4D97-AF65-F5344CB8AC3E}">
        <p14:creationId xmlns:p14="http://schemas.microsoft.com/office/powerpoint/2010/main" val="363043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500" y="533201"/>
            <a:ext cx="5345865" cy="4903434"/>
          </a:xfrm>
          <a:prstGeom prst="rect">
            <a:avLst/>
          </a:prstGeom>
        </p:spPr>
      </p:pic>
      <p:sp>
        <p:nvSpPr>
          <p:cNvPr id="4" name="Dikdörtgen 3"/>
          <p:cNvSpPr/>
          <p:nvPr/>
        </p:nvSpPr>
        <p:spPr>
          <a:xfrm>
            <a:off x="668811" y="2064661"/>
            <a:ext cx="2893539" cy="1938992"/>
          </a:xfrm>
          <a:prstGeom prst="rect">
            <a:avLst/>
          </a:prstGeom>
        </p:spPr>
        <p:txBody>
          <a:bodyPr wrap="square">
            <a:spAutoFit/>
          </a:bodyPr>
          <a:lstStyle/>
          <a:p>
            <a:pPr algn="ctr"/>
            <a:r>
              <a:rPr lang="tr-TR" sz="2400" b="1" dirty="0" smtClean="0">
                <a:solidFill>
                  <a:schemeClr val="accent6">
                    <a:lumMod val="75000"/>
                  </a:schemeClr>
                </a:solidFill>
              </a:rPr>
              <a:t>Saldırgan Davranışlar Konusunda Aileye Tavsiye Edebileceğiniz Noktalar</a:t>
            </a:r>
            <a:endParaRPr lang="tr-TR" sz="2400" dirty="0">
              <a:solidFill>
                <a:schemeClr val="accent6">
                  <a:lumMod val="75000"/>
                </a:schemeClr>
              </a:solidFill>
            </a:endParaRPr>
          </a:p>
        </p:txBody>
      </p:sp>
      <p:sp>
        <p:nvSpPr>
          <p:cNvPr id="5" name="Dikdörtgen 4"/>
          <p:cNvSpPr/>
          <p:nvPr/>
        </p:nvSpPr>
        <p:spPr>
          <a:xfrm>
            <a:off x="5010150" y="519557"/>
            <a:ext cx="6786965" cy="6047809"/>
          </a:xfrm>
          <a:prstGeom prst="rect">
            <a:avLst/>
          </a:prstGeom>
        </p:spPr>
        <p:txBody>
          <a:bodyPr wrap="square">
            <a:spAutoFit/>
          </a:bodyPr>
          <a:lstStyle/>
          <a:p>
            <a:pPr marL="285750" indent="-285750" algn="just">
              <a:lnSpc>
                <a:spcPct val="150000"/>
              </a:lnSpc>
              <a:buFont typeface="Wingdings" panose="05000000000000000000" pitchFamily="2" charset="2"/>
              <a:buChar char="§"/>
              <a:defRPr/>
            </a:pPr>
            <a:r>
              <a:rPr lang="tr-TR" dirty="0">
                <a:latin typeface="Arial" charset="0"/>
              </a:rPr>
              <a:t>Çocuğa şiddet içeren </a:t>
            </a:r>
            <a:r>
              <a:rPr lang="tr-TR" b="1" u="sng" dirty="0">
                <a:latin typeface="Arial" charset="0"/>
              </a:rPr>
              <a:t>televizyon programları </a:t>
            </a:r>
            <a:r>
              <a:rPr lang="tr-TR" dirty="0">
                <a:latin typeface="Arial" charset="0"/>
              </a:rPr>
              <a:t>seyrettirmeyin. </a:t>
            </a:r>
            <a:endParaRPr lang="tr-TR" dirty="0" smtClean="0">
              <a:latin typeface="Arial" charset="0"/>
            </a:endParaRPr>
          </a:p>
          <a:p>
            <a:pPr marL="285750" indent="-285750" algn="just">
              <a:lnSpc>
                <a:spcPct val="150000"/>
              </a:lnSpc>
              <a:buFont typeface="Wingdings" panose="05000000000000000000" pitchFamily="2" charset="2"/>
              <a:buChar char="§"/>
              <a:defRPr/>
            </a:pPr>
            <a:r>
              <a:rPr lang="tr-TR" dirty="0">
                <a:latin typeface="Arial" charset="0"/>
              </a:rPr>
              <a:t>Çocuğa sosyal gelişimine uygun çeşitli </a:t>
            </a:r>
            <a:r>
              <a:rPr lang="tr-TR" b="1" u="sng" dirty="0">
                <a:latin typeface="Arial" charset="0"/>
              </a:rPr>
              <a:t>sorumluluklar ver</a:t>
            </a:r>
            <a:r>
              <a:rPr lang="tr-TR" b="1" dirty="0">
                <a:latin typeface="Arial" charset="0"/>
              </a:rPr>
              <a:t>in</a:t>
            </a:r>
            <a:r>
              <a:rPr lang="tr-TR" dirty="0" smtClean="0">
                <a:latin typeface="Arial" charset="0"/>
              </a:rPr>
              <a:t>. </a:t>
            </a:r>
            <a:r>
              <a:rPr lang="tr-TR" dirty="0">
                <a:latin typeface="Arial" charset="0"/>
              </a:rPr>
              <a:t>Böylece çocuğa </a:t>
            </a:r>
            <a:r>
              <a:rPr lang="tr-TR" u="sng" dirty="0">
                <a:latin typeface="Arial" charset="0"/>
              </a:rPr>
              <a:t>başarma duygusunu </a:t>
            </a:r>
            <a:r>
              <a:rPr lang="tr-TR" dirty="0">
                <a:latin typeface="Arial" charset="0"/>
              </a:rPr>
              <a:t>yaşatmış olursunuz.</a:t>
            </a:r>
          </a:p>
          <a:p>
            <a:pPr marL="285750" indent="-285750" algn="just">
              <a:lnSpc>
                <a:spcPct val="150000"/>
              </a:lnSpc>
              <a:buFont typeface="Wingdings" panose="05000000000000000000" pitchFamily="2" charset="2"/>
              <a:buChar char="§"/>
              <a:defRPr/>
            </a:pPr>
            <a:r>
              <a:rPr lang="tr-TR" dirty="0">
                <a:latin typeface="Arial" charset="0"/>
              </a:rPr>
              <a:t>Çocuğa yaptığı bu davranışların </a:t>
            </a:r>
            <a:r>
              <a:rPr lang="tr-TR" u="sng" dirty="0">
                <a:latin typeface="Arial" charset="0"/>
              </a:rPr>
              <a:t>dezavantajlar</a:t>
            </a:r>
            <a:r>
              <a:rPr lang="tr-TR" dirty="0">
                <a:latin typeface="Arial" charset="0"/>
              </a:rPr>
              <a:t>ını gösterin</a:t>
            </a:r>
            <a:r>
              <a:rPr lang="tr-TR" dirty="0" smtClean="0">
                <a:latin typeface="Arial" charset="0"/>
              </a:rPr>
              <a:t>.</a:t>
            </a:r>
          </a:p>
          <a:p>
            <a:pPr marL="285750" indent="-285750" algn="just">
              <a:lnSpc>
                <a:spcPct val="150000"/>
              </a:lnSpc>
              <a:buFont typeface="Wingdings" panose="05000000000000000000" pitchFamily="2" charset="2"/>
              <a:buChar char="§"/>
              <a:defRPr/>
            </a:pPr>
            <a:r>
              <a:rPr lang="tr-TR" dirty="0" smtClean="0">
                <a:latin typeface="Arial" charset="0"/>
              </a:rPr>
              <a:t>Öfke kontrolü ile ilgili hikaye kitaplarını okumalarını teşvik edin.</a:t>
            </a:r>
            <a:endParaRPr lang="tr-TR" dirty="0">
              <a:latin typeface="Arial" charset="0"/>
            </a:endParaRPr>
          </a:p>
          <a:p>
            <a:pPr marL="285750" indent="-285750" algn="just">
              <a:lnSpc>
                <a:spcPct val="150000"/>
              </a:lnSpc>
              <a:buFont typeface="Wingdings" panose="05000000000000000000" pitchFamily="2" charset="2"/>
              <a:buChar char="§"/>
              <a:defRPr/>
            </a:pPr>
            <a:r>
              <a:rPr lang="tr-TR" dirty="0">
                <a:latin typeface="Arial" charset="0"/>
              </a:rPr>
              <a:t> Saldırgan davranış göstererek isteklerini elde edemeyeceğini ona anlatın</a:t>
            </a:r>
          </a:p>
          <a:p>
            <a:pPr marL="285750" indent="-285750" algn="just">
              <a:lnSpc>
                <a:spcPct val="150000"/>
              </a:lnSpc>
              <a:buFont typeface="Wingdings" panose="05000000000000000000" pitchFamily="2" charset="2"/>
              <a:buChar char="§"/>
              <a:defRPr/>
            </a:pPr>
            <a:r>
              <a:rPr lang="tr-TR" dirty="0">
                <a:latin typeface="Arial" charset="0"/>
              </a:rPr>
              <a:t>Çocuğun </a:t>
            </a:r>
            <a:r>
              <a:rPr lang="tr-TR" u="sng" dirty="0">
                <a:latin typeface="Arial" charset="0"/>
              </a:rPr>
              <a:t>sportif faaliyetler</a:t>
            </a:r>
            <a:r>
              <a:rPr lang="tr-TR" dirty="0">
                <a:latin typeface="Arial" charset="0"/>
              </a:rPr>
              <a:t>de bulunmasına ve belirli bir süre </a:t>
            </a:r>
            <a:r>
              <a:rPr lang="tr-TR" dirty="0" smtClean="0">
                <a:latin typeface="Arial" charset="0"/>
              </a:rPr>
              <a:t>dışarıda </a:t>
            </a:r>
            <a:r>
              <a:rPr lang="tr-TR" dirty="0">
                <a:latin typeface="Arial" charset="0"/>
              </a:rPr>
              <a:t>oynamasına izin verin. Bu enerjisini boşaltmasını </a:t>
            </a:r>
            <a:r>
              <a:rPr lang="tr-TR" dirty="0" smtClean="0">
                <a:latin typeface="Arial" charset="0"/>
              </a:rPr>
              <a:t>sağlayacaktır.</a:t>
            </a:r>
          </a:p>
          <a:p>
            <a:pPr marL="285750" indent="-285750" algn="just">
              <a:lnSpc>
                <a:spcPct val="150000"/>
              </a:lnSpc>
              <a:buFont typeface="Wingdings" panose="05000000000000000000" pitchFamily="2" charset="2"/>
              <a:buChar char="§"/>
              <a:defRPr/>
            </a:pPr>
            <a:r>
              <a:rPr lang="tr-TR" dirty="0">
                <a:latin typeface="Arial" charset="0"/>
              </a:rPr>
              <a:t>Kızgınlıktan kurtulması için alternatifler </a:t>
            </a:r>
            <a:r>
              <a:rPr lang="tr-TR" dirty="0" smtClean="0">
                <a:latin typeface="Arial" charset="0"/>
              </a:rPr>
              <a:t>bulun.</a:t>
            </a:r>
          </a:p>
          <a:p>
            <a:pPr marL="285750" indent="-285750" algn="just">
              <a:lnSpc>
                <a:spcPct val="150000"/>
              </a:lnSpc>
              <a:buFont typeface="Wingdings" panose="05000000000000000000" pitchFamily="2" charset="2"/>
              <a:buChar char="§"/>
              <a:defRPr/>
            </a:pPr>
            <a:r>
              <a:rPr lang="tr-TR" dirty="0" smtClean="0">
                <a:latin typeface="Arial" charset="0"/>
              </a:rPr>
              <a:t>Örnek olun.</a:t>
            </a:r>
          </a:p>
          <a:p>
            <a:pPr algn="just">
              <a:defRPr/>
            </a:pPr>
            <a:endParaRPr lang="tr-TR" dirty="0">
              <a:latin typeface="Arial" charset="0"/>
            </a:endParaRPr>
          </a:p>
          <a:p>
            <a:pPr algn="just">
              <a:defRPr/>
            </a:pPr>
            <a:endParaRPr lang="tr-TR" dirty="0">
              <a:latin typeface="Arial" charset="0"/>
            </a:endParaRPr>
          </a:p>
        </p:txBody>
      </p:sp>
    </p:spTree>
    <p:extLst>
      <p:ext uri="{BB962C8B-B14F-4D97-AF65-F5344CB8AC3E}">
        <p14:creationId xmlns:p14="http://schemas.microsoft.com/office/powerpoint/2010/main" val="603230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71387" y="653186"/>
            <a:ext cx="6425590" cy="718915"/>
          </a:xfrm>
        </p:spPr>
        <p:txBody>
          <a:bodyPr>
            <a:noAutofit/>
          </a:bodyPr>
          <a:lstStyle/>
          <a:p>
            <a:r>
              <a:rPr lang="tr-TR" sz="2800" b="1" spc="300" dirty="0" smtClean="0">
                <a:solidFill>
                  <a:srgbClr val="460CBA"/>
                </a:solidFill>
                <a:latin typeface="Times New Roman" panose="02020603050405020304" pitchFamily="18" charset="0"/>
                <a:cs typeface="Times New Roman" panose="02020603050405020304" pitchFamily="18" charset="0"/>
              </a:rPr>
              <a:t>SUÇA İTİLMİŞ ÇOCUKLAR </a:t>
            </a:r>
            <a:r>
              <a:rPr lang="tr-TR" sz="2800" spc="300" dirty="0" smtClean="0">
                <a:solidFill>
                  <a:srgbClr val="460CBA"/>
                </a:solidFill>
                <a:latin typeface="Times New Roman" panose="02020603050405020304" pitchFamily="18" charset="0"/>
                <a:cs typeface="Times New Roman" panose="02020603050405020304" pitchFamily="18" charset="0"/>
              </a:rPr>
              <a:t>	</a:t>
            </a:r>
            <a:br>
              <a:rPr lang="tr-TR" sz="2800" spc="300" dirty="0" smtClean="0">
                <a:solidFill>
                  <a:srgbClr val="460CBA"/>
                </a:solidFill>
                <a:latin typeface="Times New Roman" panose="02020603050405020304" pitchFamily="18" charset="0"/>
                <a:cs typeface="Times New Roman" panose="02020603050405020304" pitchFamily="18" charset="0"/>
              </a:rPr>
            </a:br>
            <a:endParaRPr lang="tr-TR" sz="2800" spc="300" dirty="0">
              <a:solidFill>
                <a:srgbClr val="460CBA"/>
              </a:solidFill>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371387" y="1092883"/>
            <a:ext cx="5105709" cy="1870171"/>
          </a:xfrm>
        </p:spPr>
        <p:txBody>
          <a:bodyPr>
            <a:normAutofit fontScale="92500" lnSpcReduction="10000"/>
          </a:bodyPr>
          <a:lstStyle/>
          <a:p>
            <a:pPr marL="0" indent="0" algn="just">
              <a:buNone/>
            </a:pPr>
            <a:r>
              <a:rPr lang="tr-TR" sz="1800" b="1" dirty="0" smtClean="0"/>
              <a:t>	</a:t>
            </a:r>
            <a:r>
              <a:rPr lang="tr-TR" sz="2200" b="1" dirty="0" smtClean="0"/>
              <a:t>Çocuklar</a:t>
            </a:r>
            <a:r>
              <a:rPr lang="tr-TR" sz="2200" b="1" dirty="0"/>
              <a:t>, hangi kurallara neden uyulacağını yeterince algılayamazlar </a:t>
            </a:r>
            <a:r>
              <a:rPr lang="tr-TR" sz="2200" b="1" dirty="0" smtClean="0"/>
              <a:t>Ergenlik </a:t>
            </a:r>
            <a:r>
              <a:rPr lang="tr-TR" sz="2200" b="1" dirty="0"/>
              <a:t>döneminden önce hatalı davranışlarına rastlanmayan çocukların ergenlik çağında işledikleri suçlar, bu özel dönemin zorluk ve gereksinimlerinin doğurduğu sorunlardan ayrı düşünülemez. 	</a:t>
            </a:r>
          </a:p>
          <a:p>
            <a:pPr algn="just"/>
            <a:endParaRPr lang="tr-TR" sz="2200" b="1" dirty="0"/>
          </a:p>
          <a:p>
            <a:pPr algn="just"/>
            <a:endParaRPr lang="tr-TR" sz="2200" b="1" dirty="0"/>
          </a:p>
        </p:txBody>
      </p:sp>
      <p:sp>
        <p:nvSpPr>
          <p:cNvPr id="6" name="İçerik Yer Tutucusu 2"/>
          <p:cNvSpPr txBox="1">
            <a:spLocks/>
          </p:cNvSpPr>
          <p:nvPr/>
        </p:nvSpPr>
        <p:spPr>
          <a:xfrm>
            <a:off x="474507" y="4222419"/>
            <a:ext cx="5002589" cy="2006931"/>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t>Anne-Baba kaybı veya ayrılığı</a:t>
            </a:r>
          </a:p>
          <a:p>
            <a:r>
              <a:rPr lang="tr-TR" sz="2000" b="1" dirty="0" smtClean="0"/>
              <a:t>Yakın çevre</a:t>
            </a:r>
          </a:p>
          <a:p>
            <a:r>
              <a:rPr lang="tr-TR" sz="2000" b="1" dirty="0" smtClean="0"/>
              <a:t>Ailenin </a:t>
            </a:r>
            <a:r>
              <a:rPr lang="tr-TR" sz="2000" b="1" dirty="0" err="1" smtClean="0"/>
              <a:t>sosyo</a:t>
            </a:r>
            <a:r>
              <a:rPr lang="tr-TR" sz="2000" b="1" dirty="0" smtClean="0"/>
              <a:t>-ekonomik şartları</a:t>
            </a:r>
          </a:p>
          <a:p>
            <a:r>
              <a:rPr lang="tr-TR" sz="2000" b="1" dirty="0" smtClean="0"/>
              <a:t>Okulun toplumsallaştırma görevini yerine getirememesi</a:t>
            </a:r>
            <a:endParaRPr lang="tr-TR" sz="2000" b="1" dirty="0"/>
          </a:p>
        </p:txBody>
      </p:sp>
      <p:sp>
        <p:nvSpPr>
          <p:cNvPr id="7" name="Unvan 1"/>
          <p:cNvSpPr txBox="1">
            <a:spLocks/>
          </p:cNvSpPr>
          <p:nvPr/>
        </p:nvSpPr>
        <p:spPr>
          <a:xfrm>
            <a:off x="629848" y="3175700"/>
            <a:ext cx="4847248" cy="8371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u="sng" dirty="0" smtClean="0">
                <a:solidFill>
                  <a:schemeClr val="accent2">
                    <a:lumMod val="75000"/>
                  </a:schemeClr>
                </a:solidFill>
              </a:rPr>
              <a:t>Çocuk Suçluluğuna Neden Olabilecek Etmenler</a:t>
            </a:r>
            <a:r>
              <a:rPr lang="tr-TR" sz="2400" u="sng" dirty="0" smtClean="0">
                <a:solidFill>
                  <a:schemeClr val="accent2">
                    <a:lumMod val="75000"/>
                  </a:schemeClr>
                </a:solidFill>
              </a:rPr>
              <a:t/>
            </a:r>
            <a:br>
              <a:rPr lang="tr-TR" sz="2400" u="sng" dirty="0" smtClean="0">
                <a:solidFill>
                  <a:schemeClr val="accent2">
                    <a:lumMod val="75000"/>
                  </a:schemeClr>
                </a:solidFill>
              </a:rPr>
            </a:br>
            <a:endParaRPr lang="tr-TR" sz="2400" u="sng" dirty="0">
              <a:solidFill>
                <a:schemeClr val="accent2">
                  <a:lumMod val="75000"/>
                </a:schemeClr>
              </a:solidFill>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998" y="660208"/>
            <a:ext cx="6611122" cy="6197792"/>
          </a:xfrm>
          <a:prstGeom prst="rect">
            <a:avLst/>
          </a:prstGeom>
          <a:effectLst>
            <a:softEdge rad="317500"/>
          </a:effectLst>
        </p:spPr>
      </p:pic>
    </p:spTree>
    <p:extLst>
      <p:ext uri="{BB962C8B-B14F-4D97-AF65-F5344CB8AC3E}">
        <p14:creationId xmlns:p14="http://schemas.microsoft.com/office/powerpoint/2010/main" val="612246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82688" y="300260"/>
            <a:ext cx="11009312" cy="1118965"/>
          </a:xfrm>
        </p:spPr>
        <p:txBody>
          <a:bodyPr>
            <a:noAutofit/>
          </a:bodyPr>
          <a:lstStyle/>
          <a:p>
            <a:r>
              <a:rPr lang="tr-TR" sz="2800" b="1" dirty="0">
                <a:solidFill>
                  <a:srgbClr val="460CBA"/>
                </a:solidFill>
                <a:latin typeface="Times New Roman" panose="02020603050405020304" pitchFamily="18" charset="0"/>
                <a:cs typeface="Times New Roman" panose="02020603050405020304" pitchFamily="18" charset="0"/>
              </a:rPr>
              <a:t>Suça İtilmiş Çocuk ve Gençlerin Yeniden Topluma Kazandırılması </a:t>
            </a:r>
            <a:r>
              <a:rPr lang="tr-TR" sz="2800" dirty="0">
                <a:solidFill>
                  <a:srgbClr val="460CBA"/>
                </a:solidFill>
                <a:latin typeface="Times New Roman" panose="02020603050405020304" pitchFamily="18" charset="0"/>
                <a:cs typeface="Times New Roman" panose="02020603050405020304" pitchFamily="18" charset="0"/>
              </a:rPr>
              <a:t>	</a:t>
            </a:r>
            <a:br>
              <a:rPr lang="tr-TR" sz="2800" dirty="0">
                <a:solidFill>
                  <a:srgbClr val="460CBA"/>
                </a:solidFill>
                <a:latin typeface="Times New Roman" panose="02020603050405020304" pitchFamily="18" charset="0"/>
                <a:cs typeface="Times New Roman" panose="02020603050405020304" pitchFamily="18" charset="0"/>
              </a:rPr>
            </a:br>
            <a:endParaRPr lang="tr-TR" sz="2800" dirty="0">
              <a:solidFill>
                <a:srgbClr val="460CBA"/>
              </a:solidFill>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8098842" y="3962865"/>
            <a:ext cx="3902658" cy="2983769"/>
          </a:xfrm>
        </p:spPr>
        <p:txBody>
          <a:bodyPr>
            <a:noAutofit/>
          </a:bodyPr>
          <a:lstStyle/>
          <a:p>
            <a:pPr marL="0" indent="0" algn="just">
              <a:buNone/>
            </a:pPr>
            <a:r>
              <a:rPr lang="tr-TR" sz="1800" b="1" dirty="0"/>
              <a:t>	</a:t>
            </a:r>
          </a:p>
          <a:p>
            <a:pPr marL="0" indent="0" algn="just">
              <a:buNone/>
            </a:pPr>
            <a:r>
              <a:rPr lang="tr-TR" sz="1800" b="1" dirty="0"/>
              <a:t>	Geçmişte suça neden olan etkenlerin yeniden genci suça itmemesi, bir anlamda gencin bu sorun yığını karşısında bırakılmamasına bağlıdır. Kurum sonrası bu izleme evresinde gencin duygusal, toplumsal, ekonomik ve eğitimsel sorunlarının çözümünde yardımcı olacak uzman bir rehbere büyük ihtiyaç vardır</a:t>
            </a:r>
            <a:r>
              <a:rPr lang="tr-TR" sz="1800" b="1" dirty="0" smtClean="0"/>
              <a:t>.</a:t>
            </a:r>
            <a:endParaRPr lang="sv-SE" sz="1800" dirty="0"/>
          </a:p>
          <a:p>
            <a:pPr marL="0" indent="0" algn="just">
              <a:buNone/>
            </a:pPr>
            <a:endParaRPr lang="tr-TR" sz="1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01" y="790150"/>
            <a:ext cx="3903495" cy="2797858"/>
          </a:xfrm>
          <a:prstGeom prst="rect">
            <a:avLst/>
          </a:prstGeom>
        </p:spPr>
      </p:pic>
      <p:sp>
        <p:nvSpPr>
          <p:cNvPr id="6" name="Dikdörtgen 5"/>
          <p:cNvSpPr/>
          <p:nvPr/>
        </p:nvSpPr>
        <p:spPr>
          <a:xfrm>
            <a:off x="1544898" y="1463684"/>
            <a:ext cx="1955432" cy="1200329"/>
          </a:xfrm>
          <a:prstGeom prst="rect">
            <a:avLst/>
          </a:prstGeom>
        </p:spPr>
        <p:txBody>
          <a:bodyPr wrap="square">
            <a:spAutoFit/>
          </a:bodyPr>
          <a:lstStyle/>
          <a:p>
            <a:pPr algn="ctr"/>
            <a:r>
              <a:rPr lang="tr-TR" sz="2400" b="1" dirty="0" smtClean="0">
                <a:solidFill>
                  <a:srgbClr val="460CBA"/>
                </a:solidFill>
              </a:rPr>
              <a:t>1.  Önleyicilik (Erken Tanı) 	</a:t>
            </a:r>
          </a:p>
        </p:txBody>
      </p:sp>
      <p:sp>
        <p:nvSpPr>
          <p:cNvPr id="7" name="Dikdörtgen 6"/>
          <p:cNvSpPr/>
          <p:nvPr/>
        </p:nvSpPr>
        <p:spPr>
          <a:xfrm>
            <a:off x="229502" y="4359732"/>
            <a:ext cx="3428098" cy="1754326"/>
          </a:xfrm>
          <a:prstGeom prst="rect">
            <a:avLst/>
          </a:prstGeom>
        </p:spPr>
        <p:txBody>
          <a:bodyPr wrap="square">
            <a:spAutoFit/>
          </a:bodyPr>
          <a:lstStyle/>
          <a:p>
            <a:pPr marL="0" lvl="1" indent="0" algn="just">
              <a:buNone/>
            </a:pPr>
            <a:r>
              <a:rPr lang="tr-TR" b="1" dirty="0" smtClean="0"/>
              <a:t>	Önleyicilik ya da erken tanı, suçluluğun iyileştirilmesinde en etkili yöntemlerden biridir 	</a:t>
            </a:r>
          </a:p>
          <a:p>
            <a:pPr marL="0" lvl="1" indent="0" algn="just">
              <a:buNone/>
            </a:pPr>
            <a:r>
              <a:rPr lang="sv-SE" b="1" dirty="0" smtClean="0"/>
              <a:t>Erken tanı ortaya konulduktan sonra </a:t>
            </a:r>
            <a:r>
              <a:rPr lang="tr-TR" b="1" dirty="0" smtClean="0"/>
              <a:t>uygun eğitimler verilmelidir</a:t>
            </a:r>
          </a:p>
        </p:txBody>
      </p:sp>
      <p:pic>
        <p:nvPicPr>
          <p:cNvPr id="8" name="Resim 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09746" y="803790"/>
            <a:ext cx="3389096" cy="2797858"/>
          </a:xfrm>
          <a:prstGeom prst="rect">
            <a:avLst/>
          </a:prstGeom>
        </p:spPr>
      </p:pic>
      <p:sp>
        <p:nvSpPr>
          <p:cNvPr id="9" name="Dikdörtgen 8"/>
          <p:cNvSpPr/>
          <p:nvPr/>
        </p:nvSpPr>
        <p:spPr>
          <a:xfrm>
            <a:off x="5909396" y="1585153"/>
            <a:ext cx="1790298" cy="830997"/>
          </a:xfrm>
          <a:prstGeom prst="rect">
            <a:avLst/>
          </a:prstGeom>
        </p:spPr>
        <p:txBody>
          <a:bodyPr wrap="none">
            <a:spAutoFit/>
          </a:bodyPr>
          <a:lstStyle/>
          <a:p>
            <a:pPr marL="514350" indent="-514350" algn="ctr">
              <a:buAutoNum type="arabicPeriod" startAt="2"/>
            </a:pPr>
            <a:r>
              <a:rPr lang="tr-TR" sz="2400" b="1" dirty="0" smtClean="0">
                <a:solidFill>
                  <a:srgbClr val="AF098F"/>
                </a:solidFill>
              </a:rPr>
              <a:t>Yeniden </a:t>
            </a:r>
          </a:p>
          <a:p>
            <a:pPr algn="ctr"/>
            <a:r>
              <a:rPr lang="tr-TR" sz="2400" b="1" dirty="0" smtClean="0">
                <a:solidFill>
                  <a:srgbClr val="AF098F"/>
                </a:solidFill>
              </a:rPr>
              <a:t>Eğitim </a:t>
            </a:r>
          </a:p>
        </p:txBody>
      </p:sp>
      <p:sp>
        <p:nvSpPr>
          <p:cNvPr id="10" name="Dikdörtgen 9"/>
          <p:cNvSpPr/>
          <p:nvPr/>
        </p:nvSpPr>
        <p:spPr>
          <a:xfrm>
            <a:off x="4097440" y="4359732"/>
            <a:ext cx="3545104" cy="1754326"/>
          </a:xfrm>
          <a:prstGeom prst="rect">
            <a:avLst/>
          </a:prstGeom>
        </p:spPr>
        <p:txBody>
          <a:bodyPr wrap="square">
            <a:spAutoFit/>
          </a:bodyPr>
          <a:lstStyle/>
          <a:p>
            <a:pPr algn="just"/>
            <a:r>
              <a:rPr lang="tr-TR" b="1" dirty="0" smtClean="0"/>
              <a:t>	Suçlu çocukların iyileştirilmesinde ikinci yöntem, genci suçun işlenmesinden sonra kurum içinde eğitmektir. “Yeniden Eğitim” çok yönlü bir çalışmayı gerektirir. </a:t>
            </a:r>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635" y="742525"/>
            <a:ext cx="3389096" cy="2797858"/>
          </a:xfrm>
          <a:prstGeom prst="rect">
            <a:avLst/>
          </a:prstGeom>
        </p:spPr>
      </p:pic>
      <p:sp>
        <p:nvSpPr>
          <p:cNvPr id="12" name="Dikdörtgen 11"/>
          <p:cNvSpPr/>
          <p:nvPr/>
        </p:nvSpPr>
        <p:spPr>
          <a:xfrm>
            <a:off x="9764044" y="1649384"/>
            <a:ext cx="1399742" cy="461665"/>
          </a:xfrm>
          <a:prstGeom prst="rect">
            <a:avLst/>
          </a:prstGeom>
        </p:spPr>
        <p:txBody>
          <a:bodyPr wrap="none">
            <a:spAutoFit/>
          </a:bodyPr>
          <a:lstStyle/>
          <a:p>
            <a:pPr algn="just"/>
            <a:r>
              <a:rPr lang="tr-TR" sz="2400" b="1" dirty="0" smtClean="0">
                <a:solidFill>
                  <a:srgbClr val="460CBA"/>
                </a:solidFill>
              </a:rPr>
              <a:t>3.  İzleme</a:t>
            </a:r>
          </a:p>
        </p:txBody>
      </p:sp>
      <p:cxnSp>
        <p:nvCxnSpPr>
          <p:cNvPr id="16" name="Düz Bağlayıcı 15"/>
          <p:cNvCxnSpPr/>
          <p:nvPr/>
        </p:nvCxnSpPr>
        <p:spPr>
          <a:xfrm flipH="1">
            <a:off x="3641142" y="4093032"/>
            <a:ext cx="529004" cy="276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7569838" y="4105178"/>
            <a:ext cx="529004" cy="27649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311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71600" y="703370"/>
            <a:ext cx="4876800" cy="2460637"/>
          </a:xfrm>
          <a:prstGeom prst="rect">
            <a:avLst/>
          </a:prstGeom>
        </p:spPr>
        <p:style>
          <a:lnRef idx="2">
            <a:schemeClr val="dk1"/>
          </a:lnRef>
          <a:fillRef idx="1">
            <a:schemeClr val="lt1"/>
          </a:fillRef>
          <a:effectRef idx="0">
            <a:schemeClr val="dk1"/>
          </a:effectRef>
          <a:fontRef idx="minor">
            <a:schemeClr val="dk1"/>
          </a:fontRef>
        </p:style>
        <p:txBody>
          <a:bodyPr wrap="square" lIns="216000" tIns="144000" rIns="216000" bIns="144000">
            <a:spAutoFit/>
          </a:bodyPr>
          <a:lstStyle/>
          <a:p>
            <a:pPr algn="ctr"/>
            <a:r>
              <a:rPr lang="tr-TR" b="1" dirty="0" smtClean="0">
                <a:solidFill>
                  <a:srgbClr val="EA2127"/>
                </a:solidFill>
              </a:rPr>
              <a:t>Kişilik Sistemi İçerisinde Yer Alan Koruyucu Faktörler Arasında; </a:t>
            </a:r>
          </a:p>
          <a:p>
            <a:pPr marL="285750" indent="-285750">
              <a:lnSpc>
                <a:spcPct val="150000"/>
              </a:lnSpc>
              <a:buFont typeface="Arial" panose="020B0604020202020204" pitchFamily="34" charset="0"/>
              <a:buChar char="•"/>
            </a:pPr>
            <a:r>
              <a:rPr lang="tr-TR" sz="1400" b="1" dirty="0" smtClean="0"/>
              <a:t>Sağlığa </a:t>
            </a:r>
            <a:r>
              <a:rPr lang="tr-TR" sz="1400" b="1" dirty="0"/>
              <a:t>verilen değer, </a:t>
            </a:r>
            <a:endParaRPr lang="tr-TR" sz="1400" b="1" dirty="0" smtClean="0"/>
          </a:p>
          <a:p>
            <a:pPr marL="285750" indent="-285750">
              <a:buFont typeface="Arial" panose="020B0604020202020204" pitchFamily="34" charset="0"/>
              <a:buChar char="•"/>
            </a:pPr>
            <a:r>
              <a:rPr lang="tr-TR" sz="1400" b="1" dirty="0" smtClean="0"/>
              <a:t>Başarıya </a:t>
            </a:r>
            <a:r>
              <a:rPr lang="tr-TR" sz="1400" b="1" dirty="0"/>
              <a:t>verilen değer, </a:t>
            </a:r>
            <a:endParaRPr lang="tr-TR" sz="1400" b="1" dirty="0" smtClean="0"/>
          </a:p>
          <a:p>
            <a:pPr marL="285750" indent="-285750">
              <a:buFont typeface="Arial" panose="020B0604020202020204" pitchFamily="34" charset="0"/>
              <a:buChar char="•"/>
            </a:pPr>
            <a:r>
              <a:rPr lang="tr-TR" sz="1400" b="1" dirty="0" smtClean="0"/>
              <a:t>Gelecek </a:t>
            </a:r>
            <a:r>
              <a:rPr lang="tr-TR" sz="1400" b="1" dirty="0"/>
              <a:t>beklentisi</a:t>
            </a:r>
            <a:r>
              <a:rPr lang="tr-TR" sz="1400" b="1" dirty="0" smtClean="0"/>
              <a:t>,</a:t>
            </a:r>
          </a:p>
          <a:p>
            <a:pPr marL="285750" indent="-285750">
              <a:buFont typeface="Arial" panose="020B0604020202020204" pitchFamily="34" charset="0"/>
              <a:buChar char="•"/>
            </a:pPr>
            <a:r>
              <a:rPr lang="tr-TR" sz="1400" b="1" dirty="0" smtClean="0"/>
              <a:t> </a:t>
            </a:r>
            <a:r>
              <a:rPr lang="tr-TR" sz="1400" b="1" dirty="0"/>
              <a:t>Başarı beklentisi, </a:t>
            </a:r>
            <a:endParaRPr lang="tr-TR" sz="1400" b="1" dirty="0" smtClean="0"/>
          </a:p>
          <a:p>
            <a:pPr marL="285750" indent="-285750">
              <a:buFont typeface="Arial" panose="020B0604020202020204" pitchFamily="34" charset="0"/>
              <a:buChar char="•"/>
            </a:pPr>
            <a:r>
              <a:rPr lang="tr-TR" sz="1400" b="1" dirty="0" smtClean="0"/>
              <a:t>Benlik </a:t>
            </a:r>
            <a:r>
              <a:rPr lang="tr-TR" sz="1400" b="1" dirty="0"/>
              <a:t>algısı</a:t>
            </a:r>
            <a:r>
              <a:rPr lang="tr-TR" sz="1400" b="1" dirty="0" smtClean="0"/>
              <a:t>,</a:t>
            </a:r>
          </a:p>
          <a:p>
            <a:pPr marL="285750" indent="-285750">
              <a:buFont typeface="Arial" panose="020B0604020202020204" pitchFamily="34" charset="0"/>
              <a:buChar char="•"/>
            </a:pPr>
            <a:r>
              <a:rPr lang="tr-TR" sz="1400" b="1" dirty="0" smtClean="0"/>
              <a:t> </a:t>
            </a:r>
            <a:r>
              <a:rPr lang="tr-TR" sz="1400" b="1" dirty="0"/>
              <a:t>Yıkıcılık toleransı, </a:t>
            </a:r>
            <a:endParaRPr lang="tr-TR" sz="1400" b="1" dirty="0" smtClean="0"/>
          </a:p>
          <a:p>
            <a:pPr marL="285750" indent="-285750">
              <a:buFont typeface="Arial" panose="020B0604020202020204" pitchFamily="34" charset="0"/>
              <a:buChar char="•"/>
            </a:pPr>
            <a:r>
              <a:rPr lang="tr-TR" sz="1400" b="1" dirty="0" smtClean="0"/>
              <a:t>Okula </a:t>
            </a:r>
            <a:r>
              <a:rPr lang="tr-TR" sz="1400" b="1" dirty="0"/>
              <a:t>yönelik pozitif tutumlar yer almaktadır. </a:t>
            </a:r>
          </a:p>
        </p:txBody>
      </p:sp>
      <p:sp>
        <p:nvSpPr>
          <p:cNvPr id="6" name="Dikdörtgen 5"/>
          <p:cNvSpPr/>
          <p:nvPr/>
        </p:nvSpPr>
        <p:spPr>
          <a:xfrm>
            <a:off x="1431528" y="3477441"/>
            <a:ext cx="4876800" cy="3062377"/>
          </a:xfrm>
          <a:prstGeom prst="rect">
            <a:avLst/>
          </a:prstGeom>
          <a:ln w="31750">
            <a:solidFill>
              <a:srgbClr val="F6931E"/>
            </a:solidFill>
          </a:ln>
        </p:spPr>
        <p:txBody>
          <a:bodyPr wrap="square">
            <a:spAutoFit/>
          </a:bodyPr>
          <a:lstStyle/>
          <a:p>
            <a:pPr algn="ctr"/>
            <a:r>
              <a:rPr lang="tr-TR" sz="1600" b="1" dirty="0" smtClean="0">
                <a:solidFill>
                  <a:srgbClr val="F6931E"/>
                </a:solidFill>
              </a:rPr>
              <a:t>Algılanan Çevre Sistemi İçerisinde Yer Alan Koruyucu Faktörler Arasında; </a:t>
            </a:r>
          </a:p>
          <a:p>
            <a:pPr marL="285750" indent="-285750">
              <a:lnSpc>
                <a:spcPct val="150000"/>
              </a:lnSpc>
              <a:buFont typeface="Arial" panose="020B0604020202020204" pitchFamily="34" charset="0"/>
              <a:buChar char="•"/>
            </a:pPr>
            <a:r>
              <a:rPr lang="tr-TR" sz="1400" b="1" dirty="0" smtClean="0"/>
              <a:t>Problem </a:t>
            </a:r>
            <a:r>
              <a:rPr lang="tr-TR" sz="1400" b="1" dirty="0"/>
              <a:t>davranışların ebeveynler, </a:t>
            </a:r>
            <a:r>
              <a:rPr lang="tr-TR" sz="1400" b="1" dirty="0" smtClean="0"/>
              <a:t>arkadaşlar</a:t>
            </a:r>
            <a:r>
              <a:rPr lang="tr-TR" sz="1400" b="1" dirty="0"/>
              <a:t>, </a:t>
            </a:r>
            <a:endParaRPr lang="tr-TR" sz="1400" b="1" dirty="0" smtClean="0"/>
          </a:p>
          <a:p>
            <a:pPr marL="285750" indent="-285750">
              <a:buFont typeface="Arial" panose="020B0604020202020204" pitchFamily="34" charset="0"/>
              <a:buChar char="•"/>
            </a:pPr>
            <a:r>
              <a:rPr lang="tr-TR" sz="1400" b="1" dirty="0"/>
              <a:t>O</a:t>
            </a:r>
            <a:r>
              <a:rPr lang="tr-TR" sz="1400" b="1" dirty="0" smtClean="0"/>
              <a:t>kuldaki </a:t>
            </a:r>
            <a:r>
              <a:rPr lang="tr-TR" sz="1400" b="1" dirty="0"/>
              <a:t>öğrenciler ve yaşanılan çevre tarafından onaylanmaması, </a:t>
            </a:r>
            <a:endParaRPr lang="tr-TR" sz="1400" b="1" dirty="0" smtClean="0"/>
          </a:p>
          <a:p>
            <a:pPr marL="285750" indent="-285750">
              <a:buFont typeface="Arial" panose="020B0604020202020204" pitchFamily="34" charset="0"/>
              <a:buChar char="•"/>
            </a:pPr>
            <a:r>
              <a:rPr lang="tr-TR" sz="1400" b="1" dirty="0" smtClean="0"/>
              <a:t>Uygun </a:t>
            </a:r>
            <a:r>
              <a:rPr lang="tr-TR" sz="1400" b="1" dirty="0"/>
              <a:t>davranışlar ile ilgili ebeveyn ve arkadaş modelleri, Aileden, arkadaşlardan, öğretmenlerden ve yaşanılan çevreden algılanan sosyal destek, </a:t>
            </a:r>
            <a:endParaRPr lang="tr-TR" sz="1400" b="1" dirty="0" smtClean="0"/>
          </a:p>
          <a:p>
            <a:pPr marL="285750" indent="-285750">
              <a:buFont typeface="Arial" panose="020B0604020202020204" pitchFamily="34" charset="0"/>
              <a:buChar char="•"/>
            </a:pPr>
            <a:r>
              <a:rPr lang="tr-TR" sz="1400" b="1" dirty="0" smtClean="0"/>
              <a:t>Ailenin</a:t>
            </a:r>
            <a:r>
              <a:rPr lang="tr-TR" sz="1400" b="1" dirty="0"/>
              <a:t>, arkadaşların, okulun ve yaşanılan çevrenin kontrol düzeyi, </a:t>
            </a:r>
            <a:endParaRPr lang="tr-TR" sz="1400" b="1" dirty="0" smtClean="0"/>
          </a:p>
          <a:p>
            <a:pPr marL="285750" indent="-285750">
              <a:buFont typeface="Arial" panose="020B0604020202020204" pitchFamily="34" charset="0"/>
              <a:buChar char="•"/>
            </a:pPr>
            <a:r>
              <a:rPr lang="tr-TR" sz="1400" b="1" dirty="0" smtClean="0"/>
              <a:t>Ailenin</a:t>
            </a:r>
            <a:r>
              <a:rPr lang="tr-TR" sz="1400" b="1" dirty="0"/>
              <a:t>, öğretmenlerin ve arkadaşların başarıya verdiği değer, Ebeveyn arkadaş arasındaki uyum, </a:t>
            </a:r>
            <a:endParaRPr lang="tr-TR" sz="1400" b="1" dirty="0" smtClean="0"/>
          </a:p>
          <a:p>
            <a:pPr marL="285750" indent="-285750">
              <a:buFont typeface="Arial" panose="020B0604020202020204" pitchFamily="34" charset="0"/>
              <a:buChar char="•"/>
            </a:pPr>
            <a:r>
              <a:rPr lang="tr-TR" sz="1400" b="1" dirty="0" smtClean="0"/>
              <a:t>Ebeveyn </a:t>
            </a:r>
            <a:r>
              <a:rPr lang="tr-TR" sz="1400" b="1" dirty="0"/>
              <a:t>arkadaş etkisi ve aile ilişkileri memnuniyeti, </a:t>
            </a:r>
          </a:p>
        </p:txBody>
      </p:sp>
      <p:sp>
        <p:nvSpPr>
          <p:cNvPr id="7" name="Dikdörtgen 6"/>
          <p:cNvSpPr/>
          <p:nvPr/>
        </p:nvSpPr>
        <p:spPr>
          <a:xfrm>
            <a:off x="8286750" y="2702959"/>
            <a:ext cx="3599061" cy="1138773"/>
          </a:xfrm>
          <a:prstGeom prst="rect">
            <a:avLst/>
          </a:prstGeom>
          <a:ln>
            <a:solidFill>
              <a:srgbClr val="26A9E1"/>
            </a:solidFill>
          </a:ln>
        </p:spPr>
        <p:txBody>
          <a:bodyPr wrap="square">
            <a:spAutoFit/>
          </a:bodyPr>
          <a:lstStyle/>
          <a:p>
            <a:pPr algn="ctr"/>
            <a:r>
              <a:rPr lang="tr-TR" b="1" dirty="0" smtClean="0">
                <a:solidFill>
                  <a:srgbClr val="26A9E1"/>
                </a:solidFill>
              </a:rPr>
              <a:t>Davranış Sistemi İçerisinde Yer Alan Koruyucu Faktörler </a:t>
            </a:r>
          </a:p>
          <a:p>
            <a:pPr marL="285750" indent="-285750">
              <a:buFont typeface="Arial" panose="020B0604020202020204" pitchFamily="34" charset="0"/>
              <a:buChar char="•"/>
            </a:pPr>
            <a:r>
              <a:rPr lang="tr-TR" b="1" dirty="0" smtClean="0">
                <a:solidFill>
                  <a:srgbClr val="FF0000"/>
                </a:solidFill>
              </a:rPr>
              <a:t> </a:t>
            </a:r>
            <a:r>
              <a:rPr lang="tr-TR" sz="1400" b="1" dirty="0"/>
              <a:t>Algılanan akademik başarı, </a:t>
            </a:r>
            <a:endParaRPr lang="tr-TR" sz="1400" b="1" dirty="0" smtClean="0"/>
          </a:p>
          <a:p>
            <a:pPr marL="285750" indent="-285750">
              <a:buFont typeface="Arial" panose="020B0604020202020204" pitchFamily="34" charset="0"/>
              <a:buChar char="•"/>
            </a:pPr>
            <a:r>
              <a:rPr lang="tr-TR" sz="1400" b="1" dirty="0" smtClean="0"/>
              <a:t>Sosyal </a:t>
            </a:r>
            <a:r>
              <a:rPr lang="tr-TR" sz="1400" b="1" dirty="0"/>
              <a:t>aktivitelere katılma yer almaktadır.</a:t>
            </a:r>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r="62963" b="48140"/>
          <a:stretch/>
        </p:blipFill>
        <p:spPr>
          <a:xfrm>
            <a:off x="0" y="1347246"/>
            <a:ext cx="1536242" cy="1434054"/>
          </a:xfrm>
          <a:prstGeom prst="rect">
            <a:avLst/>
          </a:prstGeom>
        </p:spPr>
      </p:pic>
      <p:pic>
        <p:nvPicPr>
          <p:cNvPr id="12" name="Resim 11"/>
          <p:cNvPicPr>
            <a:picLocks noChangeAspect="1"/>
          </p:cNvPicPr>
          <p:nvPr/>
        </p:nvPicPr>
        <p:blipFill rotWithShape="1">
          <a:blip r:embed="rId2">
            <a:extLst>
              <a:ext uri="{28A0092B-C50C-407E-A947-70E740481C1C}">
                <a14:useLocalDpi xmlns:a14="http://schemas.microsoft.com/office/drawing/2010/main" val="0"/>
              </a:ext>
            </a:extLst>
          </a:blip>
          <a:srcRect l="36852" r="36111" b="48611"/>
          <a:stretch/>
        </p:blipFill>
        <p:spPr>
          <a:xfrm>
            <a:off x="244634" y="4015702"/>
            <a:ext cx="1046974" cy="1604048"/>
          </a:xfrm>
          <a:prstGeom prst="rect">
            <a:avLst/>
          </a:prstGeom>
        </p:spPr>
      </p:pic>
      <p:pic>
        <p:nvPicPr>
          <p:cNvPr id="13" name="Resim 12"/>
          <p:cNvPicPr>
            <a:picLocks noChangeAspect="1"/>
          </p:cNvPicPr>
          <p:nvPr/>
        </p:nvPicPr>
        <p:blipFill rotWithShape="1">
          <a:blip r:embed="rId2">
            <a:extLst>
              <a:ext uri="{28A0092B-C50C-407E-A947-70E740481C1C}">
                <a14:useLocalDpi xmlns:a14="http://schemas.microsoft.com/office/drawing/2010/main" val="0"/>
              </a:ext>
            </a:extLst>
          </a:blip>
          <a:srcRect l="64630" b="47500"/>
          <a:stretch/>
        </p:blipFill>
        <p:spPr>
          <a:xfrm>
            <a:off x="7011789" y="2448721"/>
            <a:ext cx="1597422" cy="1580696"/>
          </a:xfrm>
          <a:prstGeom prst="rect">
            <a:avLst/>
          </a:prstGeom>
        </p:spPr>
      </p:pic>
      <p:sp>
        <p:nvSpPr>
          <p:cNvPr id="15" name="Metin kutusu 14"/>
          <p:cNvSpPr txBox="1"/>
          <p:nvPr/>
        </p:nvSpPr>
        <p:spPr>
          <a:xfrm>
            <a:off x="7294761" y="703370"/>
            <a:ext cx="4591050" cy="923330"/>
          </a:xfrm>
          <a:prstGeom prst="rect">
            <a:avLst/>
          </a:prstGeom>
          <a:noFill/>
        </p:spPr>
        <p:txBody>
          <a:bodyPr wrap="square" rtlCol="0">
            <a:spAutoFit/>
          </a:bodyPr>
          <a:lstStyle/>
          <a:p>
            <a:pPr algn="ctr"/>
            <a:r>
              <a:rPr lang="tr-TR" sz="5400" dirty="0" smtClean="0">
                <a:solidFill>
                  <a:schemeClr val="accent1">
                    <a:lumMod val="50000"/>
                  </a:schemeClr>
                </a:solidFill>
                <a:latin typeface="a song for jennifer" panose="02000000000000000000" pitchFamily="2" charset="0"/>
              </a:rPr>
              <a:t>Önleyici Faktörler</a:t>
            </a:r>
            <a:endParaRPr lang="tr-TR" sz="5400" dirty="0">
              <a:solidFill>
                <a:schemeClr val="accent1">
                  <a:lumMod val="50000"/>
                </a:schemeClr>
              </a:solidFill>
              <a:latin typeface="a song for jennifer" panose="02000000000000000000" pitchFamily="2" charset="0"/>
            </a:endParaRPr>
          </a:p>
        </p:txBody>
      </p:sp>
    </p:spTree>
    <p:extLst>
      <p:ext uri="{BB962C8B-B14F-4D97-AF65-F5344CB8AC3E}">
        <p14:creationId xmlns:p14="http://schemas.microsoft.com/office/powerpoint/2010/main" val="3168704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961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297" y="2000250"/>
            <a:ext cx="5079365" cy="4177778"/>
          </a:xfrm>
          <a:prstGeom prst="rect">
            <a:avLst/>
          </a:prstGeom>
        </p:spPr>
      </p:pic>
      <p:sp>
        <p:nvSpPr>
          <p:cNvPr id="4" name="Unvan 1"/>
          <p:cNvSpPr>
            <a:spLocks noGrp="1"/>
          </p:cNvSpPr>
          <p:nvPr>
            <p:ph type="title"/>
          </p:nvPr>
        </p:nvSpPr>
        <p:spPr>
          <a:xfrm>
            <a:off x="2592925" y="450390"/>
            <a:ext cx="8911687" cy="1280890"/>
          </a:xfrm>
        </p:spPr>
        <p:txBody>
          <a:bodyPr>
            <a:normAutofit/>
          </a:bodyPr>
          <a:lstStyle/>
          <a:p>
            <a:r>
              <a:rPr lang="tr-TR" sz="3200" b="1" dirty="0" smtClean="0">
                <a:solidFill>
                  <a:srgbClr val="FF0000"/>
                </a:solidFill>
              </a:rPr>
              <a:t>Riskli Davranışlara Yol Açan Sebepler</a:t>
            </a:r>
            <a:endParaRPr lang="tr-TR" sz="3200" b="1" dirty="0">
              <a:solidFill>
                <a:srgbClr val="FF0000"/>
              </a:solidFill>
            </a:endParaRPr>
          </a:p>
        </p:txBody>
      </p:sp>
      <p:sp>
        <p:nvSpPr>
          <p:cNvPr id="5" name="İçerik Yer Tutucusu 2"/>
          <p:cNvSpPr>
            <a:spLocks noGrp="1"/>
          </p:cNvSpPr>
          <p:nvPr>
            <p:ph idx="1"/>
          </p:nvPr>
        </p:nvSpPr>
        <p:spPr>
          <a:xfrm>
            <a:off x="4627562" y="2743200"/>
            <a:ext cx="8915400" cy="4411034"/>
          </a:xfrm>
        </p:spPr>
        <p:txBody>
          <a:bodyPr/>
          <a:lstStyle/>
          <a:p>
            <a:r>
              <a:rPr lang="tr-TR" dirty="0" smtClean="0"/>
              <a:t>Genetik Faktörler</a:t>
            </a:r>
          </a:p>
          <a:p>
            <a:r>
              <a:rPr lang="tr-TR" dirty="0" smtClean="0"/>
              <a:t>Ailesel Faktörler</a:t>
            </a:r>
          </a:p>
          <a:p>
            <a:r>
              <a:rPr lang="tr-TR" dirty="0" smtClean="0"/>
              <a:t>Çevresel Faktörler</a:t>
            </a:r>
          </a:p>
          <a:p>
            <a:r>
              <a:rPr lang="tr-TR" dirty="0" smtClean="0"/>
              <a:t>Göç</a:t>
            </a:r>
          </a:p>
          <a:p>
            <a:r>
              <a:rPr lang="tr-TR" dirty="0" smtClean="0"/>
              <a:t>Psikolojik Faktörler</a:t>
            </a:r>
            <a:endParaRPr lang="tr-TR" dirty="0"/>
          </a:p>
        </p:txBody>
      </p:sp>
    </p:spTree>
    <p:extLst>
      <p:ext uri="{BB962C8B-B14F-4D97-AF65-F5344CB8AC3E}">
        <p14:creationId xmlns:p14="http://schemas.microsoft.com/office/powerpoint/2010/main" val="132173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8158447" y="3012549"/>
            <a:ext cx="4136671" cy="2862322"/>
          </a:xfrm>
          <a:prstGeom prst="rect">
            <a:avLst/>
          </a:prstGeom>
        </p:spPr>
        <p:txBody>
          <a:bodyPr wrap="square">
            <a:spAutoFit/>
          </a:bodyPr>
          <a:lstStyle/>
          <a:p>
            <a:pPr>
              <a:lnSpc>
                <a:spcPct val="150000"/>
              </a:lnSpc>
            </a:pPr>
            <a:r>
              <a:rPr lang="tr-TR" sz="2400" b="1" dirty="0" smtClean="0"/>
              <a:t>4. İlgi </a:t>
            </a:r>
            <a:r>
              <a:rPr lang="tr-TR" sz="2400" b="1" dirty="0"/>
              <a:t>ve Destek Sağlama</a:t>
            </a:r>
            <a:r>
              <a:rPr lang="tr-TR" sz="2400" b="1" dirty="0" smtClean="0"/>
              <a:t>:</a:t>
            </a:r>
          </a:p>
          <a:p>
            <a:pPr>
              <a:lnSpc>
                <a:spcPct val="150000"/>
              </a:lnSpc>
            </a:pPr>
            <a:r>
              <a:rPr lang="tr-TR" sz="2400" b="1" dirty="0" smtClean="0"/>
              <a:t>5. Yüksek </a:t>
            </a:r>
            <a:r>
              <a:rPr lang="tr-TR" sz="2400" b="1" dirty="0"/>
              <a:t>Beklentiler </a:t>
            </a:r>
            <a:r>
              <a:rPr lang="tr-TR" sz="2400" b="1" dirty="0" smtClean="0"/>
              <a:t>Oluşturma</a:t>
            </a:r>
          </a:p>
          <a:p>
            <a:pPr>
              <a:lnSpc>
                <a:spcPct val="150000"/>
              </a:lnSpc>
            </a:pPr>
            <a:r>
              <a:rPr lang="tr-TR" sz="2400" b="1" dirty="0" smtClean="0"/>
              <a:t>6. Anlamlı </a:t>
            </a:r>
            <a:r>
              <a:rPr lang="tr-TR" sz="2400" b="1" dirty="0"/>
              <a:t>Katılım İçin Fırsatlar </a:t>
            </a:r>
            <a:r>
              <a:rPr lang="tr-TR" sz="2400" b="1" dirty="0" smtClean="0"/>
              <a:t>Sunma</a:t>
            </a:r>
            <a:endParaRPr lang="tr-TR" sz="2400" b="1" dirty="0"/>
          </a:p>
        </p:txBody>
      </p:sp>
      <p:sp>
        <p:nvSpPr>
          <p:cNvPr id="5" name="Dikdörtgen 4"/>
          <p:cNvSpPr/>
          <p:nvPr/>
        </p:nvSpPr>
        <p:spPr>
          <a:xfrm>
            <a:off x="427116" y="3404442"/>
            <a:ext cx="4197266" cy="2251065"/>
          </a:xfrm>
          <a:prstGeom prst="rect">
            <a:avLst/>
          </a:prstGeom>
        </p:spPr>
        <p:txBody>
          <a:bodyPr wrap="square">
            <a:spAutoFit/>
          </a:bodyPr>
          <a:lstStyle/>
          <a:p>
            <a:pPr marL="342900" indent="-342900">
              <a:lnSpc>
                <a:spcPct val="150000"/>
              </a:lnSpc>
              <a:buAutoNum type="arabicPeriod"/>
            </a:pPr>
            <a:r>
              <a:rPr lang="tr-TR" sz="2400" b="1" dirty="0" smtClean="0"/>
              <a:t>Bağlanmayı </a:t>
            </a:r>
            <a:r>
              <a:rPr lang="tr-TR" sz="2400" b="1" dirty="0"/>
              <a:t>Artırma</a:t>
            </a:r>
            <a:r>
              <a:rPr lang="tr-TR" sz="2400" b="1" dirty="0" smtClean="0"/>
              <a:t>:</a:t>
            </a:r>
          </a:p>
          <a:p>
            <a:pPr marL="342900" indent="-342900">
              <a:lnSpc>
                <a:spcPct val="150000"/>
              </a:lnSpc>
              <a:buAutoNum type="arabicPeriod"/>
            </a:pPr>
            <a:r>
              <a:rPr lang="tr-TR" sz="2400" b="1" dirty="0" smtClean="0"/>
              <a:t>Açık </a:t>
            </a:r>
            <a:r>
              <a:rPr lang="tr-TR" sz="2400" b="1" dirty="0"/>
              <a:t>ve Sürekli Sınırlar </a:t>
            </a:r>
            <a:r>
              <a:rPr lang="tr-TR" sz="2400" b="1" dirty="0" smtClean="0"/>
              <a:t>Oluşturma</a:t>
            </a:r>
          </a:p>
          <a:p>
            <a:pPr marL="342900" indent="-342900">
              <a:lnSpc>
                <a:spcPct val="150000"/>
              </a:lnSpc>
              <a:buAutoNum type="arabicPeriod"/>
            </a:pPr>
            <a:r>
              <a:rPr lang="tr-TR" sz="2400" b="1" dirty="0"/>
              <a:t>Y</a:t>
            </a:r>
            <a:r>
              <a:rPr lang="tr-TR" sz="2400" b="1" dirty="0" smtClean="0"/>
              <a:t>aşam </a:t>
            </a:r>
            <a:r>
              <a:rPr lang="tr-TR" sz="2400" b="1" dirty="0"/>
              <a:t>Becerilerini Öğretme: </a:t>
            </a:r>
          </a:p>
        </p:txBody>
      </p:sp>
      <p:sp>
        <p:nvSpPr>
          <p:cNvPr id="4" name="Metin kutusu 3"/>
          <p:cNvSpPr txBox="1"/>
          <p:nvPr/>
        </p:nvSpPr>
        <p:spPr>
          <a:xfrm>
            <a:off x="732728" y="2205305"/>
            <a:ext cx="3586041" cy="707886"/>
          </a:xfrm>
          <a:prstGeom prst="rect">
            <a:avLst/>
          </a:prstGeom>
          <a:noFill/>
        </p:spPr>
        <p:txBody>
          <a:bodyPr wrap="square" rtlCol="0">
            <a:spAutoFit/>
          </a:bodyPr>
          <a:lstStyle/>
          <a:p>
            <a:r>
              <a:rPr lang="tr-TR" sz="4000" dirty="0" smtClean="0">
                <a:solidFill>
                  <a:srgbClr val="EB6161"/>
                </a:solidFill>
                <a:latin typeface="a song for jennifer" panose="02000000000000000000" pitchFamily="2" charset="0"/>
              </a:rPr>
              <a:t>Riski Azaltma</a:t>
            </a:r>
            <a:endParaRPr lang="tr-TR" sz="4000" dirty="0">
              <a:solidFill>
                <a:srgbClr val="EB6161"/>
              </a:solidFill>
              <a:latin typeface="a song for jennifer" panose="02000000000000000000" pitchFamily="2" charset="0"/>
            </a:endParaRPr>
          </a:p>
        </p:txBody>
      </p:sp>
      <p:sp>
        <p:nvSpPr>
          <p:cNvPr id="6" name="Metin kutusu 5"/>
          <p:cNvSpPr txBox="1"/>
          <p:nvPr/>
        </p:nvSpPr>
        <p:spPr>
          <a:xfrm>
            <a:off x="8158447" y="2186791"/>
            <a:ext cx="3523129" cy="707886"/>
          </a:xfrm>
          <a:prstGeom prst="rect">
            <a:avLst/>
          </a:prstGeom>
          <a:noFill/>
        </p:spPr>
        <p:txBody>
          <a:bodyPr wrap="square" rtlCol="0">
            <a:spAutoFit/>
          </a:bodyPr>
          <a:lstStyle/>
          <a:p>
            <a:r>
              <a:rPr lang="tr-TR" sz="4000" b="1" dirty="0" smtClean="0">
                <a:solidFill>
                  <a:srgbClr val="4CB6A2"/>
                </a:solidFill>
                <a:latin typeface="a song for jennifer" panose="02000000000000000000" pitchFamily="2" charset="0"/>
              </a:rPr>
              <a:t>Kendini Toparlama</a:t>
            </a:r>
            <a:endParaRPr lang="tr-TR" sz="4000" b="1" dirty="0">
              <a:solidFill>
                <a:srgbClr val="4CB6A2"/>
              </a:solidFill>
              <a:latin typeface="a song for jennifer" panose="02000000000000000000" pitchFamily="2" charset="0"/>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2068919"/>
            <a:ext cx="5798218" cy="5011340"/>
          </a:xfrm>
          <a:prstGeom prst="rect">
            <a:avLst/>
          </a:prstGeom>
        </p:spPr>
      </p:pic>
      <p:sp>
        <p:nvSpPr>
          <p:cNvPr id="16" name="Dikdörtgen 15"/>
          <p:cNvSpPr/>
          <p:nvPr/>
        </p:nvSpPr>
        <p:spPr>
          <a:xfrm>
            <a:off x="732728" y="566390"/>
            <a:ext cx="11255618" cy="967957"/>
          </a:xfrm>
          <a:prstGeom prst="rect">
            <a:avLst/>
          </a:prstGeom>
        </p:spPr>
        <p:txBody>
          <a:bodyPr wrap="square">
            <a:spAutoFit/>
          </a:bodyPr>
          <a:lstStyle/>
          <a:p>
            <a:pPr>
              <a:lnSpc>
                <a:spcPct val="150000"/>
              </a:lnSpc>
            </a:pPr>
            <a:r>
              <a:rPr lang="tr-TR" sz="2000" b="1" dirty="0"/>
              <a:t>Risk literatürü, çocukların ve ergenlerin yaşamlarında riskin etkilerini azaltmak ve kendini toparlama gücüne doğru gelişmelerini sağlamak için altı temel strateji önermektedir</a:t>
            </a:r>
          </a:p>
        </p:txBody>
      </p:sp>
    </p:spTree>
    <p:extLst>
      <p:ext uri="{BB962C8B-B14F-4D97-AF65-F5344CB8AC3E}">
        <p14:creationId xmlns:p14="http://schemas.microsoft.com/office/powerpoint/2010/main" val="3033574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4973338" y="5531319"/>
            <a:ext cx="6761462" cy="376217"/>
          </a:xfrm>
        </p:spPr>
        <p:txBody>
          <a:bodyPr>
            <a:noAutofit/>
          </a:bodyPr>
          <a:lstStyle/>
          <a:p>
            <a:pPr marL="0" indent="0">
              <a:buNone/>
            </a:pPr>
            <a:r>
              <a:rPr lang="tr-TR" sz="1800" b="1" dirty="0" smtClean="0"/>
              <a:t>Okul </a:t>
            </a:r>
            <a:r>
              <a:rPr lang="tr-TR" sz="1800" b="1" dirty="0"/>
              <a:t>psikolojik danışmanı ile işbirliği kurarak yapın 	</a:t>
            </a:r>
          </a:p>
        </p:txBody>
      </p:sp>
      <p:sp>
        <p:nvSpPr>
          <p:cNvPr id="5" name="Unvan 1"/>
          <p:cNvSpPr>
            <a:spLocks noGrp="1"/>
          </p:cNvSpPr>
          <p:nvPr>
            <p:ph type="title"/>
          </p:nvPr>
        </p:nvSpPr>
        <p:spPr>
          <a:xfrm>
            <a:off x="1453086" y="217272"/>
            <a:ext cx="8911687" cy="718915"/>
          </a:xfrm>
        </p:spPr>
        <p:txBody>
          <a:bodyPr>
            <a:normAutofit/>
          </a:bodyPr>
          <a:lstStyle/>
          <a:p>
            <a:r>
              <a:rPr lang="tr-TR" sz="3200" b="1" spc="300" dirty="0" smtClean="0">
                <a:solidFill>
                  <a:srgbClr val="460CBA"/>
                </a:solidFill>
              </a:rPr>
              <a:t>Suça İtilen Bir Çocuğun;</a:t>
            </a:r>
            <a:endParaRPr lang="tr-TR" sz="3200" b="1" spc="300" dirty="0">
              <a:solidFill>
                <a:srgbClr val="460CBA"/>
              </a:solidFill>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574"/>
            <a:ext cx="4724400" cy="5553075"/>
          </a:xfrm>
          <a:prstGeom prst="rect">
            <a:avLst/>
          </a:prstGeom>
        </p:spPr>
      </p:pic>
      <p:sp>
        <p:nvSpPr>
          <p:cNvPr id="9" name="Dikdörtgen 8"/>
          <p:cNvSpPr/>
          <p:nvPr/>
        </p:nvSpPr>
        <p:spPr>
          <a:xfrm>
            <a:off x="4973338" y="999794"/>
            <a:ext cx="4801314" cy="369332"/>
          </a:xfrm>
          <a:prstGeom prst="rect">
            <a:avLst/>
          </a:prstGeom>
        </p:spPr>
        <p:txBody>
          <a:bodyPr wrap="none">
            <a:spAutoFit/>
          </a:bodyPr>
          <a:lstStyle/>
          <a:p>
            <a:r>
              <a:rPr lang="tr-TR" b="1" dirty="0"/>
              <a:t>Çocukla iletişime geçin ve güven ilişkisi kurun. 	</a:t>
            </a:r>
          </a:p>
        </p:txBody>
      </p:sp>
      <p:sp>
        <p:nvSpPr>
          <p:cNvPr id="10" name="Dikdörtgen 9"/>
          <p:cNvSpPr/>
          <p:nvPr/>
        </p:nvSpPr>
        <p:spPr>
          <a:xfrm>
            <a:off x="4973338" y="1603612"/>
            <a:ext cx="5724644" cy="369332"/>
          </a:xfrm>
          <a:prstGeom prst="rect">
            <a:avLst/>
          </a:prstGeom>
        </p:spPr>
        <p:txBody>
          <a:bodyPr wrap="none">
            <a:spAutoFit/>
          </a:bodyPr>
          <a:lstStyle/>
          <a:p>
            <a:r>
              <a:rPr lang="tr-TR" b="1" dirty="0"/>
              <a:t>Genel değerlendirme için psikiyatriste yönlendirin. 	</a:t>
            </a:r>
          </a:p>
        </p:txBody>
      </p:sp>
      <p:sp>
        <p:nvSpPr>
          <p:cNvPr id="11" name="Dikdörtgen 10"/>
          <p:cNvSpPr/>
          <p:nvPr/>
        </p:nvSpPr>
        <p:spPr>
          <a:xfrm>
            <a:off x="4973338" y="2169238"/>
            <a:ext cx="6951962" cy="646331"/>
          </a:xfrm>
          <a:prstGeom prst="rect">
            <a:avLst/>
          </a:prstGeom>
        </p:spPr>
        <p:txBody>
          <a:bodyPr wrap="square">
            <a:spAutoFit/>
          </a:bodyPr>
          <a:lstStyle/>
          <a:p>
            <a:r>
              <a:rPr lang="tr-TR" b="1" dirty="0"/>
              <a:t>Çocuğu suç işlemeye iten etkenleri (aile, arkadaşlar, çevre) araştırın. 	</a:t>
            </a:r>
          </a:p>
        </p:txBody>
      </p:sp>
      <p:sp>
        <p:nvSpPr>
          <p:cNvPr id="12" name="Dikdörtgen 11"/>
          <p:cNvSpPr/>
          <p:nvPr/>
        </p:nvSpPr>
        <p:spPr>
          <a:xfrm>
            <a:off x="5002557" y="2837580"/>
            <a:ext cx="6761462" cy="646331"/>
          </a:xfrm>
          <a:prstGeom prst="rect">
            <a:avLst/>
          </a:prstGeom>
        </p:spPr>
        <p:txBody>
          <a:bodyPr wrap="square">
            <a:spAutoFit/>
          </a:bodyPr>
          <a:lstStyle/>
          <a:p>
            <a:r>
              <a:rPr lang="tr-TR" b="1" dirty="0"/>
              <a:t>Başka suçlar işleme eğilimi varsa bunun eyleme dönüşmesini önlemeye çalışın.</a:t>
            </a:r>
          </a:p>
        </p:txBody>
      </p:sp>
      <p:sp>
        <p:nvSpPr>
          <p:cNvPr id="13" name="Dikdörtgen 12"/>
          <p:cNvSpPr/>
          <p:nvPr/>
        </p:nvSpPr>
        <p:spPr>
          <a:xfrm>
            <a:off x="5031776" y="3776448"/>
            <a:ext cx="6703024" cy="923330"/>
          </a:xfrm>
          <a:prstGeom prst="rect">
            <a:avLst/>
          </a:prstGeom>
        </p:spPr>
        <p:txBody>
          <a:bodyPr wrap="square">
            <a:spAutoFit/>
          </a:bodyPr>
          <a:lstStyle/>
          <a:p>
            <a:r>
              <a:rPr lang="tr-TR" b="1" dirty="0"/>
              <a:t>Çocuğu takibe alıp, okuldan uzaklaşmasını/ayrılmasını engellemeye </a:t>
            </a:r>
            <a:r>
              <a:rPr lang="tr-TR" b="1" dirty="0" smtClean="0"/>
              <a:t>çalışın, </a:t>
            </a:r>
          </a:p>
          <a:p>
            <a:r>
              <a:rPr lang="tr-TR" b="1" dirty="0" smtClean="0"/>
              <a:t>Arkadaş ortamını gözlemleyin. </a:t>
            </a:r>
            <a:r>
              <a:rPr lang="tr-TR" b="1" dirty="0"/>
              <a:t>	</a:t>
            </a:r>
          </a:p>
        </p:txBody>
      </p:sp>
      <p:sp>
        <p:nvSpPr>
          <p:cNvPr id="14" name="Dikdörtgen 13"/>
          <p:cNvSpPr/>
          <p:nvPr/>
        </p:nvSpPr>
        <p:spPr>
          <a:xfrm>
            <a:off x="5031776" y="4973645"/>
            <a:ext cx="3877985" cy="369332"/>
          </a:xfrm>
          <a:prstGeom prst="rect">
            <a:avLst/>
          </a:prstGeom>
        </p:spPr>
        <p:txBody>
          <a:bodyPr wrap="none">
            <a:spAutoFit/>
          </a:bodyPr>
          <a:lstStyle/>
          <a:p>
            <a:r>
              <a:rPr lang="tr-TR" b="1" dirty="0"/>
              <a:t>Okul ile bağ kurmasını sağlayın 	</a:t>
            </a:r>
          </a:p>
        </p:txBody>
      </p:sp>
      <p:sp>
        <p:nvSpPr>
          <p:cNvPr id="15" name="Dikdörtgen 14"/>
          <p:cNvSpPr/>
          <p:nvPr/>
        </p:nvSpPr>
        <p:spPr>
          <a:xfrm>
            <a:off x="4973338" y="6019679"/>
            <a:ext cx="6951962" cy="646331"/>
          </a:xfrm>
          <a:prstGeom prst="rect">
            <a:avLst/>
          </a:prstGeom>
        </p:spPr>
        <p:txBody>
          <a:bodyPr wrap="square">
            <a:spAutoFit/>
          </a:bodyPr>
          <a:lstStyle/>
          <a:p>
            <a:r>
              <a:rPr lang="tr-TR" b="1" dirty="0"/>
              <a:t>Okul psikolojik danışmanıyla işbirliği yaparak aileye danışmanlık konusunda birlikte çalışın </a:t>
            </a:r>
          </a:p>
        </p:txBody>
      </p:sp>
    </p:spTree>
    <p:extLst>
      <p:ext uri="{BB962C8B-B14F-4D97-AF65-F5344CB8AC3E}">
        <p14:creationId xmlns:p14="http://schemas.microsoft.com/office/powerpoint/2010/main" val="4079119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1462"/>
            <a:ext cx="10515600" cy="1325563"/>
          </a:xfrm>
        </p:spPr>
        <p:txBody>
          <a:bodyPr>
            <a:normAutofit/>
          </a:bodyPr>
          <a:lstStyle/>
          <a:p>
            <a:pPr algn="ctr"/>
            <a:r>
              <a:rPr lang="tr-TR" sz="3200" b="1" dirty="0" smtClean="0">
                <a:solidFill>
                  <a:srgbClr val="460CBA"/>
                </a:solidFill>
              </a:rPr>
              <a:t>Çocuklarda ve Gençlerde Madde Bağımlılığı 	</a:t>
            </a:r>
            <a:br>
              <a:rPr lang="tr-TR" sz="3200" b="1" dirty="0" smtClean="0">
                <a:solidFill>
                  <a:srgbClr val="460CBA"/>
                </a:solidFill>
              </a:rPr>
            </a:br>
            <a:endParaRPr lang="tr-TR" sz="3200" b="1" dirty="0">
              <a:solidFill>
                <a:srgbClr val="460CBA"/>
              </a:solidFill>
            </a:endParaRPr>
          </a:p>
        </p:txBody>
      </p:sp>
      <p:sp>
        <p:nvSpPr>
          <p:cNvPr id="3" name="İçerik Yer Tutucusu 2"/>
          <p:cNvSpPr>
            <a:spLocks noGrp="1"/>
          </p:cNvSpPr>
          <p:nvPr>
            <p:ph idx="1"/>
          </p:nvPr>
        </p:nvSpPr>
        <p:spPr>
          <a:xfrm>
            <a:off x="838200" y="1196975"/>
            <a:ext cx="10515600" cy="4351338"/>
          </a:xfrm>
        </p:spPr>
        <p:txBody>
          <a:bodyPr/>
          <a:lstStyle/>
          <a:p>
            <a:pPr marL="0" indent="0">
              <a:buNone/>
            </a:pPr>
            <a:r>
              <a:rPr lang="tr-TR" b="1" dirty="0" smtClean="0"/>
              <a:t>	SEBEPLERİ</a:t>
            </a:r>
          </a:p>
          <a:p>
            <a:pPr marL="0" indent="0">
              <a:lnSpc>
                <a:spcPct val="150000"/>
              </a:lnSpc>
              <a:buNone/>
            </a:pPr>
            <a:r>
              <a:rPr lang="tr-TR" sz="2000" b="1" dirty="0" smtClean="0"/>
              <a:t>Çocuk </a:t>
            </a:r>
            <a:r>
              <a:rPr lang="tr-TR" sz="2000" b="1" dirty="0"/>
              <a:t>ve gençlerde madde kullanımında en önemli nedenin ‘merak’ olduğu pek çok araştırma ile saptanmıştır. Ergenlik ve gençlik biyolojik, bilişsel ve sosyal alanlarda değişikliklerin olduğu bir dönemdir. Gençler bu dönemde alkol ve madde kullanımını da içeren yeni durumlarla karşılaşırlar Biyolojik ve sosyal değişikliklerin yarattığı stresi azaltmak, arkadaş baskısı ve bir gruba dahil olma isteği de madde kullanımına başlamada diğer önemli nedenlerdir. 	</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578875"/>
            <a:ext cx="5257800" cy="2975914"/>
          </a:xfrm>
          <a:prstGeom prst="rect">
            <a:avLst/>
          </a:prstGeom>
        </p:spPr>
      </p:pic>
      <p:sp>
        <p:nvSpPr>
          <p:cNvPr id="5" name="Metin kutusu 4"/>
          <p:cNvSpPr txBox="1"/>
          <p:nvPr/>
        </p:nvSpPr>
        <p:spPr>
          <a:xfrm rot="20562051">
            <a:off x="7315200" y="4466667"/>
            <a:ext cx="4495800" cy="1200329"/>
          </a:xfrm>
          <a:prstGeom prst="rect">
            <a:avLst/>
          </a:prstGeom>
          <a:noFill/>
        </p:spPr>
        <p:txBody>
          <a:bodyPr wrap="square" rtlCol="0">
            <a:spAutoFit/>
          </a:bodyPr>
          <a:lstStyle/>
          <a:p>
            <a:r>
              <a:rPr lang="tr-TR" sz="2400" b="1" dirty="0" smtClean="0">
                <a:solidFill>
                  <a:srgbClr val="460CBA"/>
                </a:solidFill>
              </a:rPr>
              <a:t>MERAK ETTİM.</a:t>
            </a:r>
          </a:p>
          <a:p>
            <a:r>
              <a:rPr lang="tr-TR" sz="2400" b="1" dirty="0" smtClean="0">
                <a:solidFill>
                  <a:srgbClr val="460CBA"/>
                </a:solidFill>
              </a:rPr>
              <a:t>BİR KEREDEN BİRŞEY OLMAZ DİYE DÜŞÜNDÜM.</a:t>
            </a:r>
            <a:endParaRPr lang="tr-TR" sz="2400" b="1" dirty="0">
              <a:solidFill>
                <a:srgbClr val="460CBA"/>
              </a:solidFill>
            </a:endParaRPr>
          </a:p>
        </p:txBody>
      </p:sp>
    </p:spTree>
    <p:extLst>
      <p:ext uri="{BB962C8B-B14F-4D97-AF65-F5344CB8AC3E}">
        <p14:creationId xmlns:p14="http://schemas.microsoft.com/office/powerpoint/2010/main" val="2460949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7906" y="731837"/>
            <a:ext cx="10515600" cy="563563"/>
          </a:xfrm>
        </p:spPr>
        <p:txBody>
          <a:bodyPr anchor="t">
            <a:normAutofit/>
          </a:bodyPr>
          <a:lstStyle/>
          <a:p>
            <a:r>
              <a:rPr lang="tr-TR" sz="2800" b="1" dirty="0" smtClean="0">
                <a:solidFill>
                  <a:srgbClr val="008000"/>
                </a:solidFill>
              </a:rPr>
              <a:t>Eğitim Hizmetlerinde Yapılması Gerekenler </a:t>
            </a:r>
            <a:endParaRPr lang="tr-TR" sz="2800" b="1" dirty="0">
              <a:solidFill>
                <a:srgbClr val="008000"/>
              </a:solidFill>
            </a:endParaRPr>
          </a:p>
        </p:txBody>
      </p:sp>
      <p:sp>
        <p:nvSpPr>
          <p:cNvPr id="3" name="İçerik Yer Tutucusu 2"/>
          <p:cNvSpPr>
            <a:spLocks noGrp="1"/>
          </p:cNvSpPr>
          <p:nvPr>
            <p:ph idx="1"/>
          </p:nvPr>
        </p:nvSpPr>
        <p:spPr>
          <a:xfrm>
            <a:off x="703262" y="1013618"/>
            <a:ext cx="11164888" cy="4953000"/>
          </a:xfrm>
        </p:spPr>
        <p:txBody>
          <a:bodyPr>
            <a:normAutofit/>
          </a:bodyPr>
          <a:lstStyle/>
          <a:p>
            <a:endParaRPr lang="tr-TR" dirty="0"/>
          </a:p>
          <a:p>
            <a:pPr>
              <a:lnSpc>
                <a:spcPct val="150000"/>
              </a:lnSpc>
            </a:pPr>
            <a:r>
              <a:rPr lang="tr-TR" sz="2000" b="1" dirty="0"/>
              <a:t>Öğretmenlere, öğrenci ve ailelerinden envanter ya da aile görüşmeleri çerçevesinde aldıkları bilgilere risk durumlarını araştıran tarzda yaklaşmalarını sağlayıcı bir donanım verilmelidir. Çocukları ihmal ve istismardan korumaya yönelik eğitimlerle desteklenmeliler. </a:t>
            </a:r>
          </a:p>
          <a:p>
            <a:pPr>
              <a:lnSpc>
                <a:spcPct val="150000"/>
              </a:lnSpc>
            </a:pPr>
            <a:r>
              <a:rPr lang="tr-TR" sz="2000" b="1" dirty="0" smtClean="0"/>
              <a:t>Öğretmen-PDR </a:t>
            </a:r>
            <a:r>
              <a:rPr lang="tr-TR" sz="2000" b="1" dirty="0"/>
              <a:t>uzmanı işbirliği daha da güçlendirilmeli ve etkinliği arttırılmalıdır. </a:t>
            </a:r>
          </a:p>
          <a:p>
            <a:pPr>
              <a:lnSpc>
                <a:spcPct val="150000"/>
              </a:lnSpc>
            </a:pPr>
            <a:r>
              <a:rPr lang="tr-TR" sz="2000" b="1" dirty="0" smtClean="0"/>
              <a:t>Risk </a:t>
            </a:r>
            <a:r>
              <a:rPr lang="tr-TR" sz="2000" b="1" dirty="0"/>
              <a:t>durumları ortaya çıktığında öğretmenlerin ne yapabilecekleri, aile ve öğrenciyi kimlere yönlendirebilecekleri önceden açık ve net </a:t>
            </a:r>
          </a:p>
          <a:p>
            <a:pPr>
              <a:lnSpc>
                <a:spcPct val="150000"/>
              </a:lnSpc>
            </a:pPr>
            <a:endParaRPr lang="tr-TR" sz="2000" b="1" dirty="0"/>
          </a:p>
        </p:txBody>
      </p:sp>
    </p:spTree>
    <p:extLst>
      <p:ext uri="{BB962C8B-B14F-4D97-AF65-F5344CB8AC3E}">
        <p14:creationId xmlns:p14="http://schemas.microsoft.com/office/powerpoint/2010/main" val="1795500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04862"/>
            <a:ext cx="10515600" cy="1325563"/>
          </a:xfrm>
        </p:spPr>
        <p:txBody>
          <a:bodyPr>
            <a:normAutofit/>
          </a:bodyPr>
          <a:lstStyle/>
          <a:p>
            <a:r>
              <a:rPr lang="tr-TR" sz="2800" b="1" dirty="0" smtClean="0">
                <a:solidFill>
                  <a:srgbClr val="008000"/>
                </a:solidFill>
              </a:rPr>
              <a:t>Okullarda Değerler Eğitiminin Önemi</a:t>
            </a:r>
            <a:endParaRPr lang="tr-TR" sz="2800" b="1" dirty="0">
              <a:solidFill>
                <a:srgbClr val="008000"/>
              </a:solidFill>
            </a:endParaRPr>
          </a:p>
        </p:txBody>
      </p:sp>
      <p:sp>
        <p:nvSpPr>
          <p:cNvPr id="3" name="İçerik Yer Tutucusu 2"/>
          <p:cNvSpPr>
            <a:spLocks noGrp="1"/>
          </p:cNvSpPr>
          <p:nvPr>
            <p:ph idx="1"/>
          </p:nvPr>
        </p:nvSpPr>
        <p:spPr/>
        <p:txBody>
          <a:bodyPr>
            <a:normAutofit/>
          </a:bodyPr>
          <a:lstStyle/>
          <a:p>
            <a:pPr marL="0" indent="0" algn="just">
              <a:lnSpc>
                <a:spcPct val="150000"/>
              </a:lnSpc>
              <a:buNone/>
            </a:pPr>
            <a:r>
              <a:rPr lang="tr-TR" sz="1800" b="1" dirty="0" smtClean="0"/>
              <a:t>Çocuklarımıza </a:t>
            </a:r>
            <a:r>
              <a:rPr lang="tr-TR" sz="1800" b="1" dirty="0"/>
              <a:t>değerlerimizin okullarda öğretilmesi sağlıklı bir toplum oluşturmak açısından son derece önemlidir. Onlara Matematik ve Türkçe derslerini öğretmek ne kadar önemliyse değerleri öğretmek de o kadar gereklidir. Öğretimin sâdece bilişsel yâni zihinsel öğrenmelerle sınırlı kalmayıp, öğrencilerin duygu, tutum, değer, inanç gibi </a:t>
            </a:r>
            <a:r>
              <a:rPr lang="tr-TR" sz="1800" b="1" dirty="0" err="1"/>
              <a:t>duyuşsal</a:t>
            </a:r>
            <a:r>
              <a:rPr lang="tr-TR" sz="1800" b="1" dirty="0"/>
              <a:t> davranışlarının hepsinin geliştirilmesini yâni eğitimin bütünselliğini tamamlayan unsurlardan biri de değerler eğitimidir. </a:t>
            </a:r>
          </a:p>
        </p:txBody>
      </p:sp>
    </p:spTree>
    <p:extLst>
      <p:ext uri="{BB962C8B-B14F-4D97-AF65-F5344CB8AC3E}">
        <p14:creationId xmlns:p14="http://schemas.microsoft.com/office/powerpoint/2010/main" val="206721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EFB"/>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
            <a:ext cx="4953000" cy="6858000"/>
          </a:xfrm>
          <a:prstGeom prst="rect">
            <a:avLst/>
          </a:prstGeom>
        </p:spPr>
      </p:pic>
      <p:sp>
        <p:nvSpPr>
          <p:cNvPr id="4" name="Unvan 1"/>
          <p:cNvSpPr>
            <a:spLocks noGrp="1"/>
          </p:cNvSpPr>
          <p:nvPr>
            <p:ph type="title"/>
          </p:nvPr>
        </p:nvSpPr>
        <p:spPr>
          <a:xfrm>
            <a:off x="1137256" y="569789"/>
            <a:ext cx="4815264" cy="693246"/>
          </a:xfrm>
        </p:spPr>
        <p:txBody>
          <a:bodyPr>
            <a:normAutofit/>
          </a:bodyPr>
          <a:lstStyle/>
          <a:p>
            <a:r>
              <a:rPr lang="tr-TR" sz="2800" b="1" spc="300" dirty="0" smtClean="0">
                <a:solidFill>
                  <a:srgbClr val="460CBA"/>
                </a:solidFill>
                <a:latin typeface="Arial Narrow" panose="020B0606020202030204" pitchFamily="34" charset="0"/>
                <a:cs typeface="Arial" panose="020B0604020202020204" pitchFamily="34" charset="0"/>
              </a:rPr>
              <a:t>Şiddete Eğilimli Çocuklar</a:t>
            </a:r>
            <a:endParaRPr lang="tr-TR" sz="2800" b="1" spc="300" dirty="0">
              <a:solidFill>
                <a:srgbClr val="460CBA"/>
              </a:solidFill>
              <a:latin typeface="Arial Narrow" panose="020B0606020202030204" pitchFamily="34" charset="0"/>
              <a:cs typeface="Arial" panose="020B0604020202020204" pitchFamily="34" charset="0"/>
            </a:endParaRPr>
          </a:p>
        </p:txBody>
      </p:sp>
      <p:sp>
        <p:nvSpPr>
          <p:cNvPr id="5" name="İçerik Yer Tutucusu 2"/>
          <p:cNvSpPr>
            <a:spLocks noGrp="1"/>
          </p:cNvSpPr>
          <p:nvPr>
            <p:ph idx="1"/>
          </p:nvPr>
        </p:nvSpPr>
        <p:spPr>
          <a:xfrm>
            <a:off x="231776" y="1263035"/>
            <a:ext cx="6626224" cy="5594965"/>
          </a:xfrm>
        </p:spPr>
        <p:txBody>
          <a:bodyPr>
            <a:normAutofit fontScale="77500" lnSpcReduction="20000"/>
          </a:bodyPr>
          <a:lstStyle/>
          <a:p>
            <a:pPr marL="0" indent="0">
              <a:lnSpc>
                <a:spcPct val="150000"/>
              </a:lnSpc>
              <a:buNone/>
            </a:pPr>
            <a:r>
              <a:rPr lang="tr-TR" sz="2300" b="1" dirty="0" smtClean="0"/>
              <a:t>Aşağıdaki </a:t>
            </a:r>
            <a:r>
              <a:rPr lang="tr-TR" sz="2300" b="1" dirty="0"/>
              <a:t>özelliklere sahip </a:t>
            </a:r>
            <a:r>
              <a:rPr lang="tr-TR" sz="2300" b="1" dirty="0" smtClean="0"/>
              <a:t>çocuklar </a:t>
            </a:r>
            <a:r>
              <a:rPr lang="tr-TR" sz="2300" b="1" dirty="0"/>
              <a:t>şiddete başvurma bakımından risk altında </a:t>
            </a:r>
            <a:r>
              <a:rPr lang="tr-TR" sz="2300" b="1" dirty="0" smtClean="0"/>
              <a:t>bulunmaktadırlar</a:t>
            </a:r>
            <a:r>
              <a:rPr lang="tr-TR" sz="2000" b="1" dirty="0" smtClean="0"/>
              <a:t>.</a:t>
            </a:r>
          </a:p>
          <a:p>
            <a:pPr>
              <a:lnSpc>
                <a:spcPct val="150000"/>
              </a:lnSpc>
              <a:buFont typeface="Arial" panose="020B0604020202020204" pitchFamily="34" charset="0"/>
              <a:buChar char="•"/>
            </a:pPr>
            <a:r>
              <a:rPr lang="tr-TR" sz="1800" b="1" dirty="0" smtClean="0"/>
              <a:t> </a:t>
            </a:r>
            <a:r>
              <a:rPr lang="tr-TR" sz="2300" b="1" dirty="0"/>
              <a:t>Saldırgan ve tepkisel olanlar, dürtülerini kontrol </a:t>
            </a:r>
            <a:r>
              <a:rPr lang="tr-TR" sz="2300" b="1" dirty="0" smtClean="0"/>
              <a:t>edemeyenler </a:t>
            </a:r>
            <a:r>
              <a:rPr lang="tr-TR" sz="1800" b="1" dirty="0" smtClean="0"/>
              <a:t>(DİKKAT EKSİKLİĞİ VE HİPERAKTİVİTE BOZUKLUĞU)</a:t>
            </a:r>
          </a:p>
          <a:p>
            <a:pPr>
              <a:lnSpc>
                <a:spcPct val="150000"/>
              </a:lnSpc>
              <a:buFont typeface="Arial" panose="020B0604020202020204" pitchFamily="34" charset="0"/>
              <a:buChar char="•"/>
            </a:pPr>
            <a:r>
              <a:rPr lang="tr-TR" sz="2300" b="1" dirty="0" smtClean="0"/>
              <a:t>Kendisini ifade etmekte zorlanan çocuklar (Konuşma güçlüğü olan öğrenciler, iletişim konusunda becerisi olmayan öğrenciler)</a:t>
            </a:r>
          </a:p>
          <a:p>
            <a:pPr>
              <a:lnSpc>
                <a:spcPct val="150000"/>
              </a:lnSpc>
              <a:buFont typeface="Arial" panose="020B0604020202020204" pitchFamily="34" charset="0"/>
              <a:buChar char="•"/>
            </a:pPr>
            <a:r>
              <a:rPr lang="tr-TR" sz="2300" b="1" dirty="0"/>
              <a:t>Okulda sosyal etkinliklere katılmayıp, dışarıda </a:t>
            </a:r>
            <a:r>
              <a:rPr lang="tr-TR" sz="2300" b="1" dirty="0" smtClean="0"/>
              <a:t>kalanlar</a:t>
            </a:r>
          </a:p>
          <a:p>
            <a:pPr>
              <a:lnSpc>
                <a:spcPct val="150000"/>
              </a:lnSpc>
              <a:buFont typeface="Arial" panose="020B0604020202020204" pitchFamily="34" charset="0"/>
              <a:buChar char="•"/>
            </a:pPr>
            <a:r>
              <a:rPr lang="tr-TR" sz="2300" b="1" dirty="0"/>
              <a:t>Derslerinde sorun yaşayan başarısız </a:t>
            </a:r>
            <a:r>
              <a:rPr lang="tr-TR" sz="2300" b="1" dirty="0" smtClean="0"/>
              <a:t>öğrenciler</a:t>
            </a:r>
          </a:p>
          <a:p>
            <a:pPr>
              <a:lnSpc>
                <a:spcPct val="150000"/>
              </a:lnSpc>
              <a:buFont typeface="Arial" panose="020B0604020202020204" pitchFamily="34" charset="0"/>
              <a:buChar char="•"/>
            </a:pPr>
            <a:r>
              <a:rPr lang="tr-TR" sz="2300" b="1" dirty="0"/>
              <a:t>Parçalanmış ailelerden gelenler ve çocuğa nasıl davranması gerektiğini </a:t>
            </a:r>
            <a:r>
              <a:rPr lang="tr-TR" sz="2300" b="1" dirty="0" smtClean="0"/>
              <a:t>yeterince bilmeyen anne babalar</a:t>
            </a:r>
          </a:p>
          <a:p>
            <a:pPr>
              <a:lnSpc>
                <a:spcPct val="150000"/>
              </a:lnSpc>
              <a:buFont typeface="Arial" panose="020B0604020202020204" pitchFamily="34" charset="0"/>
              <a:buChar char="•"/>
            </a:pPr>
            <a:r>
              <a:rPr lang="tr-TR" sz="2300" b="1" dirty="0"/>
              <a:t>Evde şiddete uğrayan ya da şiddete şahit </a:t>
            </a:r>
            <a:r>
              <a:rPr lang="tr-TR" sz="2300" b="1" dirty="0" smtClean="0"/>
              <a:t>olanlar</a:t>
            </a:r>
          </a:p>
          <a:p>
            <a:pPr>
              <a:lnSpc>
                <a:spcPct val="150000"/>
              </a:lnSpc>
              <a:buFont typeface="Arial" panose="020B0604020202020204" pitchFamily="34" charset="0"/>
              <a:buChar char="•"/>
            </a:pPr>
            <a:r>
              <a:rPr lang="tr-TR" sz="2300" b="1" dirty="0"/>
              <a:t>Geçmişinde çocukluk istismarına uğrayanlar</a:t>
            </a:r>
          </a:p>
        </p:txBody>
      </p:sp>
    </p:spTree>
    <p:extLst>
      <p:ext uri="{BB962C8B-B14F-4D97-AF65-F5344CB8AC3E}">
        <p14:creationId xmlns:p14="http://schemas.microsoft.com/office/powerpoint/2010/main" val="5414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BFA"/>
        </a:solid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7372349" y="0"/>
            <a:ext cx="4819649" cy="6858000"/>
          </a:xfrm>
          <a:prstGeom prst="rect">
            <a:avLst/>
          </a:prstGeom>
        </p:spPr>
      </p:pic>
      <p:sp>
        <p:nvSpPr>
          <p:cNvPr id="5" name="Unvan 1"/>
          <p:cNvSpPr txBox="1">
            <a:spLocks/>
          </p:cNvSpPr>
          <p:nvPr/>
        </p:nvSpPr>
        <p:spPr>
          <a:xfrm>
            <a:off x="498071" y="964678"/>
            <a:ext cx="9196119"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ea typeface="+mj-ea"/>
                <a:cs typeface="+mj-cs"/>
              </a:rPr>
              <a:t>	</a:t>
            </a:r>
            <a:r>
              <a:rPr kumimoji="0" lang="tr-TR" sz="1800" b="1"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Risk altındaki çocuklar şiddete yol açabilecek davranış öncesinde bir takım sinyaller verebilirler. Bu sinyallere bir bakacak olursak;</a:t>
            </a:r>
            <a:endParaRPr kumimoji="0" lang="tr-TR" sz="3600" b="1" i="0" u="none" strike="noStrike" kern="1200" cap="none" spc="0" normalizeH="0" baseline="0" noProof="0" dirty="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endParaRPr>
          </a:p>
        </p:txBody>
      </p:sp>
      <p:sp>
        <p:nvSpPr>
          <p:cNvPr id="7" name="Dikdörtgen 6"/>
          <p:cNvSpPr/>
          <p:nvPr/>
        </p:nvSpPr>
        <p:spPr>
          <a:xfrm>
            <a:off x="3210734" y="336646"/>
            <a:ext cx="6483456" cy="1384995"/>
          </a:xfrm>
          <a:prstGeom prst="rect">
            <a:avLst/>
          </a:prstGeom>
        </p:spPr>
        <p:txBody>
          <a:bodyPr wrap="square" anchor="ctr">
            <a:spAutoFit/>
          </a:bodyPr>
          <a:lstStyle/>
          <a:p>
            <a:r>
              <a:rPr lang="tr-TR" sz="2800" b="1" dirty="0" smtClean="0">
                <a:solidFill>
                  <a:schemeClr val="accent5">
                    <a:lumMod val="75000"/>
                  </a:schemeClr>
                </a:solidFill>
                <a:latin typeface="Arial Narrow" panose="020B0606020202030204" pitchFamily="34" charset="0"/>
              </a:rPr>
              <a:t>Şiddet Sinyali Veren Çocukları Fark Etme </a:t>
            </a:r>
            <a:br>
              <a:rPr lang="tr-TR" sz="2800" b="1" dirty="0" smtClean="0">
                <a:solidFill>
                  <a:schemeClr val="accent5">
                    <a:lumMod val="75000"/>
                  </a:schemeClr>
                </a:solidFill>
                <a:latin typeface="Arial Narrow" panose="020B0606020202030204" pitchFamily="34" charset="0"/>
              </a:rPr>
            </a:br>
            <a:r>
              <a:rPr lang="tr-TR" sz="2800" dirty="0" smtClean="0">
                <a:solidFill>
                  <a:schemeClr val="accent5">
                    <a:lumMod val="75000"/>
                  </a:schemeClr>
                </a:solidFill>
                <a:latin typeface="Arial Narrow" panose="020B0606020202030204" pitchFamily="34" charset="0"/>
              </a:rPr>
              <a:t>	</a:t>
            </a:r>
            <a:br>
              <a:rPr lang="tr-TR" sz="2800" dirty="0" smtClean="0">
                <a:solidFill>
                  <a:schemeClr val="accent5">
                    <a:lumMod val="75000"/>
                  </a:schemeClr>
                </a:solidFill>
                <a:latin typeface="Arial Narrow" panose="020B0606020202030204" pitchFamily="34" charset="0"/>
              </a:rPr>
            </a:br>
            <a:endParaRPr lang="tr-TR" sz="2800" dirty="0">
              <a:solidFill>
                <a:schemeClr val="accent5">
                  <a:lumMod val="75000"/>
                </a:schemeClr>
              </a:solidFill>
              <a:latin typeface="Arial Narrow" panose="020B0606020202030204" pitchFamily="34" charset="0"/>
            </a:endParaRPr>
          </a:p>
        </p:txBody>
      </p:sp>
      <p:sp>
        <p:nvSpPr>
          <p:cNvPr id="8" name="İçerik Yer Tutucusu 2"/>
          <p:cNvSpPr>
            <a:spLocks noGrp="1"/>
          </p:cNvSpPr>
          <p:nvPr>
            <p:ph idx="1"/>
          </p:nvPr>
        </p:nvSpPr>
        <p:spPr>
          <a:xfrm>
            <a:off x="498071" y="1912141"/>
            <a:ext cx="8941764" cy="4381500"/>
          </a:xfrm>
        </p:spPr>
        <p:txBody>
          <a:bodyPr>
            <a:normAutofit/>
          </a:bodyPr>
          <a:lstStyle/>
          <a:p>
            <a:r>
              <a:rPr lang="tr-TR" sz="1600" b="1" dirty="0">
                <a:solidFill>
                  <a:srgbClr val="C00000"/>
                </a:solidFill>
                <a:latin typeface="Times New Roman" panose="02020603050405020304" pitchFamily="18" charset="0"/>
                <a:cs typeface="Times New Roman" panose="02020603050405020304" pitchFamily="18" charset="0"/>
              </a:rPr>
              <a:t>Sosyal Çekilme ve Dışlanmışlık </a:t>
            </a:r>
            <a:r>
              <a:rPr lang="tr-TR" sz="1600" b="1" dirty="0" smtClean="0">
                <a:solidFill>
                  <a:srgbClr val="C00000"/>
                </a:solidFill>
                <a:latin typeface="Times New Roman" panose="02020603050405020304" pitchFamily="18" charset="0"/>
                <a:cs typeface="Times New Roman" panose="02020603050405020304" pitchFamily="18" charset="0"/>
              </a:rPr>
              <a:t>Duygusu</a:t>
            </a:r>
            <a:endParaRPr lang="tr-TR" sz="1600" dirty="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dirty="0" smtClean="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Büyüme ve ergenlik döneminde dışlanmışlık yaşayan bir çocuk büyük bir sorun yaşar. Saldırgan eğilimde olan bu çocuklar diğer çocuklar tarafından dışlandığı zaman kendi gibi saldırgan olan kişilerle arkadaşlık kurmaya çalışırlar. Bu durumda saldırganlık davranışlarının daha da pekişmesine sebep olur.</a:t>
            </a:r>
          </a:p>
          <a:p>
            <a:r>
              <a:rPr lang="tr-TR" sz="1600" b="1" dirty="0">
                <a:solidFill>
                  <a:srgbClr val="C00000"/>
                </a:solidFill>
                <a:latin typeface="Times New Roman" panose="02020603050405020304" pitchFamily="18" charset="0"/>
                <a:cs typeface="Times New Roman" panose="02020603050405020304" pitchFamily="18" charset="0"/>
              </a:rPr>
              <a:t>Şiddete Uğramış Olmak </a:t>
            </a:r>
            <a:endParaRPr lang="tr-TR" sz="1600" b="1" dirty="0" smtClean="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b="1" dirty="0">
                <a:latin typeface="Times New Roman" panose="02020603050405020304" pitchFamily="18" charset="0"/>
                <a:cs typeface="Times New Roman" panose="02020603050405020304" pitchFamily="18" charset="0"/>
              </a:rPr>
              <a:t>	Evde, çevrede ya da okulda fiziksel şiddete ya da cinsel tacize uğrayan çocukların kendilerine ya da diğer çocuklara şiddet uygulama riski </a:t>
            </a:r>
            <a:r>
              <a:rPr lang="tr-TR" sz="1400" b="1" dirty="0" smtClean="0">
                <a:latin typeface="Times New Roman" panose="02020603050405020304" pitchFamily="18" charset="0"/>
                <a:cs typeface="Times New Roman" panose="02020603050405020304" pitchFamily="18" charset="0"/>
              </a:rPr>
              <a:t>vardır.</a:t>
            </a:r>
          </a:p>
          <a:p>
            <a:r>
              <a:rPr lang="tr-TR" sz="1600" b="1" dirty="0">
                <a:solidFill>
                  <a:srgbClr val="C00000"/>
                </a:solidFill>
                <a:latin typeface="Times New Roman" panose="02020603050405020304" pitchFamily="18" charset="0"/>
                <a:cs typeface="Times New Roman" panose="02020603050405020304" pitchFamily="18" charset="0"/>
              </a:rPr>
              <a:t>Duygusal Taciz </a:t>
            </a:r>
            <a:endParaRPr lang="tr-TR" sz="1600" b="1" dirty="0" smtClean="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dirty="0" smtClean="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Arkadaşları </a:t>
            </a:r>
            <a:r>
              <a:rPr lang="tr-TR" sz="1400" b="1" dirty="0">
                <a:latin typeface="Times New Roman" panose="02020603050405020304" pitchFamily="18" charset="0"/>
                <a:cs typeface="Times New Roman" panose="02020603050405020304" pitchFamily="18" charset="0"/>
              </a:rPr>
              <a:t>ve aileleri tarafından sürekli olarak alaya alınan, kızdırılan, küçük düşürülen çocuklar sonunda sosyal çekilme içine girebilmektedirler. Bu durumdaki çocuklar desteklenmeyip, bu sorunları yaşamaya devam ettiklerinde uygun olmayan davranışlar sergileyebilmekte ve şiddete başvurabilmektedirler. </a:t>
            </a:r>
            <a:endParaRPr lang="tr-TR" sz="14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29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8682" r="4103"/>
          <a:stretch/>
        </p:blipFill>
        <p:spPr>
          <a:xfrm>
            <a:off x="1638300" y="1461766"/>
            <a:ext cx="8229600" cy="4348163"/>
          </a:xfrm>
          <a:prstGeom prst="rect">
            <a:avLst/>
          </a:prstGeom>
        </p:spPr>
      </p:pic>
      <p:sp>
        <p:nvSpPr>
          <p:cNvPr id="4" name="İçerik Yer Tutucusu 2"/>
          <p:cNvSpPr>
            <a:spLocks noGrp="1"/>
          </p:cNvSpPr>
          <p:nvPr>
            <p:ph idx="1"/>
          </p:nvPr>
        </p:nvSpPr>
        <p:spPr>
          <a:xfrm>
            <a:off x="946391" y="447031"/>
            <a:ext cx="10909812" cy="1381770"/>
          </a:xfrm>
        </p:spPr>
        <p:txBody>
          <a:bodyPr>
            <a:normAutofit/>
          </a:bodyPr>
          <a:lstStyle/>
          <a:p>
            <a:r>
              <a:rPr lang="tr-TR" sz="2000" b="1" dirty="0">
                <a:solidFill>
                  <a:srgbClr val="C00000"/>
                </a:solidFill>
                <a:latin typeface="+mj-lt"/>
              </a:rPr>
              <a:t>Şiddetin Yazı ve Resimlerde Dışa </a:t>
            </a:r>
            <a:r>
              <a:rPr lang="tr-TR" sz="2000" b="1" dirty="0" smtClean="0">
                <a:solidFill>
                  <a:srgbClr val="C00000"/>
                </a:solidFill>
                <a:latin typeface="+mj-lt"/>
              </a:rPr>
              <a:t>Vurulması</a:t>
            </a:r>
          </a:p>
          <a:p>
            <a:pPr marL="0" indent="0">
              <a:buNone/>
            </a:pPr>
            <a:r>
              <a:rPr lang="tr-TR" b="1" dirty="0"/>
              <a:t>	</a:t>
            </a:r>
            <a:r>
              <a:rPr lang="tr-TR" sz="1600" b="1" dirty="0" smtClean="0"/>
              <a:t>Çocuğun şiddet içerikli bir resim çizmiş olmasının bir sakıncası yoktur ancak bu ve tekrarlayan resimlerde belirli bir kişiye yönelik resim çiziyor olması potansiyel bir sorunun işareti olabilir ve bu durumun uzman kişilerle paylaşılması önemlidir.</a:t>
            </a:r>
          </a:p>
          <a:p>
            <a:pPr marL="0" indent="0">
              <a:buNone/>
            </a:pPr>
            <a:endParaRPr lang="tr-TR" sz="2000" b="1" dirty="0"/>
          </a:p>
        </p:txBody>
      </p:sp>
      <p:sp>
        <p:nvSpPr>
          <p:cNvPr id="6" name="Metin kutusu 5"/>
          <p:cNvSpPr txBox="1"/>
          <p:nvPr/>
        </p:nvSpPr>
        <p:spPr>
          <a:xfrm>
            <a:off x="2193879" y="2017760"/>
            <a:ext cx="8414835" cy="825776"/>
          </a:xfrm>
          <a:prstGeom prst="rect">
            <a:avLst/>
          </a:prstGeom>
          <a:noFill/>
          <a:ln w="31750">
            <a:solidFill>
              <a:schemeClr val="accent4">
                <a:lumMod val="75000"/>
              </a:schemeClr>
            </a:solidFill>
          </a:ln>
        </p:spPr>
        <p:txBody>
          <a:bodyPr wrap="square" lIns="180000" tIns="108000" rIns="144000" bIns="108000" rtlCol="0">
            <a:spAutoFit/>
          </a:bodyPr>
          <a:lstStyle/>
          <a:p>
            <a:pPr algn="ctr">
              <a:lnSpc>
                <a:spcPct val="150000"/>
              </a:lnSpc>
            </a:pPr>
            <a:r>
              <a:rPr lang="tr-TR" sz="1400" b="1" dirty="0" smtClean="0">
                <a:solidFill>
                  <a:schemeClr val="accent6">
                    <a:lumMod val="75000"/>
                  </a:schemeClr>
                </a:solidFill>
                <a:latin typeface="Times New Roman" panose="02020603050405020304" pitchFamily="18" charset="0"/>
                <a:cs typeface="Times New Roman" panose="02020603050405020304" pitchFamily="18" charset="0"/>
              </a:rPr>
              <a:t>Çocuklar anlatamadıklarını resim yaparak dile getirir. Bu yüzden çocuk resimleri çocukların kendilerini ve dış dünyayı nasıl algıladıklarını göstermeleri açısından başvuru kaynağımız olabilmektedir.</a:t>
            </a:r>
            <a:endParaRPr lang="tr-TR" sz="1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423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4239" t="5278" r="22575"/>
          <a:stretch/>
        </p:blipFill>
        <p:spPr>
          <a:xfrm>
            <a:off x="266700" y="47156"/>
            <a:ext cx="11772900" cy="6677494"/>
          </a:xfrm>
          <a:prstGeom prst="rect">
            <a:avLst/>
          </a:prstGeom>
          <a:effectLst>
            <a:softEdge rad="63500"/>
          </a:effectLst>
        </p:spPr>
      </p:pic>
    </p:spTree>
    <p:extLst>
      <p:ext uri="{BB962C8B-B14F-4D97-AF65-F5344CB8AC3E}">
        <p14:creationId xmlns:p14="http://schemas.microsoft.com/office/powerpoint/2010/main" val="271352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3289" y="263015"/>
            <a:ext cx="11303430" cy="6055504"/>
          </a:xfrm>
          <a:prstGeom prst="rect">
            <a:avLst/>
          </a:prstGeom>
        </p:spPr>
        <p:txBody>
          <a:bodyPr wrap="square">
            <a:spAutoFit/>
          </a:bodyPr>
          <a:lstStyle/>
          <a:p>
            <a:pPr>
              <a:lnSpc>
                <a:spcPct val="125000"/>
              </a:lnSpc>
            </a:pPr>
            <a:r>
              <a:rPr lang="tr-TR" sz="2000" b="1" dirty="0" smtClean="0">
                <a:solidFill>
                  <a:srgbClr val="C00000"/>
                </a:solidFill>
              </a:rPr>
              <a:t>Yoğun Disiplin Sorunları </a:t>
            </a:r>
          </a:p>
          <a:p>
            <a:pPr>
              <a:lnSpc>
                <a:spcPct val="125000"/>
              </a:lnSpc>
            </a:pPr>
            <a:r>
              <a:rPr lang="tr-TR" b="1" dirty="0" smtClean="0"/>
              <a:t>	</a:t>
            </a:r>
            <a:r>
              <a:rPr lang="tr-TR" sz="1600" b="1" dirty="0" smtClean="0"/>
              <a:t>Öğrencinin evde, okulda veya çevresinde yoğun disiplinsiz davranışlarda bulunması duygusal ihtiyaçlarının karşılanmadığı anlamına gelebilir. Bu durumun devam etmesi halinde, çocuk potansiyel olarak şiddet kapsamına girebilecek davranışlar sergileyebilir.</a:t>
            </a:r>
            <a:r>
              <a:rPr lang="tr-TR" dirty="0" smtClean="0"/>
              <a:t> </a:t>
            </a:r>
          </a:p>
          <a:p>
            <a:pPr>
              <a:lnSpc>
                <a:spcPct val="125000"/>
              </a:lnSpc>
            </a:pPr>
            <a:r>
              <a:rPr lang="tr-TR" sz="2000" b="1" dirty="0" smtClean="0">
                <a:solidFill>
                  <a:srgbClr val="C00000"/>
                </a:solidFill>
              </a:rPr>
              <a:t>Geçmişinde Şiddet ve Saldırganca Davranışların Olması </a:t>
            </a:r>
          </a:p>
          <a:p>
            <a:pPr>
              <a:lnSpc>
                <a:spcPct val="125000"/>
              </a:lnSpc>
            </a:pPr>
            <a:r>
              <a:rPr lang="tr-TR" dirty="0" smtClean="0"/>
              <a:t>	</a:t>
            </a:r>
            <a:r>
              <a:rPr lang="tr-TR" sz="1600" b="1" dirty="0" smtClean="0"/>
              <a:t>Geçmişlerinde saldırganca davranışlar ve şiddet sergilemiş olan öğrenciler desteklenmedikleri ve psikolojik yardım almadıkları sürece bu tür davranışlarına devam etme eğilimi gösterirler. Geçmişte çeşitli ortamlarda ve durumlarda sıkça bu tür davranışlar sergileyen anti sosyal çocuklar risk grubu içinde yer alırlar. </a:t>
            </a:r>
          </a:p>
          <a:p>
            <a:pPr>
              <a:lnSpc>
                <a:spcPct val="125000"/>
              </a:lnSpc>
            </a:pPr>
            <a:r>
              <a:rPr lang="tr-TR" sz="2000" b="1" dirty="0" smtClean="0">
                <a:solidFill>
                  <a:srgbClr val="C00000"/>
                </a:solidFill>
              </a:rPr>
              <a:t>Farklılıkları Kabullenememe ve </a:t>
            </a:r>
            <a:r>
              <a:rPr lang="tr-TR" sz="2000" b="1" dirty="0" err="1" smtClean="0">
                <a:solidFill>
                  <a:srgbClr val="C00000"/>
                </a:solidFill>
              </a:rPr>
              <a:t>ve</a:t>
            </a:r>
            <a:r>
              <a:rPr lang="tr-TR" sz="2000" b="1" dirty="0" smtClean="0">
                <a:solidFill>
                  <a:srgbClr val="C00000"/>
                </a:solidFill>
              </a:rPr>
              <a:t> Önyargılı Tutumlar</a:t>
            </a:r>
          </a:p>
          <a:p>
            <a:pPr>
              <a:lnSpc>
                <a:spcPct val="125000"/>
              </a:lnSpc>
            </a:pPr>
            <a:r>
              <a:rPr lang="tr-TR" dirty="0" smtClean="0"/>
              <a:t>	</a:t>
            </a:r>
            <a:r>
              <a:rPr lang="tr-TR" b="1" dirty="0" smtClean="0"/>
              <a:t>Farklı özellikleri bulunan birey ya da grupları kabul edemeyen, onlara önyargılı yaklaşan ve nefret eden çocuk ve gençler de potansiyel olarak şiddet riski taşırlar. </a:t>
            </a:r>
          </a:p>
          <a:p>
            <a:pPr>
              <a:lnSpc>
                <a:spcPct val="125000"/>
              </a:lnSpc>
            </a:pPr>
            <a:r>
              <a:rPr lang="tr-TR" sz="2000" b="1" dirty="0" smtClean="0">
                <a:solidFill>
                  <a:srgbClr val="C00000"/>
                </a:solidFill>
              </a:rPr>
              <a:t>Tehdit Etmek </a:t>
            </a:r>
          </a:p>
          <a:p>
            <a:pPr>
              <a:lnSpc>
                <a:spcPct val="125000"/>
              </a:lnSpc>
            </a:pPr>
            <a:r>
              <a:rPr lang="tr-TR" dirty="0" smtClean="0"/>
              <a:t>	</a:t>
            </a:r>
            <a:r>
              <a:rPr lang="tr-TR" b="1" dirty="0" smtClean="0"/>
              <a:t>Birinin şiddetin türü ve niteliğini de ayrıntılı olarak belirten tehditlerde bulunması olası şiddetin en iyi </a:t>
            </a:r>
            <a:r>
              <a:rPr lang="tr-TR" b="1" dirty="0" err="1" smtClean="0"/>
              <a:t>yordayıcılarından</a:t>
            </a:r>
            <a:r>
              <a:rPr lang="tr-TR" b="1" dirty="0" smtClean="0"/>
              <a:t> biridir. Bu nedenle bu tür tehditler ciddiye alınmalıdır </a:t>
            </a:r>
          </a:p>
          <a:p>
            <a:pPr>
              <a:lnSpc>
                <a:spcPct val="125000"/>
              </a:lnSpc>
            </a:pPr>
            <a:r>
              <a:rPr lang="tr-TR" sz="2000" b="1" dirty="0" smtClean="0">
                <a:solidFill>
                  <a:srgbClr val="C00000"/>
                </a:solidFill>
              </a:rPr>
              <a:t>Kontrol Edilemeyen Öfke </a:t>
            </a:r>
          </a:p>
          <a:p>
            <a:pPr>
              <a:lnSpc>
                <a:spcPct val="125000"/>
              </a:lnSpc>
            </a:pPr>
            <a:r>
              <a:rPr lang="tr-TR" b="1" dirty="0" smtClean="0"/>
              <a:t>	Çocuk veya ergenin öfkesini nasıl kontrol edeceğini bilememesi potansiyel bir sorundur. Bu soruna karşı öfke kontrolü üzerinde çalışılması amacıyla bir uzman desteği alınmalıdır.</a:t>
            </a:r>
          </a:p>
        </p:txBody>
      </p:sp>
    </p:spTree>
    <p:extLst>
      <p:ext uri="{BB962C8B-B14F-4D97-AF65-F5344CB8AC3E}">
        <p14:creationId xmlns:p14="http://schemas.microsoft.com/office/powerpoint/2010/main" val="305943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3192936"/>
            <a:ext cx="12192000" cy="367317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3" y="949823"/>
            <a:ext cx="4299962" cy="4975410"/>
          </a:xfrm>
          <a:prstGeom prst="rect">
            <a:avLst/>
          </a:prstGeom>
        </p:spPr>
      </p:pic>
      <p:sp>
        <p:nvSpPr>
          <p:cNvPr id="5" name="Metin kutusu 4"/>
          <p:cNvSpPr txBox="1"/>
          <p:nvPr/>
        </p:nvSpPr>
        <p:spPr>
          <a:xfrm>
            <a:off x="2944904" y="124736"/>
            <a:ext cx="6615953" cy="461665"/>
          </a:xfrm>
          <a:prstGeom prst="rect">
            <a:avLst/>
          </a:prstGeom>
          <a:noFill/>
        </p:spPr>
        <p:txBody>
          <a:bodyPr wrap="square" rtlCol="0">
            <a:spAutoFit/>
          </a:bodyPr>
          <a:lstStyle/>
          <a:p>
            <a:r>
              <a:rPr lang="tr-TR" sz="2400" dirty="0">
                <a:solidFill>
                  <a:srgbClr val="15FF01"/>
                </a:solidFill>
              </a:rPr>
              <a:t>Seni Öfkelendirecek Bir Olayla Karşılaştığın Zaman</a:t>
            </a:r>
          </a:p>
        </p:txBody>
      </p:sp>
      <p:sp>
        <p:nvSpPr>
          <p:cNvPr id="6" name="Dikdörtgen 5"/>
          <p:cNvSpPr/>
          <p:nvPr/>
        </p:nvSpPr>
        <p:spPr>
          <a:xfrm>
            <a:off x="735104" y="688213"/>
            <a:ext cx="4419600" cy="523220"/>
          </a:xfrm>
          <a:prstGeom prst="rect">
            <a:avLst/>
          </a:prstGeom>
        </p:spPr>
        <p:txBody>
          <a:bodyPr wrap="square">
            <a:spAutoFit/>
          </a:bodyPr>
          <a:lstStyle/>
          <a:p>
            <a:r>
              <a:rPr lang="tr-TR" sz="1400" b="1" dirty="0">
                <a:latin typeface="TimesNewRomanPS-BoldMT"/>
              </a:rPr>
              <a:t>Öfkelendiğim anda kendime veya etrafıma zarar</a:t>
            </a:r>
          </a:p>
          <a:p>
            <a:r>
              <a:rPr lang="tr-TR" sz="1400" b="1" dirty="0">
                <a:latin typeface="TimesNewRomanPS-BoldMT"/>
              </a:rPr>
              <a:t>vermeden rahatlatmayı öğrenebilirim.</a:t>
            </a:r>
            <a:endParaRPr lang="tr-TR" sz="1400" dirty="0"/>
          </a:p>
        </p:txBody>
      </p:sp>
      <p:pic>
        <p:nvPicPr>
          <p:cNvPr id="8" name="Picture 2" descr="defter yapraÄÄ± ile ilgili gÃ¶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87" b="32178"/>
          <a:stretch/>
        </p:blipFill>
        <p:spPr bwMode="auto">
          <a:xfrm>
            <a:off x="5217134" y="704709"/>
            <a:ext cx="6360100" cy="564959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6064119" y="1436332"/>
            <a:ext cx="5404627" cy="4573560"/>
          </a:xfrm>
          <a:prstGeom prst="rect">
            <a:avLst/>
          </a:prstGeom>
        </p:spPr>
        <p:txBody>
          <a:bodyPr wrap="square">
            <a:spAutoFit/>
          </a:bodyPr>
          <a:lstStyle/>
          <a:p>
            <a:pPr marL="171450" indent="-171450">
              <a:lnSpc>
                <a:spcPct val="130000"/>
              </a:lnSpc>
              <a:buFont typeface="Wingdings" panose="05000000000000000000" pitchFamily="2" charset="2"/>
              <a:buChar char="v"/>
            </a:pPr>
            <a:r>
              <a:rPr lang="tr-TR" sz="1400" b="1" dirty="0">
                <a:solidFill>
                  <a:schemeClr val="accent6">
                    <a:lumMod val="75000"/>
                  </a:schemeClr>
                </a:solidFill>
                <a:latin typeface="Times New Roman" panose="02020603050405020304" pitchFamily="18" charset="0"/>
                <a:cs typeface="Times New Roman" panose="02020603050405020304" pitchFamily="18" charset="0"/>
              </a:rPr>
              <a:t>10’ kadar sayabilirim.</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Öfkelendiğim ortamdan uzaklaşabilirim.</a:t>
            </a:r>
          </a:p>
          <a:p>
            <a:pPr marL="171450" indent="-171450">
              <a:lnSpc>
                <a:spcPct val="130000"/>
              </a:lnSpc>
              <a:buFont typeface="Wingdings" panose="05000000000000000000" pitchFamily="2" charset="2"/>
              <a:buChar char="v"/>
            </a:pPr>
            <a:r>
              <a:rPr lang="tr-TR" sz="1400" b="1" dirty="0">
                <a:solidFill>
                  <a:schemeClr val="accent2">
                    <a:lumMod val="50000"/>
                  </a:schemeClr>
                </a:solidFill>
                <a:latin typeface="Times New Roman" panose="02020603050405020304" pitchFamily="18" charset="0"/>
                <a:cs typeface="Times New Roman" panose="02020603050405020304" pitchFamily="18" charset="0"/>
              </a:rPr>
              <a:t>Kendimi sakinleştirecek cümleler kurabilirim. (Sinirliyim, ama durumu idare edebilirim. (Her şey yolunda )</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Öfke ortamından sıyrılabilirim, resim çizebilirim ya da sakinleştirici bir müzik dinleyebilirim.</a:t>
            </a:r>
          </a:p>
          <a:p>
            <a:pPr marL="171450" indent="-171450">
              <a:lnSpc>
                <a:spcPct val="130000"/>
              </a:lnSpc>
              <a:buFont typeface="Wingdings" panose="05000000000000000000" pitchFamily="2" charset="2"/>
              <a:buChar char="v"/>
            </a:pPr>
            <a:r>
              <a:rPr lang="tr-TR" sz="1400" b="1" dirty="0">
                <a:solidFill>
                  <a:schemeClr val="accent1">
                    <a:lumMod val="75000"/>
                  </a:schemeClr>
                </a:solidFill>
                <a:latin typeface="Times New Roman" panose="02020603050405020304" pitchFamily="18" charset="0"/>
                <a:cs typeface="Times New Roman" panose="02020603050405020304" pitchFamily="18" charset="0"/>
              </a:rPr>
              <a:t>Kendimi her şeyin yolunda olduğu bir anı düşünerek sakinleşebilirim</a:t>
            </a:r>
            <a:r>
              <a:rPr lang="tr-TR" sz="1400" b="1" dirty="0">
                <a:latin typeface="Times New Roman" panose="02020603050405020304" pitchFamily="18" charset="0"/>
                <a:cs typeface="Times New Roman" panose="02020603050405020304" pitchFamily="18" charset="0"/>
              </a:rPr>
              <a:t>.</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Çok istediğim şeyler gerçekleşmeyebilir bunu bilirim. Başıma gelenleri her zaman kontrol edemem ama düşüncelerimi kontrol edebilirim. Sinirlenmek yerine alternatif yollar geliştirebilirim.</a:t>
            </a:r>
          </a:p>
          <a:p>
            <a:pPr marL="171450" indent="-171450">
              <a:lnSpc>
                <a:spcPct val="130000"/>
              </a:lnSpc>
              <a:buFont typeface="Wingdings" panose="05000000000000000000" pitchFamily="2" charset="2"/>
              <a:buChar char="v"/>
            </a:pPr>
            <a:r>
              <a:rPr lang="tr-TR" sz="1400" dirty="0">
                <a:latin typeface="Times New Roman" panose="02020603050405020304" pitchFamily="18" charset="0"/>
                <a:cs typeface="Times New Roman" panose="02020603050405020304" pitchFamily="18" charset="0"/>
              </a:rPr>
              <a:t> </a:t>
            </a:r>
            <a:r>
              <a:rPr lang="tr-TR" sz="1400" b="1" dirty="0">
                <a:solidFill>
                  <a:srgbClr val="FF0000"/>
                </a:solidFill>
                <a:latin typeface="Times New Roman" panose="02020603050405020304" pitchFamily="18" charset="0"/>
                <a:cs typeface="Times New Roman" panose="02020603050405020304" pitchFamily="18" charset="0"/>
              </a:rPr>
              <a:t>Öfkelendiğim anda içimden geçen cümleleri bir kağıda yazarım ve yanlış olan düşünceler üzerine düşünürüm ya da birinden yardım isterim . Çünkü düşünceler ve inanışlar duyguları tetikler ama bazen düşündüğüm ve inandığım bir şey doğru olmayabilir, boşu boşuna sinirlenmiş olup başkalarına zarar vermiş olabilirim</a:t>
            </a:r>
            <a:r>
              <a:rPr lang="tr-TR" sz="1400" b="1" dirty="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6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551" y="189146"/>
            <a:ext cx="7834198" cy="6668854"/>
          </a:xfrm>
          <a:prstGeom prst="rect">
            <a:avLst/>
          </a:prstGeom>
        </p:spPr>
      </p:pic>
      <p:sp>
        <p:nvSpPr>
          <p:cNvPr id="4" name="Dikdörtgen 3"/>
          <p:cNvSpPr/>
          <p:nvPr/>
        </p:nvSpPr>
        <p:spPr>
          <a:xfrm>
            <a:off x="561557" y="398696"/>
            <a:ext cx="4146396" cy="1323439"/>
          </a:xfrm>
          <a:prstGeom prst="rect">
            <a:avLst/>
          </a:prstGeom>
        </p:spPr>
        <p:txBody>
          <a:bodyPr wrap="square">
            <a:spAutoFit/>
          </a:bodyPr>
          <a:lstStyle/>
          <a:p>
            <a:r>
              <a:rPr lang="tr-TR" sz="4000" b="1" dirty="0" smtClean="0">
                <a:solidFill>
                  <a:schemeClr val="accent5">
                    <a:lumMod val="75000"/>
                  </a:schemeClr>
                </a:solidFill>
              </a:rPr>
              <a:t>Okullarda Şiddeti Önlemek İçin </a:t>
            </a:r>
            <a:endParaRPr lang="tr-TR" sz="4000" dirty="0">
              <a:solidFill>
                <a:schemeClr val="accent5">
                  <a:lumMod val="75000"/>
                </a:schemeClr>
              </a:solidFill>
            </a:endParaRPr>
          </a:p>
        </p:txBody>
      </p:sp>
      <p:sp>
        <p:nvSpPr>
          <p:cNvPr id="5" name="Dikdörtgen 4"/>
          <p:cNvSpPr/>
          <p:nvPr/>
        </p:nvSpPr>
        <p:spPr>
          <a:xfrm>
            <a:off x="4070716" y="2499118"/>
            <a:ext cx="5742505" cy="2925210"/>
          </a:xfrm>
          <a:prstGeom prst="rect">
            <a:avLst/>
          </a:prstGeom>
          <a:ln w="34925">
            <a:noFill/>
          </a:ln>
        </p:spPr>
        <p:txBody>
          <a:bodyPr wrap="square" lIns="180000" tIns="108000">
            <a:spAutoFit/>
          </a:bodyPr>
          <a:lstStyle/>
          <a:p>
            <a:pPr marL="285750" indent="-285750">
              <a:lnSpc>
                <a:spcPct val="150000"/>
              </a:lnSpc>
              <a:buFont typeface="Wingdings" panose="05000000000000000000" pitchFamily="2" charset="2"/>
              <a:buChar char="v"/>
            </a:pPr>
            <a:r>
              <a:rPr lang="tr-TR" b="1" dirty="0" smtClean="0"/>
              <a:t>Öğrenci bu davranışı sergilemesinin nedeni nedir?</a:t>
            </a:r>
          </a:p>
          <a:p>
            <a:pPr marL="285750" indent="-285750">
              <a:lnSpc>
                <a:spcPct val="150000"/>
              </a:lnSpc>
              <a:buFont typeface="Wingdings" panose="05000000000000000000" pitchFamily="2" charset="2"/>
              <a:buChar char="v"/>
            </a:pPr>
            <a:r>
              <a:rPr lang="tr-TR" b="1" dirty="0" smtClean="0"/>
              <a:t>Bu davranışı bu dönemde sergilemesi normal midir?</a:t>
            </a:r>
          </a:p>
          <a:p>
            <a:pPr marL="285750" indent="-285750">
              <a:lnSpc>
                <a:spcPct val="150000"/>
              </a:lnSpc>
              <a:buFont typeface="Wingdings" panose="05000000000000000000" pitchFamily="2" charset="2"/>
              <a:buChar char="v"/>
            </a:pPr>
            <a:r>
              <a:rPr lang="tr-TR" b="1" dirty="0" smtClean="0"/>
              <a:t>Bu davranışı hangi dönemde sergilerse normal, hangi dönemde sergilerse normal değildir?</a:t>
            </a:r>
          </a:p>
          <a:p>
            <a:pPr marL="285750" indent="-285750">
              <a:lnSpc>
                <a:spcPct val="150000"/>
              </a:lnSpc>
              <a:buFont typeface="Wingdings" panose="05000000000000000000" pitchFamily="2" charset="2"/>
              <a:buChar char="v"/>
            </a:pPr>
            <a:r>
              <a:rPr lang="tr-TR" b="1" dirty="0" smtClean="0"/>
              <a:t>Çözüm için nereden başlamam gerekiyor?</a:t>
            </a:r>
          </a:p>
          <a:p>
            <a:pPr marL="285750" indent="-285750">
              <a:lnSpc>
                <a:spcPct val="150000"/>
              </a:lnSpc>
              <a:buFont typeface="Wingdings" panose="05000000000000000000" pitchFamily="2" charset="2"/>
              <a:buChar char="v"/>
            </a:pPr>
            <a:r>
              <a:rPr lang="tr-TR" b="1" dirty="0" smtClean="0"/>
              <a:t>Çözümü kalıcı mı düşünüyorum yoksa geçici mi?</a:t>
            </a:r>
          </a:p>
          <a:p>
            <a:endParaRPr lang="tr-TR" dirty="0"/>
          </a:p>
        </p:txBody>
      </p:sp>
      <p:sp>
        <p:nvSpPr>
          <p:cNvPr id="6" name="Metin kutusu 5"/>
          <p:cNvSpPr txBox="1"/>
          <p:nvPr/>
        </p:nvSpPr>
        <p:spPr>
          <a:xfrm>
            <a:off x="5717603" y="2037453"/>
            <a:ext cx="2448733" cy="461665"/>
          </a:xfrm>
          <a:prstGeom prst="rect">
            <a:avLst/>
          </a:prstGeom>
          <a:noFill/>
        </p:spPr>
        <p:txBody>
          <a:bodyPr wrap="square" rtlCol="0">
            <a:spAutoFit/>
          </a:bodyPr>
          <a:lstStyle/>
          <a:p>
            <a:r>
              <a:rPr lang="tr-TR" sz="2400" b="1" spc="300" dirty="0" smtClean="0">
                <a:solidFill>
                  <a:schemeClr val="accent5">
                    <a:lumMod val="75000"/>
                  </a:schemeClr>
                </a:solidFill>
              </a:rPr>
              <a:t>Öncelikle</a:t>
            </a:r>
            <a:endParaRPr lang="tr-TR" sz="2400" b="1" spc="300" dirty="0">
              <a:solidFill>
                <a:schemeClr val="accent5">
                  <a:lumMod val="75000"/>
                </a:schemeClr>
              </a:solidFill>
            </a:endParaRPr>
          </a:p>
        </p:txBody>
      </p:sp>
    </p:spTree>
    <p:extLst>
      <p:ext uri="{BB962C8B-B14F-4D97-AF65-F5344CB8AC3E}">
        <p14:creationId xmlns:p14="http://schemas.microsoft.com/office/powerpoint/2010/main" val="145310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1814</Words>
  <Application>Microsoft Office PowerPoint</Application>
  <PresentationFormat>Geniş ekran</PresentationFormat>
  <Paragraphs>203</Paragraphs>
  <Slides>24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 song for jennifer</vt:lpstr>
      <vt:lpstr>Amperzand</vt:lpstr>
      <vt:lpstr>Arial</vt:lpstr>
      <vt:lpstr>Arial Narrow</vt:lpstr>
      <vt:lpstr>Calibri</vt:lpstr>
      <vt:lpstr>Calibri Light</vt:lpstr>
      <vt:lpstr>Century Gothic</vt:lpstr>
      <vt:lpstr>Times New Roman</vt:lpstr>
      <vt:lpstr>TimesNewRomanPS-BoldMT</vt:lpstr>
      <vt:lpstr>Wingdings</vt:lpstr>
      <vt:lpstr>Office Teması</vt:lpstr>
      <vt:lpstr>PowerPoint Sunusu</vt:lpstr>
      <vt:lpstr>Riskli Davranışlara Yol Açan Sebepler</vt:lpstr>
      <vt:lpstr>Şiddete Eğilimli Çocuklar</vt:lpstr>
      <vt:lpstr>PowerPoint Sunusu</vt:lpstr>
      <vt:lpstr>PowerPoint Sunusu</vt:lpstr>
      <vt:lpstr>PowerPoint Sunusu</vt:lpstr>
      <vt:lpstr>PowerPoint Sunusu</vt:lpstr>
      <vt:lpstr>PowerPoint Sunusu</vt:lpstr>
      <vt:lpstr>PowerPoint Sunusu</vt:lpstr>
      <vt:lpstr>PowerPoint Sunusu</vt:lpstr>
      <vt:lpstr>PowerPoint Sunusu</vt:lpstr>
      <vt:lpstr>Öğretmenler Neler Yapabilirler? </vt:lpstr>
      <vt:lpstr>PowerPoint Sunusu</vt:lpstr>
      <vt:lpstr>PowerPoint Sunusu</vt:lpstr>
      <vt:lpstr>PowerPoint Sunusu</vt:lpstr>
      <vt:lpstr>PowerPoint Sunusu</vt:lpstr>
      <vt:lpstr>SUÇA İTİLMİŞ ÇOCUKLAR   </vt:lpstr>
      <vt:lpstr>Suça İtilmiş Çocuk ve Gençlerin Yeniden Topluma Kazandırılması   </vt:lpstr>
      <vt:lpstr>PowerPoint Sunusu</vt:lpstr>
      <vt:lpstr>PowerPoint Sunusu</vt:lpstr>
      <vt:lpstr>Suça İtilen Bir Çocuğun;</vt:lpstr>
      <vt:lpstr>Çocuklarda ve Gençlerde Madde Bağımlılığı   </vt:lpstr>
      <vt:lpstr>Eğitim Hizmetlerinde Yapılması Gerekenler </vt:lpstr>
      <vt:lpstr>Okullarda Değerler Eğitiminin Önemi</vt:lpstr>
    </vt:vector>
  </TitlesOfParts>
  <Company>Progressive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Mehmet</cp:lastModifiedBy>
  <cp:revision>38</cp:revision>
  <dcterms:created xsi:type="dcterms:W3CDTF">2019-03-26T07:47:45Z</dcterms:created>
  <dcterms:modified xsi:type="dcterms:W3CDTF">2020-01-20T12:01:00Z</dcterms:modified>
</cp:coreProperties>
</file>