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5" r:id="rId6"/>
    <p:sldId id="263" r:id="rId7"/>
    <p:sldId id="260" r:id="rId8"/>
    <p:sldId id="261" r:id="rId9"/>
    <p:sldId id="262" r:id="rId10"/>
    <p:sldId id="267" r:id="rId11"/>
    <p:sldId id="264" r:id="rId12"/>
    <p:sldId id="265" r:id="rId13"/>
    <p:sldId id="266" r:id="rId14"/>
    <p:sldId id="270" r:id="rId15"/>
    <p:sldId id="268" r:id="rId16"/>
    <p:sldId id="269" r:id="rId17"/>
    <p:sldId id="275" r:id="rId18"/>
    <p:sldId id="276" r:id="rId19"/>
    <p:sldId id="277" r:id="rId20"/>
    <p:sldId id="278" r:id="rId21"/>
    <p:sldId id="279" r:id="rId22"/>
    <p:sldId id="280" r:id="rId23"/>
    <p:sldId id="281" r:id="rId24"/>
    <p:sldId id="271" r:id="rId25"/>
    <p:sldId id="272" r:id="rId26"/>
    <p:sldId id="273" r:id="rId27"/>
    <p:sldId id="274" r:id="rId28"/>
    <p:sldId id="282" r:id="rId29"/>
    <p:sldId id="283" r:id="rId30"/>
    <p:sldId id="286" r:id="rId31"/>
    <p:sldId id="287"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1BF5C30-6824-4795-8B44-A749C6402519}" type="datetimeFigureOut">
              <a:rPr lang="tr-TR" smtClean="0"/>
              <a:pPr/>
              <a:t>18.12.2015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1E3E6F7-87DD-4832-ADC9-8C6F10E3443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F5C30-6824-4795-8B44-A749C6402519}" type="datetimeFigureOut">
              <a:rPr lang="tr-TR" smtClean="0"/>
              <a:pPr/>
              <a:t>18.12.2015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3E6F7-87DD-4832-ADC9-8C6F10E3443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SINAV KAYGISI</a:t>
            </a:r>
            <a:endParaRPr lang="tr-TR" dirty="0"/>
          </a:p>
        </p:txBody>
      </p:sp>
      <p:sp>
        <p:nvSpPr>
          <p:cNvPr id="3" name="2 Alt Başlık"/>
          <p:cNvSpPr>
            <a:spLocks noGrp="1"/>
          </p:cNvSpPr>
          <p:nvPr>
            <p:ph type="subTitle" idx="1"/>
          </p:nvPr>
        </p:nvSpPr>
        <p:spPr/>
        <p:txBody>
          <a:bodyPr/>
          <a:lstStyle/>
          <a:p>
            <a:r>
              <a:rPr lang="tr-TR" smtClean="0"/>
              <a:t>VELİ </a:t>
            </a:r>
            <a:r>
              <a:rPr lang="tr-TR" dirty="0" smtClean="0"/>
              <a:t>OTURUMU</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229600" cy="928694"/>
          </a:xfrm>
        </p:spPr>
        <p:txBody>
          <a:bodyPr>
            <a:normAutofit/>
          </a:bodyPr>
          <a:lstStyle/>
          <a:p>
            <a:r>
              <a:rPr lang="tr-TR" sz="4000" b="1" dirty="0" smtClean="0">
                <a:solidFill>
                  <a:schemeClr val="bg1"/>
                </a:solidFill>
              </a:rPr>
              <a:t>KAYGININ MOTİVE EDİCİ GÜCÜ</a:t>
            </a:r>
            <a:endParaRPr lang="tr-TR" sz="4000" b="1" dirty="0">
              <a:solidFill>
                <a:schemeClr val="bg1"/>
              </a:solidFill>
            </a:endParaRPr>
          </a:p>
        </p:txBody>
      </p:sp>
      <p:sp>
        <p:nvSpPr>
          <p:cNvPr id="3" name="2 İçerik Yer Tutucusu"/>
          <p:cNvSpPr>
            <a:spLocks noGrp="1"/>
          </p:cNvSpPr>
          <p:nvPr>
            <p:ph idx="1"/>
          </p:nvPr>
        </p:nvSpPr>
        <p:spPr>
          <a:xfrm>
            <a:off x="457200" y="1714488"/>
            <a:ext cx="8229600" cy="4411675"/>
          </a:xfrm>
        </p:spPr>
        <p:txBody>
          <a:bodyPr>
            <a:normAutofit fontScale="77500" lnSpcReduction="20000"/>
          </a:bodyPr>
          <a:lstStyle/>
          <a:p>
            <a:r>
              <a:rPr lang="tr-TR" dirty="0"/>
              <a:t>Kaygı, insanın temel duygularından biri olarak kabul edilmektedir. Her insan bir miktar kaygı yaşar. Sınavlara hazırlanırken, topluluk önünde konuşma yapmadan önce ya da yeni bir ortama girdiğimizde tedirginlik ve huzursuzluk yaşayabiliriz</a:t>
            </a:r>
            <a:r>
              <a:rPr lang="tr-TR" dirty="0" smtClean="0"/>
              <a:t>.</a:t>
            </a:r>
          </a:p>
          <a:p>
            <a:pPr>
              <a:buNone/>
            </a:pPr>
            <a:endParaRPr lang="tr-TR" dirty="0"/>
          </a:p>
          <a:p>
            <a:r>
              <a:rPr lang="tr-TR" dirty="0"/>
              <a:t>Araştırmalara göre belirli bir düzeyde olan kaygı motive edicidir. Öğrenme gücünü harekete geçirme, çalışma alışkanlıklarını düzenleme, çevre ile olumlu iletişim kurma, yeni bilgiler öğrenme ve zamanı verimli kullanma becerileri geliştirme konularında destekleyici olabilir.</a:t>
            </a:r>
            <a:br>
              <a:rPr lang="tr-TR" dirty="0"/>
            </a:br>
            <a:endParaRPr lang="tr-TR" dirty="0"/>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229600" cy="857256"/>
          </a:xfrm>
        </p:spPr>
        <p:txBody>
          <a:bodyPr>
            <a:normAutofit/>
          </a:bodyPr>
          <a:lstStyle/>
          <a:p>
            <a:r>
              <a:rPr lang="tr-TR" sz="4000" b="1" dirty="0" smtClean="0">
                <a:solidFill>
                  <a:schemeClr val="bg1"/>
                </a:solidFill>
              </a:rPr>
              <a:t>SINAV KAYGISI</a:t>
            </a:r>
            <a:endParaRPr lang="tr-TR" sz="4000" b="1" dirty="0">
              <a:solidFill>
                <a:schemeClr val="bg1"/>
              </a:solidFill>
            </a:endParaRPr>
          </a:p>
        </p:txBody>
      </p:sp>
      <p:sp>
        <p:nvSpPr>
          <p:cNvPr id="3" name="2 İçerik Yer Tutucusu"/>
          <p:cNvSpPr>
            <a:spLocks noGrp="1"/>
          </p:cNvSpPr>
          <p:nvPr>
            <p:ph idx="1"/>
          </p:nvPr>
        </p:nvSpPr>
        <p:spPr>
          <a:xfrm>
            <a:off x="457200" y="1500174"/>
            <a:ext cx="8229600" cy="4625989"/>
          </a:xfrm>
        </p:spPr>
        <p:txBody>
          <a:bodyPr>
            <a:normAutofit fontScale="92500" lnSpcReduction="10000"/>
          </a:bodyPr>
          <a:lstStyle/>
          <a:p>
            <a:pPr>
              <a:buNone/>
            </a:pPr>
            <a:r>
              <a:rPr lang="tr-TR" dirty="0"/>
              <a:t>Sınav kaygısı,</a:t>
            </a:r>
          </a:p>
          <a:p>
            <a:pPr lvl="0"/>
            <a:r>
              <a:rPr lang="tr-TR" dirty="0"/>
              <a:t>Bilginin sınav sırasında etkili bir biçimde kullanılmasına engel olabilen, </a:t>
            </a:r>
          </a:p>
          <a:p>
            <a:pPr lvl="0"/>
            <a:r>
              <a:rPr lang="tr-TR" dirty="0"/>
              <a:t>Fiziksel, duygusal, davranışsal ve zihinsel unsurlardan oluşan,</a:t>
            </a:r>
          </a:p>
          <a:p>
            <a:pPr lvl="0"/>
            <a:r>
              <a:rPr lang="tr-TR" dirty="0"/>
              <a:t>Hoşlanılmayan ve kişiye rahatsızlık veren,</a:t>
            </a:r>
          </a:p>
          <a:p>
            <a:pPr lvl="0"/>
            <a:r>
              <a:rPr lang="tr-TR" dirty="0"/>
              <a:t>Motivasyonu olumsuz etkileyebilen,</a:t>
            </a:r>
          </a:p>
          <a:p>
            <a:pPr lvl="0"/>
            <a:r>
              <a:rPr lang="tr-TR" dirty="0"/>
              <a:t>Başarının düşmesine yol açabilen,</a:t>
            </a:r>
          </a:p>
          <a:p>
            <a:pPr>
              <a:buNone/>
            </a:pPr>
            <a:r>
              <a:rPr lang="tr-TR" dirty="0"/>
              <a:t>bir duygu durumu olarak tanımlanabilir.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0"/>
            <a:ext cx="8229600" cy="1143000"/>
          </a:xfrm>
        </p:spPr>
        <p:txBody>
          <a:bodyPr>
            <a:normAutofit/>
          </a:bodyPr>
          <a:lstStyle/>
          <a:p>
            <a:r>
              <a:rPr lang="tr-TR" sz="4000" b="1" dirty="0" smtClean="0">
                <a:solidFill>
                  <a:schemeClr val="bg1"/>
                </a:solidFill>
              </a:rPr>
              <a:t>GİRİŞ BİLETLERİ (Çocuklar) </a:t>
            </a:r>
            <a:endParaRPr lang="tr-TR" sz="4000" dirty="0">
              <a:solidFill>
                <a:schemeClr val="bg1"/>
              </a:solidFill>
            </a:endParaRPr>
          </a:p>
        </p:txBody>
      </p:sp>
      <p:sp>
        <p:nvSpPr>
          <p:cNvPr id="3" name="2 İçerik Yer Tutucusu"/>
          <p:cNvSpPr>
            <a:spLocks noGrp="1"/>
          </p:cNvSpPr>
          <p:nvPr>
            <p:ph idx="1"/>
          </p:nvPr>
        </p:nvSpPr>
        <p:spPr>
          <a:xfrm>
            <a:off x="457200" y="1571612"/>
            <a:ext cx="8229600" cy="4554551"/>
          </a:xfrm>
        </p:spPr>
        <p:txBody>
          <a:bodyPr>
            <a:normAutofit fontScale="77500" lnSpcReduction="20000"/>
          </a:bodyPr>
          <a:lstStyle/>
          <a:p>
            <a:pPr lvl="0"/>
            <a:r>
              <a:rPr lang="tr-TR" dirty="0"/>
              <a:t>“Sınavlardan daha önce aldığım notları alamıyorum.”</a:t>
            </a:r>
          </a:p>
          <a:p>
            <a:pPr lvl="0"/>
            <a:r>
              <a:rPr lang="tr-TR" dirty="0"/>
              <a:t>“Bir türlü dersin başına oturmak istemiyorum.”</a:t>
            </a:r>
          </a:p>
          <a:p>
            <a:pPr lvl="0"/>
            <a:r>
              <a:rPr lang="tr-TR" dirty="0"/>
              <a:t>“Verimli ders çalışmaymış, bıktım aynı şeyleri duymaktan.”</a:t>
            </a:r>
          </a:p>
          <a:p>
            <a:pPr lvl="0"/>
            <a:r>
              <a:rPr lang="tr-TR" dirty="0"/>
              <a:t>“Bana kimse sınavlar nasıl gidiyor, iyi çalışıyor musun diye sormasın.”</a:t>
            </a:r>
          </a:p>
          <a:p>
            <a:pPr lvl="0"/>
            <a:r>
              <a:rPr lang="tr-TR" dirty="0"/>
              <a:t>“Uzun süre çalışamıyorum, dikkatim hemen dağılıyor.”</a:t>
            </a:r>
          </a:p>
          <a:p>
            <a:pPr lvl="0"/>
            <a:r>
              <a:rPr lang="tr-TR" dirty="0"/>
              <a:t>“Arkadaşlarıma bile tahammül edemiyorum.”</a:t>
            </a:r>
          </a:p>
          <a:p>
            <a:pPr lvl="0"/>
            <a:r>
              <a:rPr lang="tr-TR" dirty="0"/>
              <a:t>“Başım ağrıyor, sürekli yemek yiyorum, bazen çok uyuyorum bazen hiç uyuyamıyorum…”</a:t>
            </a:r>
          </a:p>
          <a:p>
            <a:pPr lvl="0"/>
            <a:r>
              <a:rPr lang="tr-TR" dirty="0"/>
              <a:t>“Çok çalışıyorum bir türlü istediğim sonucu alamıyorum.”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normAutofit/>
          </a:bodyPr>
          <a:lstStyle/>
          <a:p>
            <a:r>
              <a:rPr lang="tr-TR" sz="4000" b="1" dirty="0" smtClean="0">
                <a:solidFill>
                  <a:schemeClr val="bg1"/>
                </a:solidFill>
              </a:rPr>
              <a:t>GİRİŞ BİLETLERİ (Aileler)</a:t>
            </a:r>
            <a:endParaRPr lang="tr-TR" sz="4000" b="1" dirty="0">
              <a:solidFill>
                <a:schemeClr val="bg1"/>
              </a:solidFill>
            </a:endParaRPr>
          </a:p>
        </p:txBody>
      </p:sp>
      <p:sp>
        <p:nvSpPr>
          <p:cNvPr id="3" name="2 İçerik Yer Tutucusu"/>
          <p:cNvSpPr>
            <a:spLocks noGrp="1"/>
          </p:cNvSpPr>
          <p:nvPr>
            <p:ph idx="1"/>
          </p:nvPr>
        </p:nvSpPr>
        <p:spPr>
          <a:xfrm>
            <a:off x="457200" y="1571612"/>
            <a:ext cx="8229600" cy="4554551"/>
          </a:xfrm>
        </p:spPr>
        <p:txBody>
          <a:bodyPr>
            <a:normAutofit fontScale="92500" lnSpcReduction="10000"/>
          </a:bodyPr>
          <a:lstStyle/>
          <a:p>
            <a:pPr lvl="0"/>
            <a:r>
              <a:rPr lang="tr-TR" dirty="0" smtClean="0"/>
              <a:t>“Bu yıl bizim sınavımız var.”</a:t>
            </a:r>
          </a:p>
          <a:p>
            <a:pPr lvl="0"/>
            <a:r>
              <a:rPr lang="tr-TR" dirty="0" smtClean="0"/>
              <a:t>“</a:t>
            </a:r>
            <a:r>
              <a:rPr lang="tr-TR" dirty="0"/>
              <a:t>Bir türlü dersin başına oturmuyor.”</a:t>
            </a:r>
          </a:p>
          <a:p>
            <a:pPr lvl="0"/>
            <a:r>
              <a:rPr lang="tr-TR" dirty="0"/>
              <a:t>“Ona ders çalış dememden bıkmış.”</a:t>
            </a:r>
          </a:p>
          <a:p>
            <a:pPr lvl="0"/>
            <a:r>
              <a:rPr lang="tr-TR" dirty="0"/>
              <a:t>“Sınav lafını ağzımıza alamıyoruz.”</a:t>
            </a:r>
          </a:p>
          <a:p>
            <a:pPr lvl="0"/>
            <a:r>
              <a:rPr lang="tr-TR" dirty="0"/>
              <a:t>“Boş bırakmaya gelmiyor.”</a:t>
            </a:r>
          </a:p>
          <a:p>
            <a:pPr lvl="0"/>
            <a:r>
              <a:rPr lang="tr-TR" dirty="0"/>
              <a:t>“Misafir bile kabul etmiyoruz.”</a:t>
            </a:r>
          </a:p>
          <a:p>
            <a:pPr lvl="0"/>
            <a:r>
              <a:rPr lang="tr-TR" dirty="0"/>
              <a:t> “Arkadaşlarıyla gezmekten ders çalıştığı mı var!”</a:t>
            </a:r>
          </a:p>
          <a:p>
            <a:pPr lvl="0"/>
            <a:r>
              <a:rPr lang="tr-TR" dirty="0"/>
              <a:t>“O sınava hazırlanıyor diye biz kendi hayatımızdan vazgeçtik</a:t>
            </a:r>
            <a:r>
              <a:rPr lang="tr-TR" dirty="0" smtClean="0"/>
              <a:t>.”</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428604"/>
            <a:ext cx="8229600" cy="714396"/>
          </a:xfrm>
        </p:spPr>
        <p:txBody>
          <a:bodyPr>
            <a:normAutofit fontScale="90000"/>
          </a:bodyPr>
          <a:lstStyle/>
          <a:p>
            <a:r>
              <a:rPr lang="tr-TR" b="1" dirty="0" smtClean="0">
                <a:solidFill>
                  <a:schemeClr val="bg1"/>
                </a:solidFill>
              </a:rPr>
              <a:t>SINAV KAYGISI NEYLE İLİŞKİLİDİR?</a:t>
            </a:r>
            <a:r>
              <a:rPr lang="tr-TR" b="1" dirty="0">
                <a:solidFill>
                  <a:schemeClr val="bg1"/>
                </a:solidFill>
              </a:rPr>
              <a:t> </a:t>
            </a:r>
            <a:br>
              <a:rPr lang="tr-TR" b="1" dirty="0">
                <a:solidFill>
                  <a:schemeClr val="bg1"/>
                </a:solidFill>
              </a:rPr>
            </a:br>
            <a:endParaRPr lang="tr-TR" b="1" dirty="0">
              <a:solidFill>
                <a:schemeClr val="bg1"/>
              </a:solidFill>
            </a:endParaRPr>
          </a:p>
        </p:txBody>
      </p:sp>
      <p:sp>
        <p:nvSpPr>
          <p:cNvPr id="3" name="2 İçerik Yer Tutucusu"/>
          <p:cNvSpPr>
            <a:spLocks noGrp="1"/>
          </p:cNvSpPr>
          <p:nvPr>
            <p:ph idx="1"/>
          </p:nvPr>
        </p:nvSpPr>
        <p:spPr>
          <a:xfrm>
            <a:off x="457200" y="1857364"/>
            <a:ext cx="8229600" cy="4268799"/>
          </a:xfrm>
        </p:spPr>
        <p:txBody>
          <a:bodyPr/>
          <a:lstStyle/>
          <a:p>
            <a:pPr lvl="0">
              <a:buNone/>
            </a:pPr>
            <a:r>
              <a:rPr lang="tr-TR" u="sng" dirty="0"/>
              <a:t>Sınavla ilgili </a:t>
            </a:r>
            <a:r>
              <a:rPr lang="tr-TR" u="sng" dirty="0" smtClean="0"/>
              <a:t>algılarımız/düşüncelerimiz</a:t>
            </a:r>
            <a:r>
              <a:rPr lang="tr-TR" dirty="0" smtClean="0"/>
              <a:t>:</a:t>
            </a:r>
          </a:p>
          <a:p>
            <a:pPr lvl="0">
              <a:buNone/>
            </a:pPr>
            <a:endParaRPr lang="tr-TR" dirty="0" smtClean="0"/>
          </a:p>
          <a:p>
            <a:r>
              <a:rPr lang="tr-TR" i="1" dirty="0" smtClean="0"/>
              <a:t>“</a:t>
            </a:r>
            <a:r>
              <a:rPr lang="tr-TR" i="1" dirty="0"/>
              <a:t>Çocuğumun geleceği bu sınava bağlı</a:t>
            </a:r>
            <a:r>
              <a:rPr lang="tr-TR" i="1" dirty="0" smtClean="0"/>
              <a:t>.”</a:t>
            </a:r>
          </a:p>
          <a:p>
            <a:r>
              <a:rPr lang="tr-TR" i="1" dirty="0" smtClean="0"/>
              <a:t> </a:t>
            </a:r>
            <a:r>
              <a:rPr lang="tr-TR" i="1" dirty="0"/>
              <a:t>“Bu sınavdan kesin zayıf alacak</a:t>
            </a:r>
            <a:r>
              <a:rPr lang="tr-TR" i="1" dirty="0" smtClean="0"/>
              <a:t>.”</a:t>
            </a:r>
          </a:p>
          <a:p>
            <a:r>
              <a:rPr lang="tr-TR" i="1" dirty="0" smtClean="0"/>
              <a:t> </a:t>
            </a:r>
            <a:r>
              <a:rPr lang="tr-TR" i="1" dirty="0"/>
              <a:t>“ Çocuğumun şansına bak, bu sene sorular zor olacakmış.”</a:t>
            </a:r>
            <a:endParaRPr lang="tr-TR" dirty="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143000"/>
          </a:xfrm>
        </p:spPr>
        <p:txBody>
          <a:bodyPr>
            <a:normAutofit/>
          </a:bodyPr>
          <a:lstStyle/>
          <a:p>
            <a:r>
              <a:rPr lang="tr-TR" sz="4000" b="1" dirty="0" smtClean="0">
                <a:solidFill>
                  <a:schemeClr val="bg1"/>
                </a:solidFill>
              </a:rPr>
              <a:t>SINAV KAYGISI NEYLE İLİŞKİLİDİR? </a:t>
            </a:r>
            <a:endParaRPr lang="tr-TR" sz="4000" dirty="0">
              <a:solidFill>
                <a:schemeClr val="bg1"/>
              </a:solidFill>
            </a:endParaRPr>
          </a:p>
        </p:txBody>
      </p:sp>
      <p:sp>
        <p:nvSpPr>
          <p:cNvPr id="3" name="2 İçerik Yer Tutucusu"/>
          <p:cNvSpPr>
            <a:spLocks noGrp="1"/>
          </p:cNvSpPr>
          <p:nvPr>
            <p:ph idx="1"/>
          </p:nvPr>
        </p:nvSpPr>
        <p:spPr>
          <a:xfrm>
            <a:off x="457200" y="1785926"/>
            <a:ext cx="8229600" cy="4340237"/>
          </a:xfrm>
        </p:spPr>
        <p:txBody>
          <a:bodyPr/>
          <a:lstStyle/>
          <a:p>
            <a:pPr lvl="0">
              <a:buNone/>
            </a:pPr>
            <a:r>
              <a:rPr lang="tr-TR" u="sng" dirty="0"/>
              <a:t>Sınav sonrası duruma ilişkin düşüncelerimiz</a:t>
            </a:r>
            <a:r>
              <a:rPr lang="tr-TR" dirty="0" smtClean="0"/>
              <a:t>:</a:t>
            </a:r>
          </a:p>
          <a:p>
            <a:pPr lvl="0">
              <a:buNone/>
            </a:pPr>
            <a:endParaRPr lang="tr-TR" dirty="0" smtClean="0"/>
          </a:p>
          <a:p>
            <a:r>
              <a:rPr lang="tr-TR" i="1" dirty="0" smtClean="0"/>
              <a:t>“</a:t>
            </a:r>
            <a:r>
              <a:rPr lang="tr-TR" i="1" dirty="0"/>
              <a:t>Zayıf alırsa not ortalaması düşecek</a:t>
            </a:r>
            <a:r>
              <a:rPr lang="tr-TR" i="1" dirty="0" smtClean="0"/>
              <a:t>.”</a:t>
            </a:r>
          </a:p>
          <a:p>
            <a:r>
              <a:rPr lang="tr-TR" i="1" dirty="0" smtClean="0"/>
              <a:t>“</a:t>
            </a:r>
            <a:r>
              <a:rPr lang="tr-TR" i="1" dirty="0"/>
              <a:t>Bu sınavı kazanamazsa millete rezil olacağız</a:t>
            </a:r>
            <a:r>
              <a:rPr lang="tr-TR" i="1" dirty="0" smtClean="0"/>
              <a:t>.”</a:t>
            </a:r>
          </a:p>
          <a:p>
            <a:r>
              <a:rPr lang="tr-TR" i="1" dirty="0" smtClean="0"/>
              <a:t>“Bütün </a:t>
            </a:r>
            <a:r>
              <a:rPr lang="tr-TR" i="1" dirty="0"/>
              <a:t>emeklerimiz boşa çıkacak.”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428604"/>
            <a:ext cx="8229600" cy="928710"/>
          </a:xfrm>
        </p:spPr>
        <p:txBody>
          <a:bodyPr>
            <a:normAutofit fontScale="90000"/>
          </a:bodyPr>
          <a:lstStyle/>
          <a:p>
            <a:r>
              <a:rPr lang="tr-TR" b="1" dirty="0" smtClean="0">
                <a:solidFill>
                  <a:schemeClr val="bg1"/>
                </a:solidFill>
              </a:rPr>
              <a:t>SINAV KAYGISI NEYLE İLİŞKİLİDİR? </a:t>
            </a:r>
            <a:r>
              <a:rPr lang="tr-TR" dirty="0" smtClean="0">
                <a:solidFill>
                  <a:schemeClr val="bg1"/>
                </a:solidFill>
              </a:rPr>
              <a:t/>
            </a:r>
            <a:br>
              <a:rPr lang="tr-TR" dirty="0" smtClean="0">
                <a:solidFill>
                  <a:schemeClr val="bg1"/>
                </a:solidFill>
              </a:rPr>
            </a:br>
            <a:endParaRPr lang="tr-TR" dirty="0">
              <a:solidFill>
                <a:schemeClr val="bg1"/>
              </a:solidFill>
            </a:endParaRPr>
          </a:p>
        </p:txBody>
      </p:sp>
      <p:sp>
        <p:nvSpPr>
          <p:cNvPr id="3" name="2 İçerik Yer Tutucusu"/>
          <p:cNvSpPr>
            <a:spLocks noGrp="1"/>
          </p:cNvSpPr>
          <p:nvPr>
            <p:ph idx="1"/>
          </p:nvPr>
        </p:nvSpPr>
        <p:spPr>
          <a:xfrm>
            <a:off x="457200" y="1785926"/>
            <a:ext cx="8229600" cy="4340237"/>
          </a:xfrm>
        </p:spPr>
        <p:txBody>
          <a:bodyPr/>
          <a:lstStyle/>
          <a:p>
            <a:pPr lvl="0">
              <a:buNone/>
            </a:pPr>
            <a:r>
              <a:rPr lang="tr-TR" u="sng" dirty="0"/>
              <a:t>Sınav sonrası elde edebileceğimiz </a:t>
            </a:r>
            <a:r>
              <a:rPr lang="tr-TR" u="sng" dirty="0" smtClean="0"/>
              <a:t>kazanımlara</a:t>
            </a:r>
          </a:p>
          <a:p>
            <a:pPr lvl="0">
              <a:buNone/>
            </a:pPr>
            <a:r>
              <a:rPr lang="tr-TR" u="sng" dirty="0" smtClean="0"/>
              <a:t>verdiğimiz </a:t>
            </a:r>
            <a:r>
              <a:rPr lang="tr-TR" u="sng" dirty="0"/>
              <a:t>önem: </a:t>
            </a:r>
            <a:endParaRPr lang="tr-TR" u="sng" dirty="0" smtClean="0"/>
          </a:p>
          <a:p>
            <a:pPr lvl="0">
              <a:buNone/>
            </a:pPr>
            <a:endParaRPr lang="tr-TR" u="sng" dirty="0" smtClean="0"/>
          </a:p>
          <a:p>
            <a:r>
              <a:rPr lang="tr-TR" i="1" dirty="0" smtClean="0"/>
              <a:t>“</a:t>
            </a:r>
            <a:r>
              <a:rPr lang="tr-TR" i="1" dirty="0"/>
              <a:t>Çocuğumla gurur duyacağım.” </a:t>
            </a:r>
            <a:endParaRPr lang="tr-TR" i="1" dirty="0" smtClean="0"/>
          </a:p>
          <a:p>
            <a:r>
              <a:rPr lang="tr-TR" i="1" dirty="0" smtClean="0"/>
              <a:t>“</a:t>
            </a:r>
            <a:r>
              <a:rPr lang="tr-TR" i="1" dirty="0"/>
              <a:t>İyi bir mesleği olacak.” </a:t>
            </a:r>
            <a:endParaRPr lang="tr-TR" i="1" dirty="0" smtClean="0"/>
          </a:p>
          <a:p>
            <a:r>
              <a:rPr lang="tr-TR" i="1" dirty="0" smtClean="0"/>
              <a:t>“</a:t>
            </a:r>
            <a:r>
              <a:rPr lang="tr-TR" i="1" dirty="0"/>
              <a:t>Kardeşlerine iyi örnek olacak.”</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928694"/>
          </a:xfrm>
        </p:spPr>
        <p:txBody>
          <a:bodyPr>
            <a:normAutofit fontScale="90000"/>
          </a:bodyPr>
          <a:lstStyle/>
          <a:p>
            <a:r>
              <a:rPr lang="tr-TR" b="1" dirty="0" smtClean="0">
                <a:solidFill>
                  <a:schemeClr val="bg1"/>
                </a:solidFill>
              </a:rPr>
              <a:t/>
            </a:r>
            <a:br>
              <a:rPr lang="tr-TR" b="1" dirty="0" smtClean="0">
                <a:solidFill>
                  <a:schemeClr val="bg1"/>
                </a:solidFill>
              </a:rPr>
            </a:br>
            <a:r>
              <a:rPr lang="tr-TR" sz="3300" b="1" dirty="0" smtClean="0">
                <a:solidFill>
                  <a:schemeClr val="bg1"/>
                </a:solidFill>
              </a:rPr>
              <a:t>AİLE </a:t>
            </a:r>
            <a:r>
              <a:rPr lang="tr-TR" sz="3300" b="1" dirty="0">
                <a:solidFill>
                  <a:schemeClr val="bg1"/>
                </a:solidFill>
              </a:rPr>
              <a:t>TUTUMLARI VE SINAV KAYGISI İLİŞKİSİ </a:t>
            </a:r>
            <a:r>
              <a:rPr lang="tr-TR" b="1" dirty="0">
                <a:solidFill>
                  <a:schemeClr val="bg1"/>
                </a:solidFill>
              </a:rPr>
              <a:t/>
            </a:r>
            <a:br>
              <a:rPr lang="tr-TR" b="1" dirty="0">
                <a:solidFill>
                  <a:schemeClr val="bg1"/>
                </a:solidFill>
              </a:rPr>
            </a:br>
            <a:endParaRPr lang="tr-TR" b="1" dirty="0">
              <a:solidFill>
                <a:schemeClr val="bg1"/>
              </a:solidFill>
            </a:endParaRPr>
          </a:p>
        </p:txBody>
      </p:sp>
      <p:graphicFrame>
        <p:nvGraphicFramePr>
          <p:cNvPr id="4" name="3 İçerik Yer Tutucusu"/>
          <p:cNvGraphicFramePr>
            <a:graphicFrameLocks noGrp="1"/>
          </p:cNvGraphicFramePr>
          <p:nvPr>
            <p:ph idx="1"/>
          </p:nvPr>
        </p:nvGraphicFramePr>
        <p:xfrm>
          <a:off x="357158" y="1785926"/>
          <a:ext cx="8229600" cy="4454850"/>
        </p:xfrm>
        <a:graphic>
          <a:graphicData uri="http://schemas.openxmlformats.org/drawingml/2006/table">
            <a:tbl>
              <a:tblPr firstRow="1" bandRow="1">
                <a:tableStyleId>{5C22544A-7EE6-4342-B048-85BDC9FD1C3A}</a:tableStyleId>
              </a:tblPr>
              <a:tblGrid>
                <a:gridCol w="2214578"/>
                <a:gridCol w="3000396"/>
                <a:gridCol w="3014626"/>
              </a:tblGrid>
              <a:tr h="4454850">
                <a:tc>
                  <a:txBody>
                    <a:bodyPr/>
                    <a:lstStyle/>
                    <a:p>
                      <a:pPr algn="ctr"/>
                      <a:endParaRPr lang="tr-TR" sz="1800" b="1" kern="1200" dirty="0" smtClean="0">
                        <a:solidFill>
                          <a:schemeClr val="lt1"/>
                        </a:solidFill>
                        <a:latin typeface="+mn-lt"/>
                        <a:ea typeface="+mn-ea"/>
                        <a:cs typeface="+mn-cs"/>
                      </a:endParaRPr>
                    </a:p>
                    <a:p>
                      <a:pPr algn="ctr"/>
                      <a:endParaRPr lang="tr-TR" sz="1800" b="1" kern="1200" dirty="0" smtClean="0">
                        <a:solidFill>
                          <a:schemeClr val="lt1"/>
                        </a:solidFill>
                        <a:latin typeface="+mn-lt"/>
                        <a:ea typeface="+mn-ea"/>
                        <a:cs typeface="+mn-cs"/>
                      </a:endParaRPr>
                    </a:p>
                    <a:p>
                      <a:pPr algn="ctr"/>
                      <a:endParaRPr lang="tr-TR" sz="1800" b="1" kern="1200" dirty="0" smtClean="0">
                        <a:solidFill>
                          <a:schemeClr val="lt1"/>
                        </a:solidFill>
                        <a:latin typeface="+mn-lt"/>
                        <a:ea typeface="+mn-ea"/>
                        <a:cs typeface="+mn-cs"/>
                      </a:endParaRPr>
                    </a:p>
                    <a:p>
                      <a:pPr algn="ctr"/>
                      <a:endParaRPr lang="tr-TR" sz="1800" b="1" kern="1200" dirty="0" smtClean="0">
                        <a:solidFill>
                          <a:schemeClr val="lt1"/>
                        </a:solidFill>
                        <a:latin typeface="+mn-lt"/>
                        <a:ea typeface="+mn-ea"/>
                        <a:cs typeface="+mn-cs"/>
                      </a:endParaRPr>
                    </a:p>
                    <a:p>
                      <a:pPr algn="ctr"/>
                      <a:endParaRPr lang="tr-TR" sz="1800" b="1" kern="1200" dirty="0" smtClean="0">
                        <a:solidFill>
                          <a:schemeClr val="lt1"/>
                        </a:solidFill>
                        <a:latin typeface="+mn-lt"/>
                        <a:ea typeface="+mn-ea"/>
                        <a:cs typeface="+mn-cs"/>
                      </a:endParaRPr>
                    </a:p>
                    <a:p>
                      <a:pPr algn="ctr"/>
                      <a:endParaRPr lang="tr-TR" sz="1800" b="1" kern="1200" dirty="0" smtClean="0">
                        <a:solidFill>
                          <a:schemeClr val="lt1"/>
                        </a:solidFill>
                        <a:latin typeface="+mn-lt"/>
                        <a:ea typeface="+mn-ea"/>
                        <a:cs typeface="+mn-cs"/>
                      </a:endParaRPr>
                    </a:p>
                    <a:p>
                      <a:pPr algn="ctr"/>
                      <a:endParaRPr lang="tr-TR" sz="1800" b="1" kern="1200" dirty="0" smtClean="0">
                        <a:solidFill>
                          <a:schemeClr val="lt1"/>
                        </a:solidFill>
                        <a:latin typeface="+mn-lt"/>
                        <a:ea typeface="+mn-ea"/>
                        <a:cs typeface="+mn-cs"/>
                      </a:endParaRPr>
                    </a:p>
                    <a:p>
                      <a:pPr algn="ctr"/>
                      <a:r>
                        <a:rPr lang="tr-TR" sz="1800" b="1" kern="1200" dirty="0" smtClean="0">
                          <a:solidFill>
                            <a:schemeClr val="lt1"/>
                          </a:solidFill>
                          <a:latin typeface="+mn-lt"/>
                          <a:ea typeface="+mn-ea"/>
                          <a:cs typeface="+mn-cs"/>
                        </a:rPr>
                        <a:t>BASKICI OTORİTER TUTUM</a:t>
                      </a:r>
                      <a:endParaRPr lang="tr-TR" sz="1800" b="1" kern="1200" dirty="0">
                        <a:solidFill>
                          <a:schemeClr val="lt1"/>
                        </a:solidFill>
                        <a:latin typeface="+mn-lt"/>
                        <a:ea typeface="+mn-ea"/>
                        <a:cs typeface="+mn-cs"/>
                      </a:endParaRPr>
                    </a:p>
                  </a:txBody>
                  <a:tcPr>
                    <a:solidFill>
                      <a:schemeClr val="tx2">
                        <a:lumMod val="60000"/>
                        <a:lumOff val="40000"/>
                      </a:schemeClr>
                    </a:solidFill>
                  </a:tcPr>
                </a:tc>
                <a:tc>
                  <a:txBody>
                    <a:bodyPr/>
                    <a:lstStyle/>
                    <a:p>
                      <a:pPr>
                        <a:buFont typeface="Arial" pitchFamily="34" charset="0"/>
                        <a:buChar char="•"/>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Kuralcı, denetleyici, esnek olmayan, yargılayıcı tutum sergilerler. </a:t>
                      </a:r>
                      <a:br>
                        <a:rPr lang="tr-TR" sz="1800" b="1" kern="1200" dirty="0" smtClean="0">
                          <a:solidFill>
                            <a:schemeClr val="lt1"/>
                          </a:solidFill>
                          <a:latin typeface="+mn-lt"/>
                          <a:ea typeface="+mn-ea"/>
                          <a:cs typeface="+mn-cs"/>
                        </a:rPr>
                      </a:br>
                      <a:r>
                        <a:rPr lang="tr-TR" sz="1800" b="1" kern="1200" dirty="0" smtClean="0">
                          <a:solidFill>
                            <a:schemeClr val="lt1"/>
                          </a:solidFill>
                          <a:latin typeface="+mn-lt"/>
                          <a:ea typeface="+mn-ea"/>
                          <a:cs typeface="+mn-cs"/>
                        </a:rPr>
                        <a:t/>
                      </a:r>
                      <a:br>
                        <a:rPr lang="tr-TR" sz="1800" b="1" kern="1200" dirty="0" smtClean="0">
                          <a:solidFill>
                            <a:schemeClr val="lt1"/>
                          </a:solidFill>
                          <a:latin typeface="+mn-lt"/>
                          <a:ea typeface="+mn-ea"/>
                          <a:cs typeface="+mn-cs"/>
                        </a:rPr>
                      </a:br>
                      <a:r>
                        <a:rPr lang="tr-TR" sz="1800" b="1" kern="1200" dirty="0" smtClean="0">
                          <a:solidFill>
                            <a:schemeClr val="lt1"/>
                          </a:solidFill>
                          <a:latin typeface="+mn-lt"/>
                          <a:ea typeface="+mn-ea"/>
                          <a:cs typeface="+mn-cs"/>
                        </a:rPr>
                        <a:t>• Çocuğa şefkat, sevgi, sıcaklık verilmez.</a:t>
                      </a:r>
                      <a:br>
                        <a:rPr lang="tr-TR" sz="1800" b="1" kern="1200" dirty="0" smtClean="0">
                          <a:solidFill>
                            <a:schemeClr val="lt1"/>
                          </a:solidFill>
                          <a:latin typeface="+mn-lt"/>
                          <a:ea typeface="+mn-ea"/>
                          <a:cs typeface="+mn-cs"/>
                        </a:rPr>
                      </a:br>
                      <a:r>
                        <a:rPr lang="tr-TR" sz="1800" b="1" kern="1200" dirty="0" smtClean="0">
                          <a:solidFill>
                            <a:schemeClr val="lt1"/>
                          </a:solidFill>
                          <a:latin typeface="+mn-lt"/>
                          <a:ea typeface="+mn-ea"/>
                          <a:cs typeface="+mn-cs"/>
                        </a:rPr>
                        <a:t/>
                      </a:r>
                      <a:br>
                        <a:rPr lang="tr-TR" sz="1800" b="1" kern="1200" dirty="0" smtClean="0">
                          <a:solidFill>
                            <a:schemeClr val="lt1"/>
                          </a:solidFill>
                          <a:latin typeface="+mn-lt"/>
                          <a:ea typeface="+mn-ea"/>
                          <a:cs typeface="+mn-cs"/>
                        </a:rPr>
                      </a:br>
                      <a:r>
                        <a:rPr lang="tr-TR" sz="1800" b="1" kern="1200" dirty="0" smtClean="0">
                          <a:solidFill>
                            <a:schemeClr val="lt1"/>
                          </a:solidFill>
                          <a:latin typeface="+mn-lt"/>
                          <a:ea typeface="+mn-ea"/>
                          <a:cs typeface="+mn-cs"/>
                        </a:rPr>
                        <a:t>• Çocuğun iyi yönleri değil olumsuz yönleri ortaya çıkarılır ve çocuk sık sık uyarı ya da ceza alır. </a:t>
                      </a:r>
                      <a:br>
                        <a:rPr lang="tr-TR" sz="1800" b="1" kern="1200" dirty="0" smtClean="0">
                          <a:solidFill>
                            <a:schemeClr val="lt1"/>
                          </a:solidFill>
                          <a:latin typeface="+mn-lt"/>
                          <a:ea typeface="+mn-ea"/>
                          <a:cs typeface="+mn-cs"/>
                        </a:rPr>
                      </a:br>
                      <a:endParaRPr lang="tr-TR" dirty="0"/>
                    </a:p>
                  </a:txBody>
                  <a:tcPr anchor="ctr">
                    <a:solidFill>
                      <a:schemeClr val="tx2">
                        <a:lumMod val="60000"/>
                        <a:lumOff val="40000"/>
                      </a:schemeClr>
                    </a:solidFill>
                  </a:tcPr>
                </a:tc>
                <a:tc>
                  <a:txBody>
                    <a:bodyPr/>
                    <a:lstStyle/>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“Çocuğumun ne zaman ne yapacağına ben karar veririm.”</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“Dediklerimi yapmazsan gününü görürsün.”</a:t>
                      </a:r>
                      <a:endParaRPr lang="tr-TR" dirty="0"/>
                    </a:p>
                  </a:txBody>
                  <a:tcPr anchor="ct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14290"/>
            <a:ext cx="8229600" cy="642958"/>
          </a:xfrm>
        </p:spPr>
        <p:txBody>
          <a:bodyPr>
            <a:normAutofit fontScale="90000"/>
          </a:bodyPr>
          <a:lstStyle/>
          <a:p>
            <a:r>
              <a:rPr lang="tr-TR" b="1" dirty="0" smtClean="0">
                <a:solidFill>
                  <a:schemeClr val="bg1"/>
                </a:solidFill>
              </a:rPr>
              <a:t/>
            </a:r>
            <a:br>
              <a:rPr lang="tr-TR" b="1" dirty="0" smtClean="0">
                <a:solidFill>
                  <a:schemeClr val="bg1"/>
                </a:solidFill>
              </a:rPr>
            </a:br>
            <a:r>
              <a:rPr lang="tr-TR" sz="3300" b="1" dirty="0" smtClean="0">
                <a:solidFill>
                  <a:schemeClr val="bg1"/>
                </a:solidFill>
              </a:rPr>
              <a:t>AİLE </a:t>
            </a:r>
            <a:r>
              <a:rPr lang="tr-TR" sz="3300" b="1" dirty="0">
                <a:solidFill>
                  <a:schemeClr val="bg1"/>
                </a:solidFill>
              </a:rPr>
              <a:t>TUTUMLARI VE SINAV KAYGISI İLİŞKİSİ </a:t>
            </a:r>
            <a:r>
              <a:rPr lang="tr-TR" b="1" dirty="0">
                <a:solidFill>
                  <a:schemeClr val="bg1"/>
                </a:solidFill>
              </a:rPr>
              <a:t/>
            </a:r>
            <a:br>
              <a:rPr lang="tr-TR" b="1" dirty="0">
                <a:solidFill>
                  <a:schemeClr val="bg1"/>
                </a:solidFill>
              </a:rPr>
            </a:br>
            <a:endParaRPr lang="tr-TR" b="1" dirty="0">
              <a:solidFill>
                <a:schemeClr val="bg1"/>
              </a:solidFill>
            </a:endParaRPr>
          </a:p>
        </p:txBody>
      </p:sp>
      <p:graphicFrame>
        <p:nvGraphicFramePr>
          <p:cNvPr id="4" name="3 İçerik Yer Tutucusu"/>
          <p:cNvGraphicFramePr>
            <a:graphicFrameLocks noGrp="1"/>
          </p:cNvGraphicFramePr>
          <p:nvPr>
            <p:ph idx="1"/>
          </p:nvPr>
        </p:nvGraphicFramePr>
        <p:xfrm>
          <a:off x="457200" y="1643050"/>
          <a:ext cx="8229600" cy="4214842"/>
        </p:xfrm>
        <a:graphic>
          <a:graphicData uri="http://schemas.openxmlformats.org/drawingml/2006/table">
            <a:tbl>
              <a:tblPr firstRow="1" bandRow="1">
                <a:tableStyleId>{5C22544A-7EE6-4342-B048-85BDC9FD1C3A}</a:tableStyleId>
              </a:tblPr>
              <a:tblGrid>
                <a:gridCol w="2471726"/>
                <a:gridCol w="3014674"/>
                <a:gridCol w="2743200"/>
              </a:tblGrid>
              <a:tr h="421484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lt1"/>
                          </a:solidFill>
                          <a:latin typeface="+mn-lt"/>
                          <a:ea typeface="+mn-ea"/>
                          <a:cs typeface="+mn-cs"/>
                        </a:rPr>
                        <a:t>AŞIRI HOŞGÖRÜLÜ GEVŞEK TUTUM</a:t>
                      </a:r>
                    </a:p>
                    <a:p>
                      <a:endParaRPr lang="tr-TR" sz="1800" b="1" kern="1200" dirty="0">
                        <a:solidFill>
                          <a:schemeClr val="lt1"/>
                        </a:solidFill>
                        <a:latin typeface="+mn-lt"/>
                        <a:ea typeface="+mn-ea"/>
                        <a:cs typeface="+mn-cs"/>
                      </a:endParaRPr>
                    </a:p>
                  </a:txBody>
                  <a:tcPr>
                    <a:solidFill>
                      <a:schemeClr val="tx2">
                        <a:lumMod val="60000"/>
                        <a:lumOff val="40000"/>
                      </a:schemeClr>
                    </a:solidFill>
                  </a:tcPr>
                </a:tc>
                <a:tc>
                  <a:txBody>
                    <a:bodyPr/>
                    <a:lstStyle/>
                    <a:p>
                      <a:pPr>
                        <a:buFont typeface="Arial" pitchFamily="34" charset="0"/>
                        <a:buChar char="•"/>
                      </a:pPr>
                      <a:r>
                        <a:rPr lang="tr-TR" sz="1800" b="1" kern="1200" dirty="0" smtClean="0">
                          <a:solidFill>
                            <a:schemeClr val="lt1"/>
                          </a:solidFill>
                          <a:latin typeface="+mn-lt"/>
                          <a:ea typeface="+mn-ea"/>
                          <a:cs typeface="+mn-cs"/>
                        </a:rPr>
                        <a:t> Kurallar net olarak belirtilmez ya da uygulanmaz.</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Çocuk kendisine zarar verebilecek davranışlarda bile etkili denetimden uzaktır. </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Anne babalar sadece çok büyük bir problem olduğunda sert çıkışlarda bulunur, gözdağı ya da nedenini tam olarak açıklamadıkları cezalar verir. </a:t>
                      </a:r>
                      <a:endParaRPr lang="tr-TR" dirty="0"/>
                    </a:p>
                  </a:txBody>
                  <a:tcPr anchor="ctr">
                    <a:solidFill>
                      <a:schemeClr val="tx2">
                        <a:lumMod val="60000"/>
                        <a:lumOff val="40000"/>
                      </a:schemeClr>
                    </a:solidFill>
                  </a:tcPr>
                </a:tc>
                <a:tc>
                  <a:txBody>
                    <a:bodyPr/>
                    <a:lstStyle/>
                    <a:p>
                      <a:pPr>
                        <a:buFont typeface="Arial" pitchFamily="34" charset="0"/>
                        <a:buChar char="•"/>
                      </a:pPr>
                      <a:r>
                        <a:rPr lang="tr-TR" sz="1800" b="1" kern="1200" dirty="0" smtClean="0">
                          <a:solidFill>
                            <a:schemeClr val="lt1"/>
                          </a:solidFill>
                          <a:latin typeface="+mn-lt"/>
                          <a:ea typeface="+mn-ea"/>
                          <a:cs typeface="+mn-cs"/>
                        </a:rPr>
                        <a:t>“Ben çocuğumun en iyi arkadaşıyım.”</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“İyi anne-baba çocuğunu asla cezalandırmamalı.”</a:t>
                      </a:r>
                    </a:p>
                    <a:p>
                      <a:endParaRPr lang="tr-TR" dirty="0"/>
                    </a:p>
                  </a:txBody>
                  <a:tcPr anchor="ct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928686"/>
          </a:xfrm>
        </p:spPr>
        <p:txBody>
          <a:bodyPr>
            <a:noAutofit/>
          </a:bodyPr>
          <a:lstStyle/>
          <a:p>
            <a:r>
              <a:rPr lang="tr-TR" sz="3000" b="1" dirty="0" smtClean="0">
                <a:solidFill>
                  <a:schemeClr val="bg1"/>
                </a:solidFill>
              </a:rPr>
              <a:t/>
            </a:r>
            <a:br>
              <a:rPr lang="tr-TR" sz="3000" b="1" dirty="0" smtClean="0">
                <a:solidFill>
                  <a:schemeClr val="bg1"/>
                </a:solidFill>
              </a:rPr>
            </a:br>
            <a:r>
              <a:rPr lang="tr-TR" sz="3000" b="1" dirty="0" smtClean="0">
                <a:solidFill>
                  <a:schemeClr val="bg1"/>
                </a:solidFill>
              </a:rPr>
              <a:t>AİLE </a:t>
            </a:r>
            <a:r>
              <a:rPr lang="tr-TR" sz="3000" b="1" dirty="0">
                <a:solidFill>
                  <a:schemeClr val="bg1"/>
                </a:solidFill>
              </a:rPr>
              <a:t>TUTUMLARI VE SINAV KAYGISI İLİŞKİSİ </a:t>
            </a:r>
            <a:br>
              <a:rPr lang="tr-TR" sz="3000" b="1" dirty="0">
                <a:solidFill>
                  <a:schemeClr val="bg1"/>
                </a:solidFill>
              </a:rPr>
            </a:br>
            <a:endParaRPr lang="tr-TR" sz="3000" b="1" dirty="0">
              <a:solidFill>
                <a:schemeClr val="bg1"/>
              </a:solidFill>
            </a:endParaRPr>
          </a:p>
        </p:txBody>
      </p:sp>
      <p:graphicFrame>
        <p:nvGraphicFramePr>
          <p:cNvPr id="4" name="3 İçerik Yer Tutucusu"/>
          <p:cNvGraphicFramePr>
            <a:graphicFrameLocks noGrp="1"/>
          </p:cNvGraphicFramePr>
          <p:nvPr>
            <p:ph idx="1"/>
          </p:nvPr>
        </p:nvGraphicFramePr>
        <p:xfrm>
          <a:off x="428596" y="1714488"/>
          <a:ext cx="8229600" cy="4257692"/>
        </p:xfrm>
        <a:graphic>
          <a:graphicData uri="http://schemas.openxmlformats.org/drawingml/2006/table">
            <a:tbl>
              <a:tblPr firstRow="1" bandRow="1">
                <a:tableStyleId>{5C22544A-7EE6-4342-B048-85BDC9FD1C3A}</a:tableStyleId>
              </a:tblPr>
              <a:tblGrid>
                <a:gridCol w="2743200"/>
                <a:gridCol w="2743200"/>
                <a:gridCol w="2743200"/>
              </a:tblGrid>
              <a:tr h="4257692">
                <a:tc>
                  <a:txBody>
                    <a:bodyPr/>
                    <a:lstStyle/>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r>
                        <a:rPr lang="tr-TR" sz="1800" b="1" dirty="0" smtClean="0">
                          <a:latin typeface="Calibri"/>
                          <a:ea typeface="Times New Roman"/>
                          <a:cs typeface="Calibri"/>
                        </a:rPr>
                        <a:t>TUTARSIZ TUTUM</a:t>
                      </a:r>
                      <a:endParaRPr lang="tr-TR" sz="1800" dirty="0">
                        <a:latin typeface="Calibri"/>
                        <a:ea typeface="Times New Roman"/>
                        <a:cs typeface="Times New Roman"/>
                      </a:endParaRPr>
                    </a:p>
                  </a:txBody>
                  <a:tcPr marL="68580" marR="68580" marT="0" marB="0">
                    <a:solidFill>
                      <a:schemeClr val="tx2">
                        <a:lumMod val="60000"/>
                        <a:lumOff val="40000"/>
                      </a:schemeClr>
                    </a:solidFill>
                  </a:tcPr>
                </a:tc>
                <a:tc>
                  <a:txBody>
                    <a:bodyPr/>
                    <a:lstStyle/>
                    <a:p>
                      <a:pPr>
                        <a:buFont typeface="Arial" pitchFamily="34" charset="0"/>
                        <a:buChar char="•"/>
                      </a:pPr>
                      <a:r>
                        <a:rPr lang="tr-TR" sz="1800" b="1" kern="1200" dirty="0" smtClean="0">
                          <a:solidFill>
                            <a:schemeClr val="lt1"/>
                          </a:solidFill>
                          <a:latin typeface="+mn-lt"/>
                          <a:ea typeface="+mn-ea"/>
                          <a:cs typeface="+mn-cs"/>
                        </a:rPr>
                        <a:t>Çocuğun yaptığı aynı davranışa farklı zamanlarda farklı tepkiler gösterir. </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Anne baba ortak tutum sergilemez. </a:t>
                      </a:r>
                      <a:endParaRPr lang="tr-TR" sz="1800" dirty="0"/>
                    </a:p>
                  </a:txBody>
                  <a:tcPr anchor="ctr">
                    <a:solidFill>
                      <a:schemeClr val="tx2">
                        <a:lumMod val="60000"/>
                        <a:lumOff val="40000"/>
                      </a:schemeClr>
                    </a:solidFill>
                  </a:tcPr>
                </a:tc>
                <a:tc>
                  <a:txBody>
                    <a:bodyPr/>
                    <a:lstStyle/>
                    <a:p>
                      <a:pPr>
                        <a:buFont typeface="Arial" pitchFamily="34" charset="0"/>
                        <a:buChar char="•"/>
                      </a:pPr>
                      <a:r>
                        <a:rPr lang="tr-TR" sz="1800" b="1" kern="1200" dirty="0" smtClean="0">
                          <a:solidFill>
                            <a:schemeClr val="lt1"/>
                          </a:solidFill>
                          <a:latin typeface="+mn-lt"/>
                          <a:ea typeface="+mn-ea"/>
                          <a:cs typeface="+mn-cs"/>
                        </a:rPr>
                        <a:t>“Eşim çocuğa çok katı davranıyor, ben hiç kıyamıyorum.”</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“Odasını toplamadığı için bazen çok kızıyorum bazen de “ aman boş ver” diyorum.”</a:t>
                      </a:r>
                      <a:endParaRPr lang="tr-TR" sz="1800" dirty="0"/>
                    </a:p>
                  </a:txBody>
                  <a:tcPr anchor="ct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229600" cy="714380"/>
          </a:xfrm>
        </p:spPr>
        <p:txBody>
          <a:bodyPr>
            <a:normAutofit fontScale="90000"/>
          </a:bodyPr>
          <a:lstStyle/>
          <a:p>
            <a:r>
              <a:rPr lang="tr-TR" b="1" dirty="0" smtClean="0">
                <a:solidFill>
                  <a:schemeClr val="bg1"/>
                </a:solidFill>
              </a:rPr>
              <a:t>PAYLAŞACAKLARIMIZ</a:t>
            </a:r>
            <a:endParaRPr lang="tr-TR" b="1" dirty="0">
              <a:solidFill>
                <a:schemeClr val="bg1"/>
              </a:solidFill>
            </a:endParaRPr>
          </a:p>
        </p:txBody>
      </p:sp>
      <p:sp>
        <p:nvSpPr>
          <p:cNvPr id="3" name="2 İçerik Yer Tutucusu"/>
          <p:cNvSpPr>
            <a:spLocks noGrp="1"/>
          </p:cNvSpPr>
          <p:nvPr>
            <p:ph idx="1"/>
          </p:nvPr>
        </p:nvSpPr>
        <p:spPr>
          <a:xfrm>
            <a:off x="457200" y="1714488"/>
            <a:ext cx="8229600" cy="4411675"/>
          </a:xfrm>
        </p:spPr>
        <p:txBody>
          <a:bodyPr>
            <a:normAutofit lnSpcReduction="10000"/>
          </a:bodyPr>
          <a:lstStyle/>
          <a:p>
            <a:pPr lvl="0"/>
            <a:r>
              <a:rPr lang="tr-TR" dirty="0"/>
              <a:t>Kaygı nedir?</a:t>
            </a:r>
          </a:p>
          <a:p>
            <a:pPr lvl="0"/>
            <a:r>
              <a:rPr lang="tr-TR" dirty="0"/>
              <a:t>Kaygının belirtileri (fizyolojik, psikolojik, davranışsal)</a:t>
            </a:r>
          </a:p>
          <a:p>
            <a:pPr lvl="0"/>
            <a:r>
              <a:rPr lang="tr-TR" dirty="0"/>
              <a:t>Kaygının motive edici gücü</a:t>
            </a:r>
          </a:p>
          <a:p>
            <a:pPr lvl="0"/>
            <a:r>
              <a:rPr lang="tr-TR" dirty="0"/>
              <a:t>Sınav kaygısı nedir?</a:t>
            </a:r>
          </a:p>
          <a:p>
            <a:pPr lvl="0"/>
            <a:r>
              <a:rPr lang="tr-TR" dirty="0"/>
              <a:t>Giriş biletleri nelerdir?</a:t>
            </a:r>
          </a:p>
          <a:p>
            <a:pPr lvl="0"/>
            <a:r>
              <a:rPr lang="tr-TR" dirty="0"/>
              <a:t>Aile tutumları ve sınav kaygısı ilişkisi </a:t>
            </a:r>
          </a:p>
          <a:p>
            <a:pPr lvl="0"/>
            <a:r>
              <a:rPr lang="tr-TR" dirty="0"/>
              <a:t>Sınav kaygısını </a:t>
            </a:r>
            <a:r>
              <a:rPr lang="tr-TR" dirty="0" smtClean="0"/>
              <a:t>yönetmek</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1143000"/>
          </a:xfrm>
        </p:spPr>
        <p:txBody>
          <a:bodyPr>
            <a:normAutofit/>
          </a:bodyPr>
          <a:lstStyle/>
          <a:p>
            <a:r>
              <a:rPr lang="tr-TR" sz="3000" b="1" dirty="0">
                <a:solidFill>
                  <a:schemeClr val="bg1"/>
                </a:solidFill>
              </a:rPr>
              <a:t>AİLE TUTUMLARI VE SINAV KAYGISI İLİŞKİSİ </a:t>
            </a:r>
            <a:br>
              <a:rPr lang="tr-TR" sz="3000" b="1" dirty="0">
                <a:solidFill>
                  <a:schemeClr val="bg1"/>
                </a:solidFill>
              </a:rPr>
            </a:br>
            <a:endParaRPr lang="tr-TR" sz="3000" b="1" dirty="0">
              <a:solidFill>
                <a:schemeClr val="bg1"/>
              </a:solidFill>
            </a:endParaRPr>
          </a:p>
        </p:txBody>
      </p:sp>
      <p:graphicFrame>
        <p:nvGraphicFramePr>
          <p:cNvPr id="4" name="3 İçerik Yer Tutucusu"/>
          <p:cNvGraphicFramePr>
            <a:graphicFrameLocks noGrp="1"/>
          </p:cNvGraphicFramePr>
          <p:nvPr>
            <p:ph idx="1"/>
          </p:nvPr>
        </p:nvGraphicFramePr>
        <p:xfrm>
          <a:off x="457200" y="1643050"/>
          <a:ext cx="8229600" cy="4071966"/>
        </p:xfrm>
        <a:graphic>
          <a:graphicData uri="http://schemas.openxmlformats.org/drawingml/2006/table">
            <a:tbl>
              <a:tblPr firstRow="1" bandRow="1">
                <a:tableStyleId>{5C22544A-7EE6-4342-B048-85BDC9FD1C3A}</a:tableStyleId>
              </a:tblPr>
              <a:tblGrid>
                <a:gridCol w="2743200"/>
                <a:gridCol w="2743200"/>
                <a:gridCol w="2743200"/>
              </a:tblGrid>
              <a:tr h="4071966">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r>
                        <a:rPr lang="tr-TR" sz="1800" b="1" kern="1200" dirty="0" smtClean="0">
                          <a:solidFill>
                            <a:schemeClr val="lt1"/>
                          </a:solidFill>
                          <a:latin typeface="+mn-lt"/>
                          <a:ea typeface="+mn-ea"/>
                          <a:cs typeface="+mn-cs"/>
                        </a:rPr>
                        <a:t>AŞIRI KORUYUCU TUTUM</a:t>
                      </a:r>
                    </a:p>
                    <a:p>
                      <a:pPr>
                        <a:lnSpc>
                          <a:spcPct val="115000"/>
                        </a:lnSpc>
                        <a:spcAft>
                          <a:spcPts val="0"/>
                        </a:spcAft>
                      </a:pPr>
                      <a:endParaRPr lang="tr-TR" sz="1100" dirty="0">
                        <a:latin typeface="Calibri"/>
                        <a:ea typeface="Times New Roman"/>
                        <a:cs typeface="Times New Roman"/>
                      </a:endParaRPr>
                    </a:p>
                  </a:txBody>
                  <a:tcPr marL="68580" marR="68580" marT="0" marB="0">
                    <a:solidFill>
                      <a:schemeClr val="tx2">
                        <a:lumMod val="60000"/>
                        <a:lumOff val="40000"/>
                      </a:schemeClr>
                    </a:solidFill>
                  </a:tcPr>
                </a:tc>
                <a:tc>
                  <a:txBody>
                    <a:bodyPr/>
                    <a:lstStyle/>
                    <a:p>
                      <a:pPr>
                        <a:buFont typeface="Arial" pitchFamily="34" charset="0"/>
                        <a:buChar char="•"/>
                      </a:pPr>
                      <a:r>
                        <a:rPr lang="tr-TR" sz="1800" b="1" kern="1200" dirty="0" smtClean="0">
                          <a:solidFill>
                            <a:schemeClr val="lt1"/>
                          </a:solidFill>
                          <a:latin typeface="+mn-lt"/>
                          <a:ea typeface="+mn-ea"/>
                          <a:cs typeface="+mn-cs"/>
                        </a:rPr>
                        <a:t>Çocuğa evde seçim hakkı verilmez. Anne-baba fazla kontrolcüdür. </a:t>
                      </a:r>
                    </a:p>
                    <a:p>
                      <a:pPr>
                        <a:buFont typeface="Arial" pitchFamily="34" charset="0"/>
                        <a:buChar char="•"/>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Kazandırmak istedikleri davranışları duygu sömürüsü ve aşırı şefkat yöntemini kullanarak geliştirirler. </a:t>
                      </a:r>
                      <a:endParaRPr lang="tr-TR" dirty="0"/>
                    </a:p>
                  </a:txBody>
                  <a:tcPr anchor="ctr">
                    <a:solidFill>
                      <a:schemeClr val="tx2">
                        <a:lumMod val="60000"/>
                        <a:lumOff val="40000"/>
                      </a:schemeClr>
                    </a:solidFill>
                  </a:tcPr>
                </a:tc>
                <a:tc>
                  <a:txBody>
                    <a:bodyPr/>
                    <a:lstStyle/>
                    <a:p>
                      <a:pPr>
                        <a:buFont typeface="Arial" pitchFamily="34" charset="0"/>
                        <a:buChar char="•"/>
                      </a:pPr>
                      <a:r>
                        <a:rPr lang="tr-TR" sz="1800" b="1" kern="1200" dirty="0" smtClean="0">
                          <a:solidFill>
                            <a:schemeClr val="lt1"/>
                          </a:solidFill>
                          <a:latin typeface="+mn-lt"/>
                          <a:ea typeface="+mn-ea"/>
                          <a:cs typeface="+mn-cs"/>
                        </a:rPr>
                        <a:t>“Hiç acı ve sıkıntı çekmemeli.”</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“O yorulmasın, ben onun için her şeyi yaparım.”</a:t>
                      </a:r>
                    </a:p>
                    <a:p>
                      <a:endParaRPr lang="tr-TR" dirty="0"/>
                    </a:p>
                  </a:txBody>
                  <a:tcPr anchor="ct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1143000"/>
          </a:xfrm>
        </p:spPr>
        <p:txBody>
          <a:bodyPr>
            <a:normAutofit/>
          </a:bodyPr>
          <a:lstStyle/>
          <a:p>
            <a:r>
              <a:rPr lang="tr-TR" sz="3000" b="1" dirty="0">
                <a:solidFill>
                  <a:schemeClr val="bg1"/>
                </a:solidFill>
              </a:rPr>
              <a:t>AİLE TUTUMLARI VE SINAV KAYGISI İLİŞKİSİ </a:t>
            </a:r>
            <a:r>
              <a:rPr lang="tr-TR" sz="3000" dirty="0">
                <a:solidFill>
                  <a:schemeClr val="bg1"/>
                </a:solidFill>
              </a:rPr>
              <a:t/>
            </a:r>
            <a:br>
              <a:rPr lang="tr-TR" sz="3000" dirty="0">
                <a:solidFill>
                  <a:schemeClr val="bg1"/>
                </a:solidFill>
              </a:rPr>
            </a:br>
            <a:endParaRPr lang="tr-TR" sz="3000" dirty="0">
              <a:solidFill>
                <a:schemeClr val="bg1"/>
              </a:solidFill>
            </a:endParaRPr>
          </a:p>
        </p:txBody>
      </p:sp>
      <p:graphicFrame>
        <p:nvGraphicFramePr>
          <p:cNvPr id="4" name="3 İçerik Yer Tutucusu"/>
          <p:cNvGraphicFramePr>
            <a:graphicFrameLocks noGrp="1"/>
          </p:cNvGraphicFramePr>
          <p:nvPr>
            <p:ph idx="1"/>
          </p:nvPr>
        </p:nvGraphicFramePr>
        <p:xfrm>
          <a:off x="500034" y="1643050"/>
          <a:ext cx="8186766" cy="4574861"/>
        </p:xfrm>
        <a:graphic>
          <a:graphicData uri="http://schemas.openxmlformats.org/drawingml/2006/table">
            <a:tbl>
              <a:tblPr firstRow="1" bandRow="1">
                <a:tableStyleId>{5C22544A-7EE6-4342-B048-85BDC9FD1C3A}</a:tableStyleId>
              </a:tblPr>
              <a:tblGrid>
                <a:gridCol w="2700366"/>
                <a:gridCol w="2743200"/>
                <a:gridCol w="2743200"/>
              </a:tblGrid>
              <a:tr h="4574861">
                <a:tc>
                  <a:txBody>
                    <a:bodyPr/>
                    <a:lstStyle/>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endParaRPr lang="tr-TR" sz="1800" b="1" dirty="0" smtClean="0">
                        <a:latin typeface="Calibri"/>
                        <a:ea typeface="Times New Roman"/>
                        <a:cs typeface="Calibri"/>
                      </a:endParaRPr>
                    </a:p>
                    <a:p>
                      <a:pPr algn="ctr">
                        <a:lnSpc>
                          <a:spcPct val="115000"/>
                        </a:lnSpc>
                        <a:spcAft>
                          <a:spcPts val="0"/>
                        </a:spcAft>
                      </a:pPr>
                      <a:r>
                        <a:rPr lang="tr-TR" sz="1800" b="1" dirty="0" smtClean="0">
                          <a:latin typeface="Calibri"/>
                          <a:ea typeface="Times New Roman"/>
                          <a:cs typeface="Calibri"/>
                        </a:rPr>
                        <a:t>İLGİSİZ KAYITSIZ TUTUM</a:t>
                      </a:r>
                      <a:endParaRPr lang="tr-TR" sz="1800" dirty="0">
                        <a:latin typeface="Calibri"/>
                        <a:ea typeface="Times New Roman"/>
                        <a:cs typeface="Times New Roman"/>
                      </a:endParaRPr>
                    </a:p>
                  </a:txBody>
                  <a:tcPr marL="68580" marR="68580" marT="0" marB="0">
                    <a:solidFill>
                      <a:schemeClr val="tx2">
                        <a:lumMod val="60000"/>
                        <a:lumOff val="40000"/>
                      </a:schemeClr>
                    </a:solidFill>
                  </a:tcPr>
                </a:tc>
                <a:tc>
                  <a:txBody>
                    <a:bodyPr/>
                    <a:lstStyle/>
                    <a:p>
                      <a:pPr fontAlgn="base">
                        <a:buFont typeface="Arial" pitchFamily="34" charset="0"/>
                        <a:buChar char="•"/>
                      </a:pPr>
                      <a:r>
                        <a:rPr lang="tr-TR" sz="1800" b="1" kern="1200" dirty="0" smtClean="0">
                          <a:solidFill>
                            <a:schemeClr val="lt1"/>
                          </a:solidFill>
                          <a:latin typeface="+mn-lt"/>
                          <a:ea typeface="+mn-ea"/>
                          <a:cs typeface="+mn-cs"/>
                        </a:rPr>
                        <a:t>Çocuğun varlığı ile yokluğu belli değildir. Hoşgörü ile boş vermeyi birbirine karıştırır.</a:t>
                      </a:r>
                    </a:p>
                    <a:p>
                      <a:pPr fontAlgn="base">
                        <a:buFont typeface="Arial" pitchFamily="34" charset="0"/>
                        <a:buChar char="•"/>
                      </a:pPr>
                      <a:r>
                        <a:rPr lang="tr-TR" sz="1800" b="1" kern="1200" dirty="0" smtClean="0">
                          <a:solidFill>
                            <a:schemeClr val="lt1"/>
                          </a:solidFill>
                          <a:latin typeface="+mn-lt"/>
                          <a:ea typeface="+mn-ea"/>
                          <a:cs typeface="+mn-cs"/>
                        </a:rPr>
                        <a:t>Çocuk anne babayı rahatsız etmediği sürece , çocukla ilgili problem yoktur.</a:t>
                      </a:r>
                    </a:p>
                    <a:p>
                      <a:pPr fontAlgn="base">
                        <a:buFont typeface="Arial" pitchFamily="34" charset="0"/>
                        <a:buChar char="•"/>
                      </a:pPr>
                      <a:r>
                        <a:rPr lang="tr-TR" sz="1800" b="1" kern="1200" dirty="0" smtClean="0">
                          <a:solidFill>
                            <a:schemeClr val="lt1"/>
                          </a:solidFill>
                          <a:latin typeface="+mn-lt"/>
                          <a:ea typeface="+mn-ea"/>
                          <a:cs typeface="+mn-cs"/>
                        </a:rPr>
                        <a:t>Çocuk fiziksel ve  duygusal yalnızlığa itilir.</a:t>
                      </a:r>
                    </a:p>
                    <a:p>
                      <a:pPr>
                        <a:buFont typeface="Arial" pitchFamily="34" charset="0"/>
                        <a:buChar char="•"/>
                      </a:pPr>
                      <a:r>
                        <a:rPr lang="tr-TR" sz="1800" b="1" kern="1200" dirty="0" smtClean="0">
                          <a:solidFill>
                            <a:schemeClr val="lt1"/>
                          </a:solidFill>
                          <a:latin typeface="+mn-lt"/>
                          <a:ea typeface="+mn-ea"/>
                          <a:cs typeface="+mn-cs"/>
                        </a:rPr>
                        <a:t>Aile ve çocuk arasında  iletişim kopukluğu vardır.</a:t>
                      </a:r>
                      <a:endParaRPr lang="tr-TR" sz="1800" dirty="0"/>
                    </a:p>
                  </a:txBody>
                  <a:tcPr anchor="ctr">
                    <a:solidFill>
                      <a:schemeClr val="tx2">
                        <a:lumMod val="60000"/>
                        <a:lumOff val="40000"/>
                      </a:schemeClr>
                    </a:solidFill>
                  </a:tcPr>
                </a:tc>
                <a:tc>
                  <a:txBody>
                    <a:bodyPr/>
                    <a:lstStyle/>
                    <a:p>
                      <a:pPr>
                        <a:buFont typeface="Arial" pitchFamily="34" charset="0"/>
                        <a:buChar char="•"/>
                      </a:pPr>
                      <a:r>
                        <a:rPr lang="tr-TR" sz="1800" b="1" kern="1200" dirty="0" smtClean="0">
                          <a:solidFill>
                            <a:schemeClr val="lt1"/>
                          </a:solidFill>
                          <a:latin typeface="+mn-lt"/>
                          <a:ea typeface="+mn-ea"/>
                          <a:cs typeface="+mn-cs"/>
                        </a:rPr>
                        <a:t>“Biz de çocuk olduk, sende büyüyünce unutursun.”</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“Çocuklar kendi hallerinde yetişmeli, müdahale etmeye gerek yok.”</a:t>
                      </a:r>
                    </a:p>
                    <a:p>
                      <a:pPr>
                        <a:buFont typeface="Arial" pitchFamily="34" charset="0"/>
                        <a:buNone/>
                      </a:pPr>
                      <a:endParaRPr lang="tr-TR" sz="1800" b="1" kern="1200" dirty="0" smtClean="0">
                        <a:solidFill>
                          <a:schemeClr val="lt1"/>
                        </a:solidFill>
                        <a:latin typeface="+mn-lt"/>
                        <a:ea typeface="+mn-ea"/>
                        <a:cs typeface="+mn-cs"/>
                      </a:endParaRPr>
                    </a:p>
                    <a:p>
                      <a:pPr>
                        <a:buFont typeface="Arial" pitchFamily="34" charset="0"/>
                        <a:buChar char="•"/>
                      </a:pPr>
                      <a:r>
                        <a:rPr lang="tr-TR" sz="1800" b="1" kern="1200" dirty="0" smtClean="0">
                          <a:solidFill>
                            <a:schemeClr val="lt1"/>
                          </a:solidFill>
                          <a:latin typeface="+mn-lt"/>
                          <a:ea typeface="+mn-ea"/>
                          <a:cs typeface="+mn-cs"/>
                        </a:rPr>
                        <a:t>“Bütün maddi ihtiyaçlarını karşılıyorum, daha ne istiyor.”</a:t>
                      </a:r>
                      <a:endParaRPr lang="tr-TR" sz="1800" dirty="0"/>
                    </a:p>
                  </a:txBody>
                  <a:tcPr anchor="ct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357166"/>
            <a:ext cx="8229600" cy="785818"/>
          </a:xfrm>
        </p:spPr>
        <p:txBody>
          <a:bodyPr>
            <a:noAutofit/>
          </a:bodyPr>
          <a:lstStyle/>
          <a:p>
            <a:r>
              <a:rPr lang="tr-TR" sz="3000" b="1" dirty="0">
                <a:solidFill>
                  <a:schemeClr val="bg1"/>
                </a:solidFill>
              </a:rPr>
              <a:t>AİLE TUTUMLARI VE SINAV KAYGISI </a:t>
            </a:r>
            <a:r>
              <a:rPr lang="tr-TR" sz="3000" b="1" dirty="0" smtClean="0">
                <a:solidFill>
                  <a:schemeClr val="bg1"/>
                </a:solidFill>
              </a:rPr>
              <a:t>İLİŞKİSİ</a:t>
            </a:r>
            <a:r>
              <a:rPr lang="tr-TR" sz="3000" dirty="0">
                <a:solidFill>
                  <a:schemeClr val="bg1"/>
                </a:solidFill>
              </a:rPr>
              <a:t/>
            </a:r>
            <a:br>
              <a:rPr lang="tr-TR" sz="3000" dirty="0">
                <a:solidFill>
                  <a:schemeClr val="bg1"/>
                </a:solidFill>
              </a:rPr>
            </a:br>
            <a:endParaRPr lang="tr-TR" sz="3000" dirty="0">
              <a:solidFill>
                <a:schemeClr val="bg1"/>
              </a:solidFill>
            </a:endParaRPr>
          </a:p>
        </p:txBody>
      </p:sp>
      <p:graphicFrame>
        <p:nvGraphicFramePr>
          <p:cNvPr id="4" name="3 İçerik Yer Tutucusu"/>
          <p:cNvGraphicFramePr>
            <a:graphicFrameLocks noGrp="1"/>
          </p:cNvGraphicFramePr>
          <p:nvPr>
            <p:ph idx="1"/>
          </p:nvPr>
        </p:nvGraphicFramePr>
        <p:xfrm>
          <a:off x="457200" y="1500174"/>
          <a:ext cx="8229600" cy="4786346"/>
        </p:xfrm>
        <a:graphic>
          <a:graphicData uri="http://schemas.openxmlformats.org/drawingml/2006/table">
            <a:tbl>
              <a:tblPr firstRow="1" bandRow="1">
                <a:tableStyleId>{5C22544A-7EE6-4342-B048-85BDC9FD1C3A}</a:tableStyleId>
              </a:tblPr>
              <a:tblGrid>
                <a:gridCol w="2743200"/>
                <a:gridCol w="2743200"/>
                <a:gridCol w="2743200"/>
              </a:tblGrid>
              <a:tr h="4786346">
                <a:tc>
                  <a:txBody>
                    <a:bodyPr/>
                    <a:lstStyle/>
                    <a:p>
                      <a:pPr>
                        <a:lnSpc>
                          <a:spcPct val="115000"/>
                        </a:lnSpc>
                        <a:spcAft>
                          <a:spcPts val="0"/>
                        </a:spcAft>
                      </a:pPr>
                      <a:endParaRPr lang="tr-TR" sz="1600" b="1" kern="1200" dirty="0" smtClean="0">
                        <a:solidFill>
                          <a:schemeClr val="lt1"/>
                        </a:solidFill>
                        <a:latin typeface="+mn-lt"/>
                        <a:ea typeface="+mn-ea"/>
                        <a:cs typeface="+mn-cs"/>
                      </a:endParaRPr>
                    </a:p>
                    <a:p>
                      <a:pPr>
                        <a:lnSpc>
                          <a:spcPct val="115000"/>
                        </a:lnSpc>
                        <a:spcAft>
                          <a:spcPts val="0"/>
                        </a:spcAft>
                      </a:pPr>
                      <a:endParaRPr lang="tr-TR" sz="1600" b="1" kern="1200" dirty="0" smtClean="0">
                        <a:solidFill>
                          <a:schemeClr val="lt1"/>
                        </a:solidFill>
                        <a:latin typeface="+mn-lt"/>
                        <a:ea typeface="+mn-ea"/>
                        <a:cs typeface="+mn-cs"/>
                      </a:endParaRPr>
                    </a:p>
                    <a:p>
                      <a:pPr>
                        <a:lnSpc>
                          <a:spcPct val="115000"/>
                        </a:lnSpc>
                        <a:spcAft>
                          <a:spcPts val="0"/>
                        </a:spcAft>
                      </a:pPr>
                      <a:endParaRPr lang="tr-TR" sz="1600" b="1" kern="1200" dirty="0" smtClean="0">
                        <a:solidFill>
                          <a:schemeClr val="lt1"/>
                        </a:solidFill>
                        <a:latin typeface="+mn-lt"/>
                        <a:ea typeface="+mn-ea"/>
                        <a:cs typeface="+mn-cs"/>
                      </a:endParaRPr>
                    </a:p>
                    <a:p>
                      <a:pPr>
                        <a:lnSpc>
                          <a:spcPct val="115000"/>
                        </a:lnSpc>
                        <a:spcAft>
                          <a:spcPts val="0"/>
                        </a:spcAft>
                      </a:pPr>
                      <a:endParaRPr lang="tr-TR" sz="1600" b="1" kern="1200" dirty="0" smtClean="0">
                        <a:solidFill>
                          <a:schemeClr val="lt1"/>
                        </a:solidFill>
                        <a:latin typeface="+mn-lt"/>
                        <a:ea typeface="+mn-ea"/>
                        <a:cs typeface="+mn-cs"/>
                      </a:endParaRPr>
                    </a:p>
                    <a:p>
                      <a:pPr>
                        <a:lnSpc>
                          <a:spcPct val="115000"/>
                        </a:lnSpc>
                        <a:spcAft>
                          <a:spcPts val="0"/>
                        </a:spcAft>
                      </a:pPr>
                      <a:endParaRPr lang="tr-TR" sz="1600" b="1" kern="1200" dirty="0" smtClean="0">
                        <a:solidFill>
                          <a:schemeClr val="lt1"/>
                        </a:solidFill>
                        <a:latin typeface="+mn-lt"/>
                        <a:ea typeface="+mn-ea"/>
                        <a:cs typeface="+mn-cs"/>
                      </a:endParaRPr>
                    </a:p>
                    <a:p>
                      <a:pPr>
                        <a:lnSpc>
                          <a:spcPct val="115000"/>
                        </a:lnSpc>
                        <a:spcAft>
                          <a:spcPts val="0"/>
                        </a:spcAft>
                      </a:pPr>
                      <a:endParaRPr lang="tr-TR" sz="1600" b="1" kern="1200" dirty="0" smtClean="0">
                        <a:solidFill>
                          <a:schemeClr val="lt1"/>
                        </a:solidFill>
                        <a:latin typeface="+mn-lt"/>
                        <a:ea typeface="+mn-ea"/>
                        <a:cs typeface="+mn-cs"/>
                      </a:endParaRPr>
                    </a:p>
                    <a:p>
                      <a:pPr>
                        <a:lnSpc>
                          <a:spcPct val="115000"/>
                        </a:lnSpc>
                        <a:spcAft>
                          <a:spcPts val="0"/>
                        </a:spcAft>
                      </a:pPr>
                      <a:endParaRPr lang="tr-TR" sz="1600" b="1" kern="1200" dirty="0" smtClean="0">
                        <a:solidFill>
                          <a:schemeClr val="lt1"/>
                        </a:solidFill>
                        <a:latin typeface="+mn-lt"/>
                        <a:ea typeface="+mn-ea"/>
                        <a:cs typeface="+mn-cs"/>
                      </a:endParaRPr>
                    </a:p>
                    <a:p>
                      <a:pPr algn="ctr">
                        <a:lnSpc>
                          <a:spcPct val="115000"/>
                        </a:lnSpc>
                        <a:spcAft>
                          <a:spcPts val="0"/>
                        </a:spcAft>
                      </a:pPr>
                      <a:r>
                        <a:rPr lang="tr-TR" sz="1600" b="1" kern="1200" dirty="0" smtClean="0">
                          <a:solidFill>
                            <a:schemeClr val="lt1"/>
                          </a:solidFill>
                          <a:latin typeface="+mn-lt"/>
                          <a:ea typeface="+mn-ea"/>
                          <a:cs typeface="+mn-cs"/>
                        </a:rPr>
                        <a:t>MÜKEMMELİYETÇİ TUTUM</a:t>
                      </a:r>
                      <a:endParaRPr lang="tr-TR" sz="1600" dirty="0">
                        <a:latin typeface="Calibri"/>
                        <a:ea typeface="Times New Roman"/>
                        <a:cs typeface="Times New Roman"/>
                      </a:endParaRPr>
                    </a:p>
                  </a:txBody>
                  <a:tcPr marL="68580" marR="68580" marT="0" marB="0">
                    <a:solidFill>
                      <a:schemeClr val="tx2">
                        <a:lumMod val="60000"/>
                        <a:lumOff val="40000"/>
                      </a:schemeClr>
                    </a:solidFill>
                  </a:tcPr>
                </a:tc>
                <a:tc>
                  <a:txBody>
                    <a:bodyPr/>
                    <a:lstStyle/>
                    <a:p>
                      <a:pPr>
                        <a:buFont typeface="Arial" pitchFamily="34" charset="0"/>
                        <a:buChar char="•"/>
                      </a:pPr>
                      <a:r>
                        <a:rPr lang="tr-TR" sz="1600" b="1" kern="1200" dirty="0" smtClean="0">
                          <a:solidFill>
                            <a:schemeClr val="lt1"/>
                          </a:solidFill>
                          <a:latin typeface="+mn-lt"/>
                          <a:ea typeface="+mn-ea"/>
                          <a:cs typeface="+mn-cs"/>
                        </a:rPr>
                        <a:t>Her şeyin en iyisini çocuğundan bekler. Kendi gerçekleştiremediği yaşantıları çocuğunun gerçekleştirmesini ister ve çocuk olduğu gibi kabul edilmez. </a:t>
                      </a:r>
                    </a:p>
                    <a:p>
                      <a:pPr>
                        <a:buFont typeface="Arial" pitchFamily="34" charset="0"/>
                        <a:buChar char="•"/>
                      </a:pPr>
                      <a:r>
                        <a:rPr lang="tr-TR" sz="1600" b="1" kern="1200" dirty="0" smtClean="0">
                          <a:solidFill>
                            <a:schemeClr val="lt1"/>
                          </a:solidFill>
                          <a:latin typeface="+mn-lt"/>
                          <a:ea typeface="+mn-ea"/>
                          <a:cs typeface="+mn-cs"/>
                        </a:rPr>
                        <a:t> Aile, bedensel ve zihinsel yönden beklentileri karşılaması için çocuğu kapasitesinin çok üstünde eğitimlere tabii tutar. </a:t>
                      </a:r>
                    </a:p>
                    <a:p>
                      <a:pPr>
                        <a:buFont typeface="Arial" pitchFamily="34" charset="0"/>
                        <a:buChar char="•"/>
                      </a:pPr>
                      <a:r>
                        <a:rPr lang="tr-TR" sz="1600" b="1" kern="1200" dirty="0" smtClean="0">
                          <a:solidFill>
                            <a:schemeClr val="lt1"/>
                          </a:solidFill>
                          <a:latin typeface="+mn-lt"/>
                          <a:ea typeface="+mn-ea"/>
                          <a:cs typeface="+mn-cs"/>
                        </a:rPr>
                        <a:t>Katı kurallar ve değişmez  kalıplar  vardır  ve çocuğun bunlara mutlaka uyması beklenir.</a:t>
                      </a:r>
                    </a:p>
                    <a:p>
                      <a:pPr>
                        <a:buFont typeface="Arial" pitchFamily="34" charset="0"/>
                        <a:buChar char="•"/>
                      </a:pPr>
                      <a:r>
                        <a:rPr lang="tr-TR" sz="1600" b="1" kern="1200" dirty="0" smtClean="0">
                          <a:solidFill>
                            <a:schemeClr val="lt1"/>
                          </a:solidFill>
                          <a:latin typeface="+mn-lt"/>
                          <a:ea typeface="+mn-ea"/>
                          <a:cs typeface="+mn-cs"/>
                        </a:rPr>
                        <a:t>Ailede kimsenin hata yapma hakkı yoktur.</a:t>
                      </a:r>
                      <a:endParaRPr lang="tr-TR" sz="1600" dirty="0"/>
                    </a:p>
                  </a:txBody>
                  <a:tcPr anchor="ctr">
                    <a:solidFill>
                      <a:schemeClr val="tx2">
                        <a:lumMod val="60000"/>
                        <a:lumOff val="40000"/>
                      </a:schemeClr>
                    </a:solidFill>
                  </a:tcPr>
                </a:tc>
                <a:tc>
                  <a:txBody>
                    <a:bodyPr/>
                    <a:lstStyle/>
                    <a:p>
                      <a:pPr>
                        <a:buFont typeface="Arial" pitchFamily="34" charset="0"/>
                        <a:buChar char="•"/>
                      </a:pPr>
                      <a:r>
                        <a:rPr lang="tr-TR" sz="1600" b="1" kern="1200" dirty="0" smtClean="0">
                          <a:solidFill>
                            <a:schemeClr val="lt1"/>
                          </a:solidFill>
                          <a:latin typeface="+mn-lt"/>
                          <a:ea typeface="+mn-ea"/>
                          <a:cs typeface="+mn-cs"/>
                        </a:rPr>
                        <a:t>“Çocuğumu mükemmel bir şekilde yetiştirmeliyim.”</a:t>
                      </a:r>
                    </a:p>
                    <a:p>
                      <a:pPr>
                        <a:buFont typeface="Arial" pitchFamily="34" charset="0"/>
                        <a:buNone/>
                      </a:pPr>
                      <a:endParaRPr lang="tr-TR" sz="1600" b="1" kern="1200" dirty="0" smtClean="0">
                        <a:solidFill>
                          <a:schemeClr val="lt1"/>
                        </a:solidFill>
                        <a:latin typeface="+mn-lt"/>
                        <a:ea typeface="+mn-ea"/>
                        <a:cs typeface="+mn-cs"/>
                      </a:endParaRPr>
                    </a:p>
                    <a:p>
                      <a:pPr>
                        <a:buFont typeface="Arial" pitchFamily="34" charset="0"/>
                        <a:buChar char="•"/>
                      </a:pPr>
                      <a:r>
                        <a:rPr lang="tr-TR" sz="1600" b="1" kern="1200" dirty="0" smtClean="0">
                          <a:solidFill>
                            <a:schemeClr val="lt1"/>
                          </a:solidFill>
                          <a:latin typeface="+mn-lt"/>
                          <a:ea typeface="+mn-ea"/>
                          <a:cs typeface="+mn-cs"/>
                        </a:rPr>
                        <a:t>“Çocuğum hiç hata yapmamalı.”</a:t>
                      </a:r>
                      <a:endParaRPr lang="tr-TR" sz="1600" dirty="0"/>
                    </a:p>
                  </a:txBody>
                  <a:tcPr anchor="ct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357166"/>
            <a:ext cx="8229600" cy="785818"/>
          </a:xfrm>
        </p:spPr>
        <p:txBody>
          <a:bodyPr>
            <a:noAutofit/>
          </a:bodyPr>
          <a:lstStyle/>
          <a:p>
            <a:r>
              <a:rPr lang="tr-TR" sz="3000" b="1" dirty="0">
                <a:solidFill>
                  <a:schemeClr val="bg1"/>
                </a:solidFill>
              </a:rPr>
              <a:t>AİLE TUTUMLARI VE SINAV KAYGISI İLİŞKİSİ </a:t>
            </a:r>
            <a:r>
              <a:rPr lang="tr-TR" sz="3000" dirty="0">
                <a:solidFill>
                  <a:schemeClr val="bg1"/>
                </a:solidFill>
              </a:rPr>
              <a:t/>
            </a:r>
            <a:br>
              <a:rPr lang="tr-TR" sz="3000" dirty="0">
                <a:solidFill>
                  <a:schemeClr val="bg1"/>
                </a:solidFill>
              </a:rPr>
            </a:br>
            <a:endParaRPr lang="tr-TR" sz="3000" dirty="0">
              <a:solidFill>
                <a:schemeClr val="bg1"/>
              </a:solidFill>
            </a:endParaRPr>
          </a:p>
        </p:txBody>
      </p:sp>
      <p:graphicFrame>
        <p:nvGraphicFramePr>
          <p:cNvPr id="4" name="3 İçerik Yer Tutucusu"/>
          <p:cNvGraphicFramePr>
            <a:graphicFrameLocks noGrp="1"/>
          </p:cNvGraphicFramePr>
          <p:nvPr>
            <p:ph idx="1"/>
          </p:nvPr>
        </p:nvGraphicFramePr>
        <p:xfrm>
          <a:off x="457200" y="1500174"/>
          <a:ext cx="8229600" cy="4929222"/>
        </p:xfrm>
        <a:graphic>
          <a:graphicData uri="http://schemas.openxmlformats.org/drawingml/2006/table">
            <a:tbl>
              <a:tblPr firstRow="1" bandRow="1">
                <a:tableStyleId>{5C22544A-7EE6-4342-B048-85BDC9FD1C3A}</a:tableStyleId>
              </a:tblPr>
              <a:tblGrid>
                <a:gridCol w="2543164"/>
                <a:gridCol w="2943236"/>
                <a:gridCol w="2743200"/>
              </a:tblGrid>
              <a:tr h="4929222">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800" b="1" kern="1200" dirty="0" smtClean="0">
                        <a:solidFill>
                          <a:schemeClr val="lt1"/>
                        </a:solidFill>
                        <a:latin typeface="+mn-lt"/>
                        <a:ea typeface="+mn-ea"/>
                        <a:cs typeface="+mn-cs"/>
                      </a:endParaRPr>
                    </a:p>
                    <a:p>
                      <a:pPr marL="0" marR="0" indent="0" algn="ctr" defTabSz="914400" rtl="0" eaLnBrk="1" fontAlgn="auto" latinLnBrk="0" hangingPunct="1">
                        <a:lnSpc>
                          <a:spcPct val="115000"/>
                        </a:lnSpc>
                        <a:spcBef>
                          <a:spcPts val="0"/>
                        </a:spcBef>
                        <a:spcAft>
                          <a:spcPts val="0"/>
                        </a:spcAft>
                        <a:buClrTx/>
                        <a:buSzTx/>
                        <a:buFontTx/>
                        <a:buNone/>
                        <a:tabLst/>
                        <a:defRPr/>
                      </a:pPr>
                      <a:r>
                        <a:rPr lang="tr-TR" sz="1800" b="1" kern="1200" dirty="0" smtClean="0">
                          <a:solidFill>
                            <a:schemeClr val="lt1"/>
                          </a:solidFill>
                          <a:latin typeface="+mn-lt"/>
                          <a:ea typeface="+mn-ea"/>
                          <a:cs typeface="+mn-cs"/>
                        </a:rPr>
                        <a:t>GÜVEN VERİCİ, DESTEKLEYİCİ, DEMOKRATİK TUTUM</a:t>
                      </a:r>
                    </a:p>
                    <a:p>
                      <a:pPr>
                        <a:lnSpc>
                          <a:spcPct val="115000"/>
                        </a:lnSpc>
                        <a:spcAft>
                          <a:spcPts val="0"/>
                        </a:spcAft>
                      </a:pPr>
                      <a:endParaRPr lang="tr-TR" sz="1100" dirty="0">
                        <a:latin typeface="Calibri"/>
                        <a:ea typeface="Times New Roman"/>
                        <a:cs typeface="Times New Roman"/>
                      </a:endParaRPr>
                    </a:p>
                  </a:txBody>
                  <a:tcPr marL="68580" marR="68580" marT="0" marB="0">
                    <a:solidFill>
                      <a:schemeClr val="tx2">
                        <a:lumMod val="60000"/>
                        <a:lumOff val="40000"/>
                      </a:schemeClr>
                    </a:solidFill>
                  </a:tcPr>
                </a:tc>
                <a:tc>
                  <a:txBody>
                    <a:bodyPr/>
                    <a:lstStyle/>
                    <a:p>
                      <a:pPr>
                        <a:buFont typeface="Arial" pitchFamily="34" charset="0"/>
                        <a:buChar char="•"/>
                      </a:pPr>
                      <a:r>
                        <a:rPr lang="tr-TR" sz="1400" b="1" kern="1200" dirty="0" smtClean="0">
                          <a:solidFill>
                            <a:schemeClr val="lt1"/>
                          </a:solidFill>
                          <a:latin typeface="+mn-lt"/>
                          <a:ea typeface="+mn-ea"/>
                          <a:cs typeface="+mn-cs"/>
                        </a:rPr>
                        <a:t> Sevgi, saygı, huzur, güven ve şeffaflık olan ailede çocuk kişiliğinin tüm yönleriyle kabul edilir. </a:t>
                      </a:r>
                    </a:p>
                    <a:p>
                      <a:pPr>
                        <a:buFont typeface="Arial" pitchFamily="34" charset="0"/>
                        <a:buChar char="•"/>
                      </a:pPr>
                      <a:r>
                        <a:rPr lang="tr-TR" sz="1400" b="1" kern="1200" dirty="0" smtClean="0">
                          <a:solidFill>
                            <a:schemeClr val="lt1"/>
                          </a:solidFill>
                          <a:latin typeface="+mn-lt"/>
                          <a:ea typeface="+mn-ea"/>
                          <a:cs typeface="+mn-cs"/>
                        </a:rPr>
                        <a:t>Anne baba davranışları ile çocuğa rehberdir. </a:t>
                      </a:r>
                    </a:p>
                    <a:p>
                      <a:pPr>
                        <a:buFont typeface="Arial" pitchFamily="34" charset="0"/>
                        <a:buChar char="•"/>
                      </a:pPr>
                      <a:r>
                        <a:rPr lang="tr-TR" sz="1400" b="1" kern="1200" dirty="0" smtClean="0">
                          <a:solidFill>
                            <a:schemeClr val="lt1"/>
                          </a:solidFill>
                          <a:latin typeface="+mn-lt"/>
                          <a:ea typeface="+mn-ea"/>
                          <a:cs typeface="+mn-cs"/>
                        </a:rPr>
                        <a:t>Karar verme becerisinin gelişmesi ve seçim yapması konusunda destekleyicidir.</a:t>
                      </a:r>
                    </a:p>
                    <a:p>
                      <a:pPr>
                        <a:buFont typeface="Arial" pitchFamily="34" charset="0"/>
                        <a:buChar char="•"/>
                      </a:pPr>
                      <a:r>
                        <a:rPr lang="tr-TR" sz="1400" b="1" kern="1200" dirty="0" smtClean="0">
                          <a:solidFill>
                            <a:schemeClr val="lt1"/>
                          </a:solidFill>
                          <a:latin typeface="+mn-lt"/>
                          <a:ea typeface="+mn-ea"/>
                          <a:cs typeface="+mn-cs"/>
                        </a:rPr>
                        <a:t>Çocuk, seçimlerinin sorumluluğunu alması gerektiğini öğrenir.</a:t>
                      </a:r>
                    </a:p>
                    <a:p>
                      <a:pPr>
                        <a:buFont typeface="Arial" pitchFamily="34" charset="0"/>
                        <a:buChar char="•"/>
                      </a:pPr>
                      <a:r>
                        <a:rPr lang="tr-TR" sz="1400" b="1" kern="1200" dirty="0" smtClean="0">
                          <a:solidFill>
                            <a:schemeClr val="lt1"/>
                          </a:solidFill>
                          <a:latin typeface="+mn-lt"/>
                          <a:ea typeface="+mn-ea"/>
                          <a:cs typeface="+mn-cs"/>
                        </a:rPr>
                        <a:t> Aile içinde kurallar ve sınırlar herkes için ve hep birlikte belirlenir. </a:t>
                      </a:r>
                    </a:p>
                    <a:p>
                      <a:pPr>
                        <a:buFont typeface="Arial" pitchFamily="34" charset="0"/>
                        <a:buNone/>
                      </a:pPr>
                      <a:r>
                        <a:rPr lang="tr-TR" sz="1400" b="1" kern="1200" dirty="0" smtClean="0">
                          <a:solidFill>
                            <a:schemeClr val="lt1"/>
                          </a:solidFill>
                          <a:latin typeface="+mn-lt"/>
                          <a:ea typeface="+mn-ea"/>
                          <a:cs typeface="+mn-cs"/>
                        </a:rPr>
                        <a:t>Kuralların mantıklı açıklaması yapılır.</a:t>
                      </a:r>
                    </a:p>
                    <a:p>
                      <a:pPr>
                        <a:buFont typeface="Arial" pitchFamily="34" charset="0"/>
                        <a:buChar char="•"/>
                      </a:pPr>
                      <a:r>
                        <a:rPr lang="tr-TR" sz="1400" b="1" kern="1200" dirty="0" smtClean="0">
                          <a:solidFill>
                            <a:schemeClr val="lt1"/>
                          </a:solidFill>
                          <a:latin typeface="+mn-lt"/>
                          <a:ea typeface="+mn-ea"/>
                          <a:cs typeface="+mn-cs"/>
                        </a:rPr>
                        <a:t>Aileyi ilgilendiren kararlar birlikte alınır. Her konuda çocuğun düşünce ve fikirleri dinlenir. Fikirleri mantıksız da olsa saygı gösterilir.</a:t>
                      </a:r>
                    </a:p>
                    <a:p>
                      <a:pPr>
                        <a:buFont typeface="Arial" pitchFamily="34" charset="0"/>
                        <a:buChar char="•"/>
                      </a:pPr>
                      <a:r>
                        <a:rPr lang="tr-TR" sz="1400" b="1" kern="1200" dirty="0" smtClean="0">
                          <a:solidFill>
                            <a:schemeClr val="lt1"/>
                          </a:solidFill>
                          <a:latin typeface="+mn-lt"/>
                          <a:ea typeface="+mn-ea"/>
                          <a:cs typeface="+mn-cs"/>
                        </a:rPr>
                        <a:t>Anne babanın birbirlerine ve çocuklarına karşı olan duyguları net ve açıktır. </a:t>
                      </a:r>
                      <a:endParaRPr lang="tr-TR" sz="1400" dirty="0"/>
                    </a:p>
                  </a:txBody>
                  <a:tcPr anchor="ctr">
                    <a:solidFill>
                      <a:schemeClr val="tx2">
                        <a:lumMod val="60000"/>
                        <a:lumOff val="40000"/>
                      </a:schemeClr>
                    </a:solidFill>
                  </a:tcPr>
                </a:tc>
                <a:tc>
                  <a:txBody>
                    <a:bodyPr/>
                    <a:lstStyle/>
                    <a:p>
                      <a:pPr>
                        <a:buFont typeface="Arial" pitchFamily="34" charset="0"/>
                        <a:buChar char="•"/>
                      </a:pPr>
                      <a:r>
                        <a:rPr lang="tr-TR" sz="1800" b="1" kern="1200" dirty="0" smtClean="0">
                          <a:solidFill>
                            <a:schemeClr val="lt1"/>
                          </a:solidFill>
                          <a:latin typeface="+mn-lt"/>
                          <a:ea typeface="+mn-ea"/>
                          <a:cs typeface="+mn-cs"/>
                        </a:rPr>
                        <a:t>“Kendi kararlarını alması konusunda çocuğumu desteklerim, karşılaşabileceği zorluklarla ilgili bilgi veririm ve aldığı kararların sorumluluğunu yerine getirmesini beklerim.”</a:t>
                      </a:r>
                      <a:endParaRPr lang="tr-TR" dirty="0"/>
                    </a:p>
                  </a:txBody>
                  <a:tcPr anchor="ct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229600" cy="857256"/>
          </a:xfrm>
        </p:spPr>
        <p:txBody>
          <a:bodyPr>
            <a:normAutofit/>
          </a:bodyPr>
          <a:lstStyle/>
          <a:p>
            <a:r>
              <a:rPr lang="tr-TR" sz="4000" b="1" dirty="0" smtClean="0">
                <a:solidFill>
                  <a:schemeClr val="bg1"/>
                </a:solidFill>
              </a:rPr>
              <a:t>Sizce bu cümleler…</a:t>
            </a:r>
            <a:endParaRPr lang="tr-TR" sz="4000" b="1" dirty="0">
              <a:solidFill>
                <a:schemeClr val="bg1"/>
              </a:solidFill>
            </a:endParaRPr>
          </a:p>
        </p:txBody>
      </p:sp>
      <p:sp>
        <p:nvSpPr>
          <p:cNvPr id="3" name="2 İçerik Yer Tutucusu"/>
          <p:cNvSpPr>
            <a:spLocks noGrp="1"/>
          </p:cNvSpPr>
          <p:nvPr>
            <p:ph idx="1"/>
          </p:nvPr>
        </p:nvSpPr>
        <p:spPr>
          <a:xfrm>
            <a:off x="457200" y="1785926"/>
            <a:ext cx="8229600" cy="4340237"/>
          </a:xfrm>
        </p:spPr>
        <p:txBody>
          <a:bodyPr>
            <a:normAutofit fontScale="92500" lnSpcReduction="20000"/>
          </a:bodyPr>
          <a:lstStyle/>
          <a:p>
            <a:r>
              <a:rPr lang="tr-TR" dirty="0"/>
              <a:t>“Sınavı kazansa ne kazanmasa ne, zaten ne ders çalıştığından haberim var ne de okulundan.”</a:t>
            </a:r>
          </a:p>
          <a:p>
            <a:r>
              <a:rPr lang="tr-TR" dirty="0"/>
              <a:t>“Test çözmekten helak oldu bebeğim, zaten kuş kadar canı var.”</a:t>
            </a:r>
          </a:p>
          <a:p>
            <a:r>
              <a:rPr lang="tr-TR" dirty="0"/>
              <a:t>“Her şeyin en iyisini verdim, benim çocuğum asla hata yapmaz.”</a:t>
            </a:r>
          </a:p>
          <a:p>
            <a:r>
              <a:rPr lang="tr-TR" dirty="0"/>
              <a:t>“Sınavı kazanamazsan gözüme görünme.”</a:t>
            </a:r>
          </a:p>
          <a:p>
            <a:r>
              <a:rPr lang="tr-TR" dirty="0"/>
              <a:t>“Elinden geleni yaptığını görüyorum, önemli olan çaba göstermen. İhtiyaç duyduğunda ben yanında olacağım.”</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bg1"/>
                </a:solidFill>
              </a:rPr>
              <a:t>SINAV KAYGISINI YÖNETMEK</a:t>
            </a:r>
            <a:r>
              <a:rPr lang="tr-TR" dirty="0" smtClean="0">
                <a:solidFill>
                  <a:schemeClr val="bg1"/>
                </a:solidFill>
              </a:rPr>
              <a:t/>
            </a:r>
            <a:br>
              <a:rPr lang="tr-TR" dirty="0" smtClean="0">
                <a:solidFill>
                  <a:schemeClr val="bg1"/>
                </a:solidFill>
              </a:rPr>
            </a:br>
            <a:endParaRPr lang="tr-TR" dirty="0">
              <a:solidFill>
                <a:schemeClr val="bg1"/>
              </a:solidFill>
            </a:endParaRPr>
          </a:p>
        </p:txBody>
      </p:sp>
      <p:sp>
        <p:nvSpPr>
          <p:cNvPr id="3" name="2 İçerik Yer Tutucusu"/>
          <p:cNvSpPr>
            <a:spLocks noGrp="1"/>
          </p:cNvSpPr>
          <p:nvPr>
            <p:ph idx="1"/>
          </p:nvPr>
        </p:nvSpPr>
        <p:spPr>
          <a:xfrm>
            <a:off x="457200" y="1785926"/>
            <a:ext cx="8229600" cy="4340237"/>
          </a:xfrm>
        </p:spPr>
        <p:txBody>
          <a:bodyPr>
            <a:normAutofit fontScale="92500" lnSpcReduction="10000"/>
          </a:bodyPr>
          <a:lstStyle/>
          <a:p>
            <a:pPr>
              <a:buNone/>
            </a:pPr>
            <a:r>
              <a:rPr lang="tr-TR" sz="3000" dirty="0"/>
              <a:t>Çocukların;</a:t>
            </a:r>
          </a:p>
          <a:p>
            <a:pPr lvl="0"/>
            <a:r>
              <a:rPr lang="tr-TR" sz="3000" dirty="0"/>
              <a:t>Ergenlik döneminde olduğunun unutulmaması,</a:t>
            </a:r>
          </a:p>
          <a:p>
            <a:pPr lvl="0"/>
            <a:r>
              <a:rPr lang="tr-TR" sz="3000" dirty="0"/>
              <a:t>Fizyolojik ihtiyaçlarının (beslenme, uyku vb.) karşılanması,</a:t>
            </a:r>
          </a:p>
          <a:p>
            <a:pPr lvl="0"/>
            <a:r>
              <a:rPr lang="tr-TR" sz="3000" dirty="0"/>
              <a:t>Ders çalışabilmeleri için uygun ortam hazırlanması,</a:t>
            </a:r>
          </a:p>
          <a:p>
            <a:pPr lvl="0"/>
            <a:r>
              <a:rPr lang="tr-TR" sz="3000" dirty="0"/>
              <a:t>Ders çalışması konusunda gözlemci ve destekleyici olunması,</a:t>
            </a:r>
          </a:p>
          <a:p>
            <a:pPr lvl="0"/>
            <a:r>
              <a:rPr lang="tr-TR" sz="3000" dirty="0"/>
              <a:t>Derslerle ilgili yardıma ihtiyaç duydukları konularda gerekli işbirliği </a:t>
            </a:r>
            <a:r>
              <a:rPr lang="tr-TR" sz="3000" dirty="0" smtClean="0"/>
              <a:t>sağlanması, </a:t>
            </a:r>
            <a:endParaRPr lang="tr-TR" sz="3000" dirty="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p:spPr>
        <p:txBody>
          <a:bodyPr>
            <a:normAutofit/>
          </a:bodyPr>
          <a:lstStyle/>
          <a:p>
            <a:r>
              <a:rPr lang="tr-TR" sz="4000" b="1" dirty="0" smtClean="0">
                <a:solidFill>
                  <a:schemeClr val="bg1"/>
                </a:solidFill>
              </a:rPr>
              <a:t>SINAV KAYGISINI YÖNETMEK</a:t>
            </a:r>
            <a:endParaRPr lang="tr-TR" sz="4000" dirty="0">
              <a:solidFill>
                <a:schemeClr val="bg1"/>
              </a:solidFill>
            </a:endParaRPr>
          </a:p>
        </p:txBody>
      </p:sp>
      <p:sp>
        <p:nvSpPr>
          <p:cNvPr id="3" name="2 İçerik Yer Tutucusu"/>
          <p:cNvSpPr>
            <a:spLocks noGrp="1"/>
          </p:cNvSpPr>
          <p:nvPr>
            <p:ph idx="1"/>
          </p:nvPr>
        </p:nvSpPr>
        <p:spPr/>
        <p:txBody>
          <a:bodyPr>
            <a:normAutofit fontScale="92500"/>
          </a:bodyPr>
          <a:lstStyle/>
          <a:p>
            <a:pPr lvl="0"/>
            <a:r>
              <a:rPr lang="tr-TR" sz="3000" dirty="0" smtClean="0"/>
              <a:t>Yaşına uygun sorumluluklar verilmesi,</a:t>
            </a:r>
          </a:p>
          <a:p>
            <a:pPr lvl="0"/>
            <a:r>
              <a:rPr lang="tr-TR" sz="3000" dirty="0" smtClean="0"/>
              <a:t>İlgi ve yetenekleri çerçevesinde alan/meslek tercihinde destekleyici olunması, </a:t>
            </a:r>
          </a:p>
          <a:p>
            <a:pPr lvl="0"/>
            <a:r>
              <a:rPr lang="tr-TR" sz="3000" dirty="0" smtClean="0"/>
              <a:t>Amaçlarını belirleyebilmesi için fırsat sunulması,</a:t>
            </a:r>
          </a:p>
          <a:p>
            <a:pPr lvl="0"/>
            <a:r>
              <a:rPr lang="tr-TR" sz="3000" dirty="0" smtClean="0"/>
              <a:t>Duygularını kabul edip, paylaşması için fırsat verilmesi,</a:t>
            </a:r>
          </a:p>
          <a:p>
            <a:pPr lvl="0"/>
            <a:r>
              <a:rPr lang="tr-TR" sz="3000" dirty="0" smtClean="0"/>
              <a:t>Başka kişilerle kıyaslanmaması,</a:t>
            </a:r>
          </a:p>
          <a:p>
            <a:pPr lvl="0"/>
            <a:r>
              <a:rPr lang="tr-TR" sz="3000" dirty="0" smtClean="0"/>
              <a:t>Dinlenmelerine ve diğer etkinliklerine (sinema, spor, tiyatro vb.) zaman ayırmalarına fırsat verilmesi,</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857256"/>
          </a:xfrm>
        </p:spPr>
        <p:txBody>
          <a:bodyPr>
            <a:normAutofit/>
          </a:bodyPr>
          <a:lstStyle/>
          <a:p>
            <a:r>
              <a:rPr lang="tr-TR" sz="4000" b="1" dirty="0" smtClean="0">
                <a:solidFill>
                  <a:schemeClr val="bg1"/>
                </a:solidFill>
              </a:rPr>
              <a:t>SINAV KAYGISINI YÖNETMEK</a:t>
            </a:r>
            <a:endParaRPr lang="tr-TR" sz="4000" dirty="0">
              <a:solidFill>
                <a:schemeClr val="bg1"/>
              </a:solidFill>
            </a:endParaRPr>
          </a:p>
        </p:txBody>
      </p:sp>
      <p:sp>
        <p:nvSpPr>
          <p:cNvPr id="3" name="2 İçerik Yer Tutucusu"/>
          <p:cNvSpPr>
            <a:spLocks noGrp="1"/>
          </p:cNvSpPr>
          <p:nvPr>
            <p:ph idx="1"/>
          </p:nvPr>
        </p:nvSpPr>
        <p:spPr/>
        <p:txBody>
          <a:bodyPr>
            <a:normAutofit fontScale="85000" lnSpcReduction="20000"/>
          </a:bodyPr>
          <a:lstStyle/>
          <a:p>
            <a:pPr>
              <a:buNone/>
            </a:pPr>
            <a:r>
              <a:rPr lang="tr-TR" sz="3300" dirty="0"/>
              <a:t>Ailenin;</a:t>
            </a:r>
          </a:p>
          <a:p>
            <a:pPr lvl="0"/>
            <a:r>
              <a:rPr lang="tr-TR" sz="3300" dirty="0"/>
              <a:t>Kendi kaygılarını fark ederek, destek alması,</a:t>
            </a:r>
          </a:p>
          <a:p>
            <a:pPr lvl="0"/>
            <a:r>
              <a:rPr lang="tr-TR" sz="3300" dirty="0"/>
              <a:t>Çocuklarına sadece başarı elde ettiği zaman değil, her zaman sevgi göstermesi, </a:t>
            </a:r>
          </a:p>
          <a:p>
            <a:pPr lvl="0"/>
            <a:r>
              <a:rPr lang="tr-TR" sz="3300" dirty="0"/>
              <a:t>Onları tüm özellikleriyle bir bütün olarak kabul etmesi, </a:t>
            </a:r>
          </a:p>
          <a:p>
            <a:pPr lvl="0"/>
            <a:r>
              <a:rPr lang="tr-TR" sz="3300" dirty="0"/>
              <a:t>Hem kendinin, hem de çocuğun duygu ve düşüncelerinin farkına varması, </a:t>
            </a:r>
          </a:p>
          <a:p>
            <a:pPr lvl="0"/>
            <a:r>
              <a:rPr lang="tr-TR" sz="3300" dirty="0"/>
              <a:t>Sınava hazırlanma sürecinde kendi ihtiyaçlarıyla ve çocuklarının ihtiyaçlarının farklı olduğunu kabul etmesi,</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714380"/>
          </a:xfrm>
        </p:spPr>
        <p:txBody>
          <a:bodyPr>
            <a:normAutofit/>
          </a:bodyPr>
          <a:lstStyle/>
          <a:p>
            <a:r>
              <a:rPr lang="tr-TR" sz="4000" b="1" dirty="0" smtClean="0">
                <a:solidFill>
                  <a:schemeClr val="bg1"/>
                </a:solidFill>
              </a:rPr>
              <a:t>SINAV KAYGISINI YÖNETMEK</a:t>
            </a:r>
            <a:endParaRPr lang="tr-TR" sz="4000" dirty="0">
              <a:solidFill>
                <a:schemeClr val="bg1"/>
              </a:solidFill>
            </a:endParaRPr>
          </a:p>
        </p:txBody>
      </p:sp>
      <p:sp>
        <p:nvSpPr>
          <p:cNvPr id="3" name="2 İçerik Yer Tutucusu"/>
          <p:cNvSpPr>
            <a:spLocks noGrp="1"/>
          </p:cNvSpPr>
          <p:nvPr>
            <p:ph idx="1"/>
          </p:nvPr>
        </p:nvSpPr>
        <p:spPr/>
        <p:txBody>
          <a:bodyPr>
            <a:normAutofit/>
          </a:bodyPr>
          <a:lstStyle/>
          <a:p>
            <a:pPr lvl="0"/>
            <a:r>
              <a:rPr lang="tr-TR" sz="2800" dirty="0"/>
              <a:t>Gereğinden fazla fedakarlıktan kaçınması, bunları çocuğa hatırlatmaması ve kendi hayatından vazgeçmemesi,</a:t>
            </a:r>
          </a:p>
          <a:p>
            <a:pPr lvl="0"/>
            <a:r>
              <a:rPr lang="tr-TR" sz="2800" dirty="0"/>
              <a:t>Geleceği konusundaki endişelerini çocuklarına yansıtmaması,</a:t>
            </a:r>
          </a:p>
          <a:p>
            <a:pPr lvl="0"/>
            <a:r>
              <a:rPr lang="tr-TR" sz="2800" dirty="0"/>
              <a:t> Çocuğuna yardımcı olmak için bugünkü yaptıkları ile ilgilenmesi,</a:t>
            </a:r>
          </a:p>
          <a:p>
            <a:pPr lvl="0"/>
            <a:r>
              <a:rPr lang="tr-TR" sz="2800" dirty="0"/>
              <a:t>Beden dili ve ses tonu ile verdiği mesajlara dikkat etmesi, </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4032"/>
          </a:xfrm>
        </p:spPr>
        <p:txBody>
          <a:bodyPr>
            <a:normAutofit fontScale="90000"/>
          </a:bodyPr>
          <a:lstStyle/>
          <a:p>
            <a:r>
              <a:rPr lang="tr-TR" sz="4000" b="1" dirty="0" smtClean="0">
                <a:solidFill>
                  <a:schemeClr val="bg1"/>
                </a:solidFill>
              </a:rPr>
              <a:t>SINAV KAYGISINI YÖNETMEK</a:t>
            </a:r>
            <a:endParaRPr lang="tr-TR" sz="4000" dirty="0">
              <a:solidFill>
                <a:schemeClr val="bg1"/>
              </a:solidFill>
            </a:endParaRPr>
          </a:p>
        </p:txBody>
      </p:sp>
      <p:sp>
        <p:nvSpPr>
          <p:cNvPr id="3" name="2 İçerik Yer Tutucusu"/>
          <p:cNvSpPr>
            <a:spLocks noGrp="1"/>
          </p:cNvSpPr>
          <p:nvPr>
            <p:ph idx="1"/>
          </p:nvPr>
        </p:nvSpPr>
        <p:spPr/>
        <p:txBody>
          <a:bodyPr>
            <a:normAutofit/>
          </a:bodyPr>
          <a:lstStyle/>
          <a:p>
            <a:pPr lvl="0"/>
            <a:r>
              <a:rPr lang="tr-TR" sz="2800" dirty="0"/>
              <a:t>Çocuğundan beklentilerinde gerçekçi olması,</a:t>
            </a:r>
          </a:p>
          <a:p>
            <a:pPr lvl="0"/>
            <a:r>
              <a:rPr lang="tr-TR" sz="2800" dirty="0"/>
              <a:t>Gerçekleştiremediği hayalleri ile çocuğun sınırları arasında gerçekçi bir denge kurması.</a:t>
            </a:r>
          </a:p>
          <a:p>
            <a:pPr lvl="0"/>
            <a:r>
              <a:rPr lang="tr-TR" sz="2800" dirty="0"/>
              <a:t>Kendi isteklerinin gerçekleşmemesi durumunda korkutma, tehdit ve ceza yollarına başvurmaması,</a:t>
            </a:r>
          </a:p>
          <a:p>
            <a:pPr lvl="0"/>
            <a:r>
              <a:rPr lang="tr-TR" sz="2800" dirty="0"/>
              <a:t>Çocuğun gidebileceği başka bir okulu ya da farklı bir seçeneği ona ceza gibi göstermemesi,</a:t>
            </a:r>
          </a:p>
          <a:p>
            <a:pPr lvl="0"/>
            <a:r>
              <a:rPr lang="tr-TR" sz="2800" dirty="0"/>
              <a:t>Çocuğun çabasını fark ederek onu takdir etmesi.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1000132"/>
          </a:xfrm>
        </p:spPr>
        <p:txBody>
          <a:bodyPr>
            <a:normAutofit/>
          </a:bodyPr>
          <a:lstStyle/>
          <a:p>
            <a:r>
              <a:rPr lang="tr-TR" sz="4000" b="1" dirty="0" smtClean="0">
                <a:solidFill>
                  <a:schemeClr val="bg1"/>
                </a:solidFill>
              </a:rPr>
              <a:t>KAYGI NEDİR?</a:t>
            </a:r>
            <a:endParaRPr lang="tr-TR" sz="4000" b="1" dirty="0">
              <a:solidFill>
                <a:schemeClr val="bg1"/>
              </a:solidFill>
            </a:endParaRPr>
          </a:p>
        </p:txBody>
      </p:sp>
      <p:sp>
        <p:nvSpPr>
          <p:cNvPr id="3" name="2 İçerik Yer Tutucusu"/>
          <p:cNvSpPr>
            <a:spLocks noGrp="1"/>
          </p:cNvSpPr>
          <p:nvPr>
            <p:ph idx="1"/>
          </p:nvPr>
        </p:nvSpPr>
        <p:spPr>
          <a:xfrm>
            <a:off x="457200" y="1928802"/>
            <a:ext cx="8229600" cy="4197361"/>
          </a:xfrm>
        </p:spPr>
        <p:txBody>
          <a:bodyPr>
            <a:normAutofit fontScale="92500" lnSpcReduction="20000"/>
          </a:bodyPr>
          <a:lstStyle/>
          <a:p>
            <a:pPr>
              <a:buNone/>
            </a:pPr>
            <a:r>
              <a:rPr lang="tr-TR" b="1" dirty="0" smtClean="0"/>
              <a:t>Kaygı</a:t>
            </a:r>
            <a:r>
              <a:rPr lang="tr-TR" dirty="0" smtClean="0"/>
              <a:t> </a:t>
            </a:r>
          </a:p>
          <a:p>
            <a:pPr>
              <a:buFont typeface="Wingdings" pitchFamily="2" charset="2"/>
              <a:buChar char="ü"/>
            </a:pPr>
            <a:r>
              <a:rPr lang="tr-TR" dirty="0" smtClean="0"/>
              <a:t>Kişiliğimize yönelik bir tehdit olarak algıladığımız, </a:t>
            </a:r>
          </a:p>
          <a:p>
            <a:pPr>
              <a:buFont typeface="Wingdings" pitchFamily="2" charset="2"/>
              <a:buChar char="ü"/>
            </a:pPr>
            <a:r>
              <a:rPr lang="tr-TR" dirty="0" smtClean="0"/>
              <a:t>Nedeni ve kaynağı bilinmeyen, </a:t>
            </a:r>
          </a:p>
          <a:p>
            <a:pPr>
              <a:buFont typeface="Wingdings" pitchFamily="2" charset="2"/>
              <a:buChar char="ü"/>
            </a:pPr>
            <a:r>
              <a:rPr lang="tr-TR" dirty="0" smtClean="0"/>
              <a:t>Temel inançlardan (algılar, öğrenmeler, geçmiş yaşantılar…) etkilenen; </a:t>
            </a:r>
          </a:p>
          <a:p>
            <a:pPr>
              <a:buFont typeface="Wingdings" pitchFamily="2" charset="2"/>
              <a:buChar char="ü"/>
            </a:pPr>
            <a:r>
              <a:rPr lang="tr-TR" dirty="0" smtClean="0"/>
              <a:t>Psikolojik, fiziksel ve davranışsal belirtilerle ortaya çıkan bir duygu durumudur. </a:t>
            </a:r>
          </a:p>
          <a:p>
            <a:pPr>
              <a:buNone/>
            </a:pPr>
            <a:r>
              <a:rPr lang="tr-TR" dirty="0" smtClean="0"/>
              <a:t> 		Temelde rahatsızlık veren, olayın kendisi değil;  bizim için taşıdığı anlamdır. </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4714884"/>
            <a:ext cx="8229600" cy="1571636"/>
          </a:xfrm>
        </p:spPr>
        <p:txBody>
          <a:bodyPr>
            <a:normAutofit fontScale="90000"/>
          </a:bodyPr>
          <a:lstStyle/>
          <a:p>
            <a:pPr algn="l"/>
            <a:r>
              <a:rPr lang="tr-TR" dirty="0" smtClean="0"/>
              <a:t/>
            </a:r>
            <a:br>
              <a:rPr lang="tr-TR" dirty="0" smtClean="0"/>
            </a:br>
            <a:r>
              <a:rPr lang="tr-TR" sz="3100" dirty="0" smtClean="0"/>
              <a:t>“Kaygı, yarının faresinin, bugünün  peynirini yemesidir.”</a:t>
            </a:r>
            <a:r>
              <a:rPr lang="tr-TR" dirty="0" smtClean="0"/>
              <a:t/>
            </a:r>
            <a:br>
              <a:rPr lang="tr-TR" dirty="0" smtClean="0"/>
            </a:br>
            <a:r>
              <a:rPr lang="tr-TR" dirty="0" smtClean="0"/>
              <a:t>                                                 </a:t>
            </a:r>
            <a:r>
              <a:rPr lang="tr-TR" sz="3300" dirty="0" err="1" smtClean="0"/>
              <a:t>Samuel</a:t>
            </a:r>
            <a:r>
              <a:rPr lang="tr-TR" sz="3300" dirty="0" smtClean="0"/>
              <a:t> </a:t>
            </a:r>
            <a:r>
              <a:rPr lang="tr-TR" sz="3300" dirty="0" err="1" smtClean="0"/>
              <a:t>Smiles</a:t>
            </a:r>
            <a:r>
              <a:rPr lang="tr-TR" dirty="0" smtClean="0"/>
              <a:t/>
            </a:r>
            <a:br>
              <a:rPr lang="tr-TR" dirty="0" smtClean="0"/>
            </a:br>
            <a:endParaRPr lang="tr-TR" dirty="0"/>
          </a:p>
        </p:txBody>
      </p:sp>
      <p:pic>
        <p:nvPicPr>
          <p:cNvPr id="6" name="5 İçerik Yer Tutucusu" descr="images (20).jpg"/>
          <p:cNvPicPr>
            <a:picLocks noGrp="1" noChangeAspect="1"/>
          </p:cNvPicPr>
          <p:nvPr>
            <p:ph idx="1"/>
          </p:nvPr>
        </p:nvPicPr>
        <p:blipFill>
          <a:blip r:embed="rId2"/>
          <a:stretch>
            <a:fillRect/>
          </a:stretch>
        </p:blipFill>
        <p:spPr>
          <a:xfrm>
            <a:off x="2643174" y="1285860"/>
            <a:ext cx="3286148" cy="321471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dirty="0" smtClean="0"/>
              <a:t>                          </a:t>
            </a:r>
            <a:r>
              <a:rPr lang="tr-TR" b="1" dirty="0" smtClean="0"/>
              <a:t>TEŞEKKÜR EDERİZ…</a:t>
            </a:r>
          </a:p>
          <a:p>
            <a:pPr>
              <a:buNone/>
            </a:pPr>
            <a:endParaRPr lang="tr-TR" dirty="0" smtClean="0"/>
          </a:p>
          <a:p>
            <a:pPr algn="ctr">
              <a:buNone/>
            </a:pPr>
            <a:r>
              <a:rPr lang="tr-TR" sz="2600" dirty="0" smtClean="0"/>
              <a:t>Günsu ERTUNÇ</a:t>
            </a:r>
          </a:p>
          <a:p>
            <a:pPr algn="ctr">
              <a:buNone/>
            </a:pPr>
            <a:r>
              <a:rPr lang="tr-TR" sz="2600" dirty="0" smtClean="0"/>
              <a:t>Raşide GÖVEBAKAN</a:t>
            </a:r>
          </a:p>
          <a:p>
            <a:pPr algn="ctr">
              <a:buNone/>
            </a:pPr>
            <a:r>
              <a:rPr lang="tr-TR" sz="2600" dirty="0" smtClean="0"/>
              <a:t>Emine ÜN ATLAY</a:t>
            </a:r>
          </a:p>
          <a:p>
            <a:pPr algn="ctr">
              <a:buNone/>
            </a:pPr>
            <a:r>
              <a:rPr lang="tr-TR" sz="2600" dirty="0" smtClean="0"/>
              <a:t>Gökçen KILIÇ</a:t>
            </a:r>
          </a:p>
          <a:p>
            <a:pPr algn="ctr">
              <a:buNone/>
            </a:pPr>
            <a:r>
              <a:rPr lang="tr-TR" sz="2600" dirty="0" smtClean="0"/>
              <a:t>Hümeyra TOĞAN</a:t>
            </a:r>
          </a:p>
          <a:p>
            <a:pPr algn="ctr">
              <a:buNone/>
            </a:pPr>
            <a:r>
              <a:rPr lang="tr-TR" sz="2600" dirty="0" smtClean="0"/>
              <a:t>Volkan ŞAHİN</a:t>
            </a:r>
          </a:p>
          <a:p>
            <a:pPr algn="ctr">
              <a:buNone/>
            </a:pPr>
            <a:r>
              <a:rPr lang="tr-TR" sz="2600" dirty="0" smtClean="0"/>
              <a:t>Zeynep Burcu SÖYLER</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785818"/>
          </a:xfrm>
        </p:spPr>
        <p:txBody>
          <a:bodyPr>
            <a:normAutofit/>
          </a:bodyPr>
          <a:lstStyle/>
          <a:p>
            <a:r>
              <a:rPr lang="tr-TR" sz="4000" b="1" dirty="0" smtClean="0">
                <a:solidFill>
                  <a:schemeClr val="bg1"/>
                </a:solidFill>
              </a:rPr>
              <a:t>KORKU NEDİR?</a:t>
            </a:r>
            <a:endParaRPr lang="tr-TR" sz="4000" b="1" dirty="0">
              <a:solidFill>
                <a:schemeClr val="bg1"/>
              </a:solidFill>
            </a:endParaRPr>
          </a:p>
        </p:txBody>
      </p:sp>
      <p:sp>
        <p:nvSpPr>
          <p:cNvPr id="3" name="2 İçerik Yer Tutucusu"/>
          <p:cNvSpPr>
            <a:spLocks noGrp="1"/>
          </p:cNvSpPr>
          <p:nvPr>
            <p:ph idx="1"/>
          </p:nvPr>
        </p:nvSpPr>
        <p:spPr>
          <a:xfrm>
            <a:off x="457200" y="2143116"/>
            <a:ext cx="8229600" cy="3983047"/>
          </a:xfrm>
        </p:spPr>
        <p:txBody>
          <a:bodyPr/>
          <a:lstStyle/>
          <a:p>
            <a:pPr>
              <a:buNone/>
            </a:pPr>
            <a:r>
              <a:rPr lang="tr-TR" b="1" dirty="0" smtClean="0"/>
              <a:t>	Korku</a:t>
            </a:r>
            <a:r>
              <a:rPr lang="tr-TR" dirty="0" smtClean="0"/>
              <a:t> </a:t>
            </a:r>
          </a:p>
          <a:p>
            <a:pPr>
              <a:buNone/>
            </a:pPr>
            <a:r>
              <a:rPr lang="tr-TR" dirty="0" smtClean="0"/>
              <a:t>	Nedeni ve kaynağı bilinen, fiziksel bir tehdit</a:t>
            </a:r>
          </a:p>
          <a:p>
            <a:pPr>
              <a:buNone/>
            </a:pPr>
            <a:r>
              <a:rPr lang="tr-TR" dirty="0" smtClean="0"/>
              <a:t>oluşturan durum karşısında gösterdiğimiz</a:t>
            </a:r>
          </a:p>
          <a:p>
            <a:pPr>
              <a:buNone/>
            </a:pPr>
            <a:r>
              <a:rPr lang="tr-TR" dirty="0" smtClean="0"/>
              <a:t>duygusal tepkidir.</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554551"/>
          </a:xfrm>
        </p:spPr>
        <p:txBody>
          <a:bodyPr/>
          <a:lstStyle/>
          <a:p>
            <a:pPr>
              <a:buNone/>
            </a:pPr>
            <a:r>
              <a:rPr lang="tr-TR" dirty="0" smtClean="0"/>
              <a:t>	Korku ve kaygı zaman zaman birbiri ile</a:t>
            </a:r>
          </a:p>
          <a:p>
            <a:pPr>
              <a:buNone/>
            </a:pPr>
            <a:r>
              <a:rPr lang="tr-TR" dirty="0" smtClean="0"/>
              <a:t>karıştırılan duygulardır. </a:t>
            </a:r>
          </a:p>
          <a:p>
            <a:endParaRPr lang="tr-TR" dirty="0"/>
          </a:p>
        </p:txBody>
      </p:sp>
      <p:pic>
        <p:nvPicPr>
          <p:cNvPr id="4" name="3 Resim" descr="Untitled.png"/>
          <p:cNvPicPr>
            <a:picLocks noChangeAspect="1"/>
          </p:cNvPicPr>
          <p:nvPr/>
        </p:nvPicPr>
        <p:blipFill>
          <a:blip r:embed="rId2"/>
          <a:stretch>
            <a:fillRect/>
          </a:stretch>
        </p:blipFill>
        <p:spPr>
          <a:xfrm>
            <a:off x="1428728" y="2928934"/>
            <a:ext cx="7000924" cy="287695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143000"/>
          </a:xfrm>
        </p:spPr>
        <p:txBody>
          <a:bodyPr>
            <a:normAutofit/>
          </a:bodyPr>
          <a:lstStyle/>
          <a:p>
            <a:r>
              <a:rPr lang="tr-TR" sz="4000" b="1" dirty="0" smtClean="0">
                <a:solidFill>
                  <a:schemeClr val="bg1"/>
                </a:solidFill>
              </a:rPr>
              <a:t>KAYGININ BELİRTİLERİ</a:t>
            </a:r>
            <a:endParaRPr lang="tr-TR" sz="4000" b="1" dirty="0">
              <a:solidFill>
                <a:schemeClr val="bg1"/>
              </a:solidFill>
            </a:endParaRPr>
          </a:p>
        </p:txBody>
      </p:sp>
      <p:sp>
        <p:nvSpPr>
          <p:cNvPr id="3" name="2 İçerik Yer Tutucusu"/>
          <p:cNvSpPr>
            <a:spLocks noGrp="1"/>
          </p:cNvSpPr>
          <p:nvPr>
            <p:ph idx="1"/>
          </p:nvPr>
        </p:nvSpPr>
        <p:spPr>
          <a:xfrm>
            <a:off x="457200" y="2428868"/>
            <a:ext cx="8229600" cy="3697295"/>
          </a:xfrm>
        </p:spPr>
        <p:txBody>
          <a:bodyPr/>
          <a:lstStyle/>
          <a:p>
            <a:r>
              <a:rPr lang="tr-TR" dirty="0" smtClean="0"/>
              <a:t>Fizyolojik belirtiler</a:t>
            </a:r>
          </a:p>
          <a:p>
            <a:r>
              <a:rPr lang="tr-TR" dirty="0" smtClean="0"/>
              <a:t>Psikolojik belirtiler</a:t>
            </a:r>
          </a:p>
          <a:p>
            <a:r>
              <a:rPr lang="tr-TR" dirty="0" smtClean="0"/>
              <a:t>Davranışsal  belirtiler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0"/>
            <a:ext cx="8229600" cy="1143000"/>
          </a:xfrm>
        </p:spPr>
        <p:txBody>
          <a:bodyPr>
            <a:normAutofit/>
          </a:bodyPr>
          <a:lstStyle/>
          <a:p>
            <a:r>
              <a:rPr lang="tr-TR" sz="4000" b="1" dirty="0" smtClean="0">
                <a:solidFill>
                  <a:schemeClr val="bg1"/>
                </a:solidFill>
              </a:rPr>
              <a:t>FİZYOLOJİK BELİRTİLER</a:t>
            </a:r>
            <a:endParaRPr lang="tr-TR" sz="4000" b="1" dirty="0">
              <a:solidFill>
                <a:schemeClr val="bg1"/>
              </a:solidFill>
            </a:endParaRPr>
          </a:p>
        </p:txBody>
      </p:sp>
      <p:sp>
        <p:nvSpPr>
          <p:cNvPr id="3" name="2 İçerik Yer Tutucusu"/>
          <p:cNvSpPr>
            <a:spLocks noGrp="1"/>
          </p:cNvSpPr>
          <p:nvPr>
            <p:ph idx="1"/>
          </p:nvPr>
        </p:nvSpPr>
        <p:spPr>
          <a:xfrm>
            <a:off x="457200" y="1643050"/>
            <a:ext cx="8229600" cy="4483113"/>
          </a:xfrm>
        </p:spPr>
        <p:txBody>
          <a:bodyPr>
            <a:normAutofit fontScale="85000" lnSpcReduction="20000"/>
          </a:bodyPr>
          <a:lstStyle/>
          <a:p>
            <a:pPr lvl="0"/>
            <a:r>
              <a:rPr lang="tr-TR" dirty="0"/>
              <a:t>Terleme</a:t>
            </a:r>
          </a:p>
          <a:p>
            <a:pPr lvl="0"/>
            <a:r>
              <a:rPr lang="tr-TR" dirty="0"/>
              <a:t>Kalp atışında hızlanma</a:t>
            </a:r>
          </a:p>
          <a:p>
            <a:pPr lvl="0"/>
            <a:r>
              <a:rPr lang="tr-TR" dirty="0"/>
              <a:t>Mide bulantısı</a:t>
            </a:r>
          </a:p>
          <a:p>
            <a:pPr lvl="0"/>
            <a:r>
              <a:rPr lang="tr-TR" dirty="0"/>
              <a:t>Aşırı uyku veya uykusuzluk</a:t>
            </a:r>
          </a:p>
          <a:p>
            <a:pPr lvl="0"/>
            <a:r>
              <a:rPr lang="tr-TR" dirty="0"/>
              <a:t>İştahsızlık</a:t>
            </a:r>
          </a:p>
          <a:p>
            <a:pPr lvl="0"/>
            <a:r>
              <a:rPr lang="tr-TR" dirty="0"/>
              <a:t>Bağırsak hareketleri (ishal, kabızlık)</a:t>
            </a:r>
          </a:p>
          <a:p>
            <a:pPr lvl="0"/>
            <a:r>
              <a:rPr lang="tr-TR" dirty="0"/>
              <a:t>Nefes darlığı</a:t>
            </a:r>
          </a:p>
          <a:p>
            <a:pPr lvl="0"/>
            <a:r>
              <a:rPr lang="tr-TR" dirty="0"/>
              <a:t>Konsantrasyon bozukluğu</a:t>
            </a:r>
          </a:p>
          <a:p>
            <a:pPr lvl="0"/>
            <a:r>
              <a:rPr lang="tr-TR" dirty="0"/>
              <a:t>Yeme alışkanlıklarında değişme</a:t>
            </a:r>
          </a:p>
          <a:p>
            <a:r>
              <a:rPr lang="tr-TR" dirty="0"/>
              <a:t>Yorgunluk belirtileri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14290"/>
            <a:ext cx="8229600" cy="785818"/>
          </a:xfrm>
        </p:spPr>
        <p:txBody>
          <a:bodyPr>
            <a:normAutofit/>
          </a:bodyPr>
          <a:lstStyle/>
          <a:p>
            <a:r>
              <a:rPr lang="tr-TR" sz="4000" b="1" dirty="0" smtClean="0">
                <a:solidFill>
                  <a:schemeClr val="bg1"/>
                </a:solidFill>
              </a:rPr>
              <a:t>PSİKOLOJİK BELİRTİLER</a:t>
            </a:r>
            <a:endParaRPr lang="tr-TR" sz="4000" b="1" dirty="0">
              <a:solidFill>
                <a:schemeClr val="bg1"/>
              </a:solidFill>
            </a:endParaRPr>
          </a:p>
        </p:txBody>
      </p:sp>
      <p:sp>
        <p:nvSpPr>
          <p:cNvPr id="3" name="2 İçerik Yer Tutucusu"/>
          <p:cNvSpPr>
            <a:spLocks noGrp="1"/>
          </p:cNvSpPr>
          <p:nvPr>
            <p:ph idx="1"/>
          </p:nvPr>
        </p:nvSpPr>
        <p:spPr>
          <a:xfrm>
            <a:off x="457200" y="1643050"/>
            <a:ext cx="8229600" cy="4483113"/>
          </a:xfrm>
        </p:spPr>
        <p:txBody>
          <a:bodyPr>
            <a:normAutofit fontScale="70000" lnSpcReduction="20000"/>
          </a:bodyPr>
          <a:lstStyle/>
          <a:p>
            <a:pPr lvl="0"/>
            <a:r>
              <a:rPr lang="tr-TR" dirty="0"/>
              <a:t>Kontrolü kaybedeceği hissi</a:t>
            </a:r>
          </a:p>
          <a:p>
            <a:pPr lvl="0"/>
            <a:r>
              <a:rPr lang="tr-TR" dirty="0"/>
              <a:t>Güvensizlik</a:t>
            </a:r>
          </a:p>
          <a:p>
            <a:pPr lvl="0"/>
            <a:r>
              <a:rPr lang="tr-TR" dirty="0"/>
              <a:t>Endişe</a:t>
            </a:r>
          </a:p>
          <a:p>
            <a:pPr lvl="0"/>
            <a:r>
              <a:rPr lang="tr-TR" dirty="0"/>
              <a:t>Huzursuzluk</a:t>
            </a:r>
          </a:p>
          <a:p>
            <a:pPr lvl="0"/>
            <a:r>
              <a:rPr lang="tr-TR" dirty="0"/>
              <a:t>İçe kapanıklık</a:t>
            </a:r>
          </a:p>
          <a:p>
            <a:pPr lvl="0"/>
            <a:r>
              <a:rPr lang="tr-TR" dirty="0"/>
              <a:t>Öfke</a:t>
            </a:r>
          </a:p>
          <a:p>
            <a:pPr lvl="0"/>
            <a:r>
              <a:rPr lang="tr-TR" dirty="0"/>
              <a:t>Kızgınlık</a:t>
            </a:r>
          </a:p>
          <a:p>
            <a:pPr lvl="0"/>
            <a:r>
              <a:rPr lang="tr-TR" dirty="0"/>
              <a:t>Korku</a:t>
            </a:r>
          </a:p>
          <a:p>
            <a:pPr lvl="0"/>
            <a:r>
              <a:rPr lang="tr-TR" dirty="0"/>
              <a:t>Ümitsizlik</a:t>
            </a:r>
          </a:p>
          <a:p>
            <a:pPr lvl="0"/>
            <a:r>
              <a:rPr lang="tr-TR" dirty="0"/>
              <a:t>Hayal kırıklığı</a:t>
            </a:r>
          </a:p>
          <a:p>
            <a:pPr lvl="0"/>
            <a:r>
              <a:rPr lang="tr-TR" dirty="0"/>
              <a:t>Suçluluk</a:t>
            </a:r>
          </a:p>
          <a:p>
            <a:pPr lvl="0"/>
            <a:r>
              <a:rPr lang="tr-TR" dirty="0"/>
              <a:t>Mutsuzluk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142852"/>
            <a:ext cx="8229600" cy="857256"/>
          </a:xfrm>
        </p:spPr>
        <p:txBody>
          <a:bodyPr>
            <a:normAutofit/>
          </a:bodyPr>
          <a:lstStyle/>
          <a:p>
            <a:r>
              <a:rPr lang="tr-TR" sz="4000" b="1" dirty="0" smtClean="0">
                <a:solidFill>
                  <a:schemeClr val="bg1"/>
                </a:solidFill>
              </a:rPr>
              <a:t>DAVRANIŞSAL BELİRTİLER</a:t>
            </a:r>
            <a:endParaRPr lang="tr-TR" sz="4000" b="1" dirty="0">
              <a:solidFill>
                <a:schemeClr val="bg1"/>
              </a:solidFill>
            </a:endParaRPr>
          </a:p>
        </p:txBody>
      </p:sp>
      <p:sp>
        <p:nvSpPr>
          <p:cNvPr id="3" name="2 İçerik Yer Tutucusu"/>
          <p:cNvSpPr>
            <a:spLocks noGrp="1"/>
          </p:cNvSpPr>
          <p:nvPr>
            <p:ph idx="1"/>
          </p:nvPr>
        </p:nvSpPr>
        <p:spPr>
          <a:xfrm>
            <a:off x="457200" y="2071678"/>
            <a:ext cx="8229600" cy="4054485"/>
          </a:xfrm>
        </p:spPr>
        <p:txBody>
          <a:bodyPr/>
          <a:lstStyle/>
          <a:p>
            <a:pPr lvl="0"/>
            <a:r>
              <a:rPr lang="tr-TR" dirty="0"/>
              <a:t>Aşırı hareketlilik veya hareketlerde yavaşlama</a:t>
            </a:r>
          </a:p>
          <a:p>
            <a:pPr lvl="0"/>
            <a:r>
              <a:rPr lang="tr-TR" dirty="0"/>
              <a:t>Kaçınma</a:t>
            </a:r>
          </a:p>
          <a:p>
            <a:pPr lvl="0"/>
            <a:r>
              <a:rPr lang="tr-TR" dirty="0"/>
              <a:t>Günlük aktivitelerinden uzaklaşma</a:t>
            </a:r>
          </a:p>
          <a:p>
            <a:pPr lvl="0"/>
            <a:r>
              <a:rPr lang="tr-TR" dirty="0"/>
              <a:t>Zamanı kullanamama</a:t>
            </a:r>
          </a:p>
          <a:p>
            <a:pPr lvl="0"/>
            <a:r>
              <a:rPr lang="tr-TR" dirty="0"/>
              <a:t>Riskli davranışların artması</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1171</Words>
  <Application>Microsoft Office PowerPoint</Application>
  <PresentationFormat>Ekran Gösterisi (4:3)</PresentationFormat>
  <Paragraphs>262</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Ofis Teması</vt:lpstr>
      <vt:lpstr>SINAV KAYGISI</vt:lpstr>
      <vt:lpstr>PAYLAŞACAKLARIMIZ</vt:lpstr>
      <vt:lpstr>KAYGI NEDİR?</vt:lpstr>
      <vt:lpstr>KORKU NEDİR?</vt:lpstr>
      <vt:lpstr>PowerPoint Sunusu</vt:lpstr>
      <vt:lpstr>KAYGININ BELİRTİLERİ</vt:lpstr>
      <vt:lpstr>FİZYOLOJİK BELİRTİLER</vt:lpstr>
      <vt:lpstr>PSİKOLOJİK BELİRTİLER</vt:lpstr>
      <vt:lpstr>DAVRANIŞSAL BELİRTİLER</vt:lpstr>
      <vt:lpstr>KAYGININ MOTİVE EDİCİ GÜCÜ</vt:lpstr>
      <vt:lpstr>SINAV KAYGISI</vt:lpstr>
      <vt:lpstr>GİRİŞ BİLETLERİ (Çocuklar) </vt:lpstr>
      <vt:lpstr>GİRİŞ BİLETLERİ (Aileler)</vt:lpstr>
      <vt:lpstr>SINAV KAYGISI NEYLE İLİŞKİLİDİR?  </vt:lpstr>
      <vt:lpstr>SINAV KAYGISI NEYLE İLİŞKİLİDİR? </vt:lpstr>
      <vt:lpstr>SINAV KAYGISI NEYLE İLİŞKİLİDİR?  </vt:lpstr>
      <vt:lpstr> AİLE TUTUMLARI VE SINAV KAYGISI İLİŞKİSİ  </vt:lpstr>
      <vt:lpstr> AİLE TUTUMLARI VE SINAV KAYGISI İLİŞKİSİ  </vt:lpstr>
      <vt:lpstr> AİLE TUTUMLARI VE SINAV KAYGISI İLİŞKİSİ  </vt:lpstr>
      <vt:lpstr>AİLE TUTUMLARI VE SINAV KAYGISI İLİŞKİSİ  </vt:lpstr>
      <vt:lpstr>AİLE TUTUMLARI VE SINAV KAYGISI İLİŞKİSİ  </vt:lpstr>
      <vt:lpstr>AİLE TUTUMLARI VE SINAV KAYGISI İLİŞKİSİ </vt:lpstr>
      <vt:lpstr>AİLE TUTUMLARI VE SINAV KAYGISI İLİŞKİSİ  </vt:lpstr>
      <vt:lpstr>Sizce bu cümleler…</vt:lpstr>
      <vt:lpstr>SINAV KAYGISINI YÖNETMEK </vt:lpstr>
      <vt:lpstr>SINAV KAYGISINI YÖNETMEK</vt:lpstr>
      <vt:lpstr>SINAV KAYGISINI YÖNETMEK</vt:lpstr>
      <vt:lpstr>SINAV KAYGISINI YÖNETMEK</vt:lpstr>
      <vt:lpstr>SINAV KAYGISINI YÖNETMEK</vt:lpstr>
      <vt:lpstr> “Kaygı, yarının faresinin, bugünün  peynirini yemesidir.”                                                  Samuel Smiles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SINAV KAYGISI</dc:title>
  <dc:creator>K. Salon BKOERDHGM</dc:creator>
  <cp:lastModifiedBy>Samsung</cp:lastModifiedBy>
  <cp:revision>37</cp:revision>
  <dcterms:created xsi:type="dcterms:W3CDTF">2015-12-07T07:29:06Z</dcterms:created>
  <dcterms:modified xsi:type="dcterms:W3CDTF">2015-12-18T17:25:53Z</dcterms:modified>
</cp:coreProperties>
</file>