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6" r:id="rId5"/>
    <p:sldId id="258" r:id="rId6"/>
    <p:sldId id="259" r:id="rId7"/>
    <p:sldId id="285" r:id="rId8"/>
    <p:sldId id="263" r:id="rId9"/>
    <p:sldId id="260" r:id="rId10"/>
    <p:sldId id="261" r:id="rId11"/>
    <p:sldId id="262" r:id="rId12"/>
    <p:sldId id="267" r:id="rId13"/>
    <p:sldId id="288" r:id="rId14"/>
    <p:sldId id="264" r:id="rId15"/>
    <p:sldId id="289" r:id="rId16"/>
    <p:sldId id="290" r:id="rId17"/>
    <p:sldId id="291" r:id="rId18"/>
    <p:sldId id="265" r:id="rId19"/>
    <p:sldId id="310" r:id="rId20"/>
    <p:sldId id="311" r:id="rId21"/>
    <p:sldId id="312" r:id="rId22"/>
    <p:sldId id="292" r:id="rId23"/>
    <p:sldId id="313" r:id="rId24"/>
    <p:sldId id="314" r:id="rId25"/>
    <p:sldId id="315" r:id="rId26"/>
    <p:sldId id="293" r:id="rId27"/>
    <p:sldId id="271" r:id="rId28"/>
    <p:sldId id="316" r:id="rId29"/>
    <p:sldId id="317" r:id="rId30"/>
    <p:sldId id="318" r:id="rId31"/>
    <p:sldId id="272" r:id="rId32"/>
    <p:sldId id="319" r:id="rId33"/>
    <p:sldId id="320" r:id="rId34"/>
    <p:sldId id="321" r:id="rId35"/>
    <p:sldId id="295" r:id="rId36"/>
    <p:sldId id="298" r:id="rId37"/>
    <p:sldId id="284" r:id="rId38"/>
    <p:sldId id="296" r:id="rId39"/>
    <p:sldId id="297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8" r:id="rId49"/>
    <p:sldId id="309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87" d="100"/>
          <a:sy n="87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F5C30-6824-4795-8B44-A749C6402519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3E6F7-87DD-4832-ADC9-8C6F10E3443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00108"/>
            <a:ext cx="8255407" cy="5286412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DENİZ’İN ÖYKÜSÜ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85818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PSİKOLOJİK BELİRTİLER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Kontrolü kaybedeceği hissi</a:t>
            </a:r>
          </a:p>
          <a:p>
            <a:pPr lvl="0"/>
            <a:r>
              <a:rPr lang="tr-TR" dirty="0"/>
              <a:t>Güvensizlik</a:t>
            </a:r>
          </a:p>
          <a:p>
            <a:pPr lvl="0"/>
            <a:r>
              <a:rPr lang="tr-TR" dirty="0"/>
              <a:t>Endişe</a:t>
            </a:r>
          </a:p>
          <a:p>
            <a:pPr lvl="0"/>
            <a:r>
              <a:rPr lang="tr-TR" dirty="0"/>
              <a:t>Huzursuzluk</a:t>
            </a:r>
          </a:p>
          <a:p>
            <a:pPr lvl="0"/>
            <a:r>
              <a:rPr lang="tr-TR" dirty="0"/>
              <a:t>İçe kapanıklık</a:t>
            </a:r>
          </a:p>
          <a:p>
            <a:pPr lvl="0"/>
            <a:r>
              <a:rPr lang="tr-TR" dirty="0"/>
              <a:t>Öfke</a:t>
            </a:r>
          </a:p>
          <a:p>
            <a:pPr lvl="0"/>
            <a:r>
              <a:rPr lang="tr-TR" dirty="0"/>
              <a:t>Kızgınlık</a:t>
            </a:r>
          </a:p>
          <a:p>
            <a:pPr lvl="0"/>
            <a:r>
              <a:rPr lang="tr-TR" dirty="0"/>
              <a:t>Korku</a:t>
            </a:r>
          </a:p>
          <a:p>
            <a:pPr lvl="0"/>
            <a:r>
              <a:rPr lang="tr-TR" dirty="0"/>
              <a:t>Ümitsizlik</a:t>
            </a:r>
          </a:p>
          <a:p>
            <a:pPr lvl="0"/>
            <a:r>
              <a:rPr lang="tr-TR" dirty="0"/>
              <a:t>Hayal kırıklığı</a:t>
            </a:r>
          </a:p>
          <a:p>
            <a:pPr lvl="0"/>
            <a:r>
              <a:rPr lang="tr-TR" dirty="0"/>
              <a:t>Suçluluk</a:t>
            </a:r>
          </a:p>
          <a:p>
            <a:pPr lvl="0"/>
            <a:r>
              <a:rPr lang="tr-TR" dirty="0"/>
              <a:t>Mutsuzluk</a:t>
            </a:r>
          </a:p>
        </p:txBody>
      </p:sp>
      <p:pic>
        <p:nvPicPr>
          <p:cNvPr id="7" name="6 Resim" descr="sad emoji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500438"/>
            <a:ext cx="278608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85725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DAVRANIŞSAL BELİRTİLER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lvl="0"/>
            <a:r>
              <a:rPr lang="tr-TR" dirty="0"/>
              <a:t>Aşırı hareketlilik veya hareketlerde yavaşlama</a:t>
            </a:r>
          </a:p>
          <a:p>
            <a:pPr lvl="0"/>
            <a:r>
              <a:rPr lang="tr-TR" dirty="0"/>
              <a:t>Kaçınma</a:t>
            </a:r>
          </a:p>
          <a:p>
            <a:pPr lvl="0"/>
            <a:r>
              <a:rPr lang="tr-TR" dirty="0"/>
              <a:t>Günlük aktivitelerinden uzaklaşma</a:t>
            </a:r>
          </a:p>
          <a:p>
            <a:pPr lvl="0"/>
            <a:r>
              <a:rPr lang="tr-TR" dirty="0"/>
              <a:t>Zamanı kullanamama</a:t>
            </a:r>
          </a:p>
          <a:p>
            <a:pPr lvl="0"/>
            <a:r>
              <a:rPr lang="tr-TR" dirty="0"/>
              <a:t>Riskli davranışların artması</a:t>
            </a:r>
          </a:p>
        </p:txBody>
      </p:sp>
      <p:pic>
        <p:nvPicPr>
          <p:cNvPr id="4" name="3 Resim" descr="edit-12159-1417188162-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280" y="4000504"/>
            <a:ext cx="3086122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KAYGININ MOTİVE EDİCİ GÜCÜ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tr-TR" dirty="0"/>
              <a:t>Kaygı, insanın temel duygularından biri olarak kabul edilmektedir. Her insan bir miktar kaygı yaşar. Sınavlara hazırlanırken, topluluk önünde konuşma yapmadan önce ya da yeni bir ortama girdiğimizde tedirginlik ve huzursuzluk yaşayabiliriz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  <p:pic>
        <p:nvPicPr>
          <p:cNvPr id="4" name="3 Resim" descr="tumblr_inline_nwp2n0RgQj1s9clfh_5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429132"/>
            <a:ext cx="3000396" cy="2100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KAYGININ MOTİVE EDİCİ GÜCÜ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	Araştırmalara </a:t>
            </a:r>
            <a:r>
              <a:rPr lang="tr-TR" dirty="0"/>
              <a:t>göre belirli bir düzeyde olan kaygı motive edicidir. </a:t>
            </a:r>
            <a:endParaRPr lang="tr-TR" dirty="0" smtClean="0"/>
          </a:p>
          <a:p>
            <a:r>
              <a:rPr lang="tr-TR" dirty="0" smtClean="0"/>
              <a:t>Öğrenme </a:t>
            </a:r>
            <a:r>
              <a:rPr lang="tr-TR" dirty="0"/>
              <a:t>gücünü harekete geçirme, </a:t>
            </a:r>
            <a:endParaRPr lang="tr-TR" dirty="0" smtClean="0"/>
          </a:p>
          <a:p>
            <a:r>
              <a:rPr lang="tr-TR" dirty="0" smtClean="0"/>
              <a:t>Çalışma alışkanlıklarını </a:t>
            </a:r>
            <a:r>
              <a:rPr lang="tr-TR" dirty="0"/>
              <a:t>düzenleme, </a:t>
            </a:r>
            <a:endParaRPr lang="tr-TR" dirty="0" smtClean="0"/>
          </a:p>
          <a:p>
            <a:r>
              <a:rPr lang="tr-TR" dirty="0" smtClean="0"/>
              <a:t>Çevre ile </a:t>
            </a:r>
            <a:r>
              <a:rPr lang="tr-TR" dirty="0"/>
              <a:t>olumlu iletişim kurma, </a:t>
            </a:r>
            <a:endParaRPr lang="tr-TR" dirty="0" smtClean="0"/>
          </a:p>
          <a:p>
            <a:r>
              <a:rPr lang="tr-TR" dirty="0" smtClean="0"/>
              <a:t>Yeni bilgiler </a:t>
            </a:r>
            <a:r>
              <a:rPr lang="tr-TR" dirty="0"/>
              <a:t>öğrenme </a:t>
            </a:r>
            <a:r>
              <a:rPr lang="tr-TR" dirty="0" smtClean="0"/>
              <a:t>ve</a:t>
            </a:r>
          </a:p>
          <a:p>
            <a:r>
              <a:rPr lang="tr-TR" dirty="0" smtClean="0"/>
              <a:t>Zamanı verimli </a:t>
            </a:r>
            <a:r>
              <a:rPr lang="tr-TR" dirty="0"/>
              <a:t>kullanma becerileri </a:t>
            </a:r>
            <a:r>
              <a:rPr lang="tr-TR" dirty="0" smtClean="0"/>
              <a:t>geliştirme</a:t>
            </a:r>
          </a:p>
          <a:p>
            <a:pPr>
              <a:buNone/>
            </a:pPr>
            <a:r>
              <a:rPr lang="tr-TR" dirty="0" smtClean="0"/>
              <a:t>konularında </a:t>
            </a:r>
            <a:r>
              <a:rPr lang="tr-TR" dirty="0"/>
              <a:t>destekleyici olabilir.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SINAV KAYGISI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	Sınav kaygısı</a:t>
            </a:r>
            <a:endParaRPr lang="tr-TR" dirty="0"/>
          </a:p>
          <a:p>
            <a:pPr lvl="0"/>
            <a:r>
              <a:rPr lang="tr-TR" dirty="0"/>
              <a:t>Bilginin sınav sırasında etkili bir biçimde kullanılmasına engel olabilen, </a:t>
            </a:r>
          </a:p>
          <a:p>
            <a:pPr lvl="0"/>
            <a:r>
              <a:rPr lang="tr-TR" dirty="0"/>
              <a:t>Fiziksel, duygusal, davranışsal ve zihinsel unsurlardan oluşan,</a:t>
            </a:r>
          </a:p>
          <a:p>
            <a:pPr lvl="0"/>
            <a:r>
              <a:rPr lang="tr-TR" dirty="0"/>
              <a:t>Hoşlanılmayan ve kişiye rahatsızlık veren,</a:t>
            </a:r>
          </a:p>
          <a:p>
            <a:pPr lvl="0"/>
            <a:r>
              <a:rPr lang="tr-TR" dirty="0"/>
              <a:t>Motivasyonu olumsuz etkileyebilen,</a:t>
            </a:r>
          </a:p>
          <a:p>
            <a:pPr lvl="0"/>
            <a:r>
              <a:rPr lang="tr-TR" dirty="0"/>
              <a:t>Başarının düşmesine yol açabilen,</a:t>
            </a:r>
          </a:p>
          <a:p>
            <a:pPr>
              <a:buNone/>
            </a:pPr>
            <a:r>
              <a:rPr lang="tr-TR" dirty="0"/>
              <a:t>bir duygu durumu olarak tanımlanabilir.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SINAV KAYGISI NEYLE İLGİLİDİR?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tr-TR" u="sng" dirty="0" smtClean="0"/>
              <a:t>Sınavla ilgili algılarımız/düşüncelerimiz</a:t>
            </a:r>
          </a:p>
          <a:p>
            <a:pPr lvl="0">
              <a:buNone/>
            </a:pPr>
            <a:endParaRPr lang="tr-TR" dirty="0" smtClean="0"/>
          </a:p>
          <a:p>
            <a:r>
              <a:rPr lang="tr-TR" i="1" dirty="0" smtClean="0"/>
              <a:t>“Geleceğim bu sınava bağlı.” </a:t>
            </a:r>
          </a:p>
          <a:p>
            <a:r>
              <a:rPr lang="tr-TR" i="1" dirty="0" smtClean="0"/>
              <a:t>“Bu sınavdan kesin zayıf alacağım.”</a:t>
            </a:r>
          </a:p>
          <a:p>
            <a:r>
              <a:rPr lang="tr-TR" i="1" dirty="0" smtClean="0"/>
              <a:t>“ Öğretmen kesin zor soracak.”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SINAV KAYGISI NEYLE İLGİLİDİR?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tr-TR" u="sng" dirty="0" smtClean="0"/>
              <a:t>Sınav sonrası duruma ilişkin düşüncelerimiz </a:t>
            </a:r>
          </a:p>
          <a:p>
            <a:pPr lvl="0">
              <a:buNone/>
            </a:pPr>
            <a:endParaRPr lang="tr-TR" dirty="0" smtClean="0"/>
          </a:p>
          <a:p>
            <a:r>
              <a:rPr lang="tr-TR" i="1" dirty="0" smtClean="0"/>
              <a:t>“Zayıf alırsam ailem bana çok kızar.”</a:t>
            </a:r>
          </a:p>
          <a:p>
            <a:r>
              <a:rPr lang="tr-TR" i="1" dirty="0" smtClean="0"/>
              <a:t>“Bu sınavı kazanamazsam öğretmenlerime mahcup olacağım.”</a:t>
            </a:r>
          </a:p>
          <a:p>
            <a:r>
              <a:rPr lang="tr-TR" i="1" dirty="0" smtClean="0"/>
              <a:t> “Ailemin emeklerini boşa çıkaracağım.”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SINAV KAYGISI NEYLE İLGİLİDİR?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tr-TR" u="sng" dirty="0" smtClean="0"/>
              <a:t>Sınav sonrası elde edebileceğimiz kazanımlara</a:t>
            </a:r>
          </a:p>
          <a:p>
            <a:pPr lvl="0">
              <a:buNone/>
            </a:pPr>
            <a:r>
              <a:rPr lang="tr-TR" u="sng" dirty="0" smtClean="0"/>
              <a:t>verdiğimiz önem</a:t>
            </a:r>
          </a:p>
          <a:p>
            <a:pPr lvl="0">
              <a:buNone/>
            </a:pPr>
            <a:endParaRPr lang="tr-TR" dirty="0" smtClean="0"/>
          </a:p>
          <a:p>
            <a:r>
              <a:rPr lang="tr-TR" dirty="0" smtClean="0"/>
              <a:t> </a:t>
            </a:r>
            <a:r>
              <a:rPr lang="tr-TR" i="1" dirty="0" smtClean="0"/>
              <a:t>“Ailem benimle gurur duyacak.” </a:t>
            </a:r>
          </a:p>
          <a:p>
            <a:r>
              <a:rPr lang="tr-TR" i="1" dirty="0" smtClean="0"/>
              <a:t>“İyi bir mesleğim olacak.” </a:t>
            </a:r>
          </a:p>
          <a:p>
            <a:r>
              <a:rPr lang="tr-TR" i="1" dirty="0" smtClean="0"/>
              <a:t>“Kardeşlerime iyi örnek olacağım.”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GİRİŞ BİLETLERİ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/>
              <a:t>“Sınavlardan daha önce aldığım notları alamıyorum.”</a:t>
            </a:r>
          </a:p>
          <a:p>
            <a:pPr lvl="0"/>
            <a:r>
              <a:rPr lang="tr-TR" dirty="0"/>
              <a:t>“Bir türlü dersin başına oturmak istemiyorum.”</a:t>
            </a:r>
          </a:p>
          <a:p>
            <a:pPr lvl="0"/>
            <a:r>
              <a:rPr lang="tr-TR" dirty="0"/>
              <a:t>“Verimli ders çalışmaymış, bıktım aynı şeyleri duymaktan.”</a:t>
            </a:r>
          </a:p>
          <a:p>
            <a:pPr lvl="0"/>
            <a:r>
              <a:rPr lang="tr-TR" dirty="0"/>
              <a:t>“Bana kimse sınavlar nasıl gidiyor, iyi çalışıyor musun diye sormasın.”</a:t>
            </a:r>
          </a:p>
          <a:p>
            <a:pPr lvl="0"/>
            <a:r>
              <a:rPr lang="tr-TR" dirty="0"/>
              <a:t>“Uzun süre çalışamıyorum, dikkatim hemen dağılıyor.”</a:t>
            </a:r>
          </a:p>
          <a:p>
            <a:pPr lvl="0"/>
            <a:r>
              <a:rPr lang="tr-TR" dirty="0"/>
              <a:t>“Arkadaşlarıma bile tahammül edemiyorum.”</a:t>
            </a:r>
          </a:p>
          <a:p>
            <a:pPr lvl="0"/>
            <a:r>
              <a:rPr lang="tr-TR" dirty="0"/>
              <a:t>“Başım ağrıyor, sürekli yemek yiyorum, bazen çok uyuyorum bazen hiç uyuyamıyorum…”</a:t>
            </a:r>
          </a:p>
          <a:p>
            <a:pPr lvl="0"/>
            <a:r>
              <a:rPr lang="tr-TR" dirty="0"/>
              <a:t>“Çok çalışıyorum bir türlü istediğim sonucu alamıyorum.”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KAYGIMI YÖNETİYORUM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Düşüncelerimiz duygu ve davranışlarımızı nasıl etkiliyor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r>
              <a:rPr lang="tr-TR" dirty="0" smtClean="0"/>
              <a:t>Olay: Yeni bir okula başlamak </a:t>
            </a:r>
          </a:p>
          <a:p>
            <a:r>
              <a:rPr lang="tr-TR" dirty="0" smtClean="0"/>
              <a:t>Düşünce : </a:t>
            </a:r>
            <a:r>
              <a:rPr lang="tr-TR" dirty="0">
                <a:ea typeface="Times New Roman"/>
                <a:cs typeface="Times New Roman"/>
              </a:rPr>
              <a:t>Arkadaş </a:t>
            </a:r>
            <a:r>
              <a:rPr lang="tr-TR" dirty="0" smtClean="0">
                <a:ea typeface="Times New Roman"/>
                <a:cs typeface="Times New Roman"/>
              </a:rPr>
              <a:t>edinemeyeceğim</a:t>
            </a:r>
          </a:p>
          <a:p>
            <a:r>
              <a:rPr lang="tr-TR" dirty="0" smtClean="0">
                <a:cs typeface="Times New Roman"/>
              </a:rPr>
              <a:t>Duygu: </a:t>
            </a:r>
            <a:r>
              <a:rPr lang="tr-TR" dirty="0">
                <a:ea typeface="Times New Roman"/>
                <a:cs typeface="Times New Roman"/>
              </a:rPr>
              <a:t>Endişeliyim, mutsuzum…</a:t>
            </a:r>
          </a:p>
          <a:p>
            <a:r>
              <a:rPr lang="tr-TR" dirty="0" smtClean="0"/>
              <a:t>Davranış: </a:t>
            </a:r>
            <a:r>
              <a:rPr lang="tr-TR" dirty="0">
                <a:ea typeface="Times New Roman"/>
                <a:cs typeface="Times New Roman"/>
              </a:rPr>
              <a:t>Okula gitmeyeceğim.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60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00108"/>
            <a:ext cx="8358246" cy="512605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tr-TR" sz="1600" b="1" i="1" dirty="0" smtClean="0"/>
              <a:t>	“Matematik dersinde yapacağım proje sunumu için uzun süredir hazırlanıyorum. Çok</a:t>
            </a:r>
          </a:p>
          <a:p>
            <a:pPr algn="just">
              <a:buNone/>
            </a:pPr>
            <a:r>
              <a:rPr lang="tr-TR" sz="1600" b="1" i="1" dirty="0" smtClean="0"/>
              <a:t>uğraştım ve güzel bir ödev sunmak istiyorum. Arkadaşlarımın ve öğretmenimin projemi</a:t>
            </a:r>
          </a:p>
          <a:p>
            <a:pPr algn="just">
              <a:buNone/>
            </a:pPr>
            <a:r>
              <a:rPr lang="tr-TR" sz="1600" b="1" i="1" dirty="0" smtClean="0"/>
              <a:t>beğenmesi benim için önemli. Kim bilir, belki okulda yapılacak proje yarışmasında da birinci</a:t>
            </a:r>
          </a:p>
          <a:p>
            <a:pPr algn="just">
              <a:buNone/>
            </a:pPr>
            <a:r>
              <a:rPr lang="tr-TR" sz="1600" b="1" i="1" dirty="0" smtClean="0"/>
              <a:t>seçilirim. </a:t>
            </a:r>
          </a:p>
          <a:p>
            <a:pPr algn="just">
              <a:buNone/>
            </a:pPr>
            <a:endParaRPr lang="tr-TR" sz="1600" b="1" dirty="0" smtClean="0"/>
          </a:p>
          <a:p>
            <a:pPr algn="just">
              <a:buNone/>
            </a:pPr>
            <a:r>
              <a:rPr lang="tr-TR" sz="1600" b="1" i="1" dirty="0" smtClean="0"/>
              <a:t>	Başlarda çok hevesli ve heyecanlıydım. Sunum günü yaklaştıkça, gelecek soruları</a:t>
            </a:r>
          </a:p>
          <a:p>
            <a:pPr algn="just">
              <a:buNone/>
            </a:pPr>
            <a:r>
              <a:rPr lang="tr-TR" sz="1600" b="1" i="1" dirty="0" smtClean="0"/>
              <a:t>yanıtlayamayacağımı, benimle dalga geçilebileceğini düşünmeye başladım. Bunları düşündükçe</a:t>
            </a:r>
          </a:p>
          <a:p>
            <a:pPr algn="just">
              <a:buNone/>
            </a:pPr>
            <a:r>
              <a:rPr lang="tr-TR" sz="1600" b="1" i="1" dirty="0" smtClean="0"/>
              <a:t>kalbim sıkışıyor, içim sıkılıyor, uykularım kaçıyordu. </a:t>
            </a:r>
          </a:p>
          <a:p>
            <a:pPr algn="just">
              <a:buNone/>
            </a:pPr>
            <a:endParaRPr lang="tr-TR" sz="1600" b="1" dirty="0" smtClean="0"/>
          </a:p>
          <a:p>
            <a:pPr algn="just">
              <a:buNone/>
            </a:pPr>
            <a:r>
              <a:rPr lang="tr-TR" sz="1600" b="1" i="1" dirty="0" smtClean="0"/>
              <a:t>	Ya beklediğim gibi olmazsa… Bu gece hiç uyuyamadım. Sabah annemin kahvaltı ısrarı işe</a:t>
            </a:r>
          </a:p>
          <a:p>
            <a:pPr algn="just">
              <a:buNone/>
            </a:pPr>
            <a:r>
              <a:rPr lang="tr-TR" sz="1600" b="1" i="1" dirty="0" smtClean="0"/>
              <a:t>yaramadı. Bir yanım bir an önce bu işi bitirmek istiyor, bir yanım ise kaçıp gitmek istiyordu. </a:t>
            </a:r>
          </a:p>
          <a:p>
            <a:pPr algn="just">
              <a:buNone/>
            </a:pPr>
            <a:endParaRPr lang="tr-TR" sz="1600" b="1" dirty="0" smtClean="0"/>
          </a:p>
          <a:p>
            <a:pPr algn="just">
              <a:buNone/>
            </a:pPr>
            <a:r>
              <a:rPr lang="tr-TR" sz="1600" b="1" i="1" dirty="0" smtClean="0"/>
              <a:t>	Okula bir kabustaymışım gibi geldim. Ders saati yaklaştıkça gerginliğim daha da arttı,</a:t>
            </a:r>
          </a:p>
          <a:p>
            <a:pPr algn="just">
              <a:buNone/>
            </a:pPr>
            <a:r>
              <a:rPr lang="tr-TR" sz="1600" b="1" i="1" dirty="0" smtClean="0"/>
              <a:t>katılaşmış gibiyim. Her yanımı ter basıyor. Sanki hiçbir şey hatırlamıyorum.</a:t>
            </a:r>
          </a:p>
          <a:p>
            <a:pPr algn="just">
              <a:buNone/>
            </a:pPr>
            <a:endParaRPr lang="tr-TR" sz="1600" b="1" dirty="0" smtClean="0"/>
          </a:p>
          <a:p>
            <a:pPr algn="just">
              <a:buNone/>
            </a:pPr>
            <a:r>
              <a:rPr lang="tr-TR" sz="1600" b="1" i="1" dirty="0" smtClean="0"/>
              <a:t>	Ve ders matematik. İlk sıra benim, şimdi düşüp bayılacağım, ellerim, sırtım ter içinde, sesim</a:t>
            </a:r>
          </a:p>
          <a:p>
            <a:pPr algn="just">
              <a:buNone/>
            </a:pPr>
            <a:r>
              <a:rPr lang="tr-TR" sz="1600" b="1" i="1" dirty="0" smtClean="0"/>
              <a:t>mi titriyor? Al işte, herkes benimle dalga geçecek…”</a:t>
            </a:r>
            <a:endParaRPr lang="tr-TR" sz="1600" b="1" dirty="0" smtClean="0"/>
          </a:p>
          <a:p>
            <a:pPr lvl="0" algn="just">
              <a:buNone/>
            </a:pPr>
            <a:endParaRPr lang="tr-T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KAYGIMI YÖNETİYORUM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Düşüncelerimiz duygu ve davranışlarımızı nasıl etkiliyor</a:t>
            </a:r>
            <a:r>
              <a:rPr lang="tr-TR" dirty="0" smtClean="0"/>
              <a:t>?</a:t>
            </a:r>
          </a:p>
          <a:p>
            <a:r>
              <a:rPr lang="tr-TR" dirty="0" smtClean="0"/>
              <a:t>Olay: </a:t>
            </a:r>
            <a:r>
              <a:rPr lang="tr-TR" dirty="0" smtClean="0">
                <a:ea typeface="Times New Roman"/>
                <a:cs typeface="Times New Roman"/>
              </a:rPr>
              <a:t>Sınava hazırlanmak</a:t>
            </a:r>
            <a:endParaRPr lang="tr-TR" dirty="0"/>
          </a:p>
          <a:p>
            <a:r>
              <a:rPr lang="tr-TR" dirty="0"/>
              <a:t>Düşünce : </a:t>
            </a:r>
            <a:r>
              <a:rPr lang="tr-TR" dirty="0">
                <a:ea typeface="Times New Roman"/>
                <a:cs typeface="Times New Roman"/>
              </a:rPr>
              <a:t>İstediğim bölümü/okulu kazanamayacağım</a:t>
            </a:r>
          </a:p>
          <a:p>
            <a:r>
              <a:rPr lang="tr-TR" dirty="0" smtClean="0">
                <a:cs typeface="Times New Roman"/>
              </a:rPr>
              <a:t>Duygu: </a:t>
            </a:r>
            <a:r>
              <a:rPr lang="tr-TR" dirty="0" smtClean="0">
                <a:ea typeface="Times New Roman"/>
                <a:cs typeface="Times New Roman"/>
              </a:rPr>
              <a:t>Umutsuzum</a:t>
            </a:r>
            <a:r>
              <a:rPr lang="tr-TR" dirty="0">
                <a:ea typeface="Times New Roman"/>
                <a:cs typeface="Times New Roman"/>
              </a:rPr>
              <a:t>, kaygılıyım, öfkeliyim…</a:t>
            </a:r>
          </a:p>
          <a:p>
            <a:r>
              <a:rPr lang="tr-TR" dirty="0" smtClean="0"/>
              <a:t>Davranış: </a:t>
            </a:r>
            <a:r>
              <a:rPr lang="tr-TR" dirty="0">
                <a:ea typeface="Times New Roman"/>
                <a:cs typeface="Times New Roman"/>
              </a:rPr>
              <a:t>Ders çalışamıyorum.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51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KAYGIMI YÖNETİYORUM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Düşüncelerimiz duygu ve davranışlarımızı nasıl etkiliyor?</a:t>
            </a:r>
          </a:p>
          <a:p>
            <a:pPr fontAlgn="t"/>
            <a:r>
              <a:rPr lang="tr-TR" dirty="0"/>
              <a:t>Olay: Kardeşle anlaşamamak</a:t>
            </a:r>
          </a:p>
          <a:p>
            <a:r>
              <a:rPr lang="tr-TR" dirty="0" smtClean="0"/>
              <a:t>Düşünce </a:t>
            </a:r>
            <a:r>
              <a:rPr lang="tr-TR" dirty="0"/>
              <a:t>: Kardeşim benim dediğimi yapsın. </a:t>
            </a:r>
          </a:p>
          <a:p>
            <a:endParaRPr lang="tr-TR" dirty="0" smtClean="0"/>
          </a:p>
          <a:p>
            <a:r>
              <a:rPr lang="tr-TR" dirty="0" smtClean="0">
                <a:cs typeface="Times New Roman"/>
              </a:rPr>
              <a:t>Duygu: </a:t>
            </a:r>
            <a:r>
              <a:rPr lang="tr-TR" dirty="0" smtClean="0"/>
              <a:t>Öfkeliyim</a:t>
            </a:r>
            <a:r>
              <a:rPr lang="tr-TR" dirty="0"/>
              <a:t>, hayal kırıklığı…</a:t>
            </a:r>
          </a:p>
          <a:p>
            <a:endParaRPr lang="tr-TR" dirty="0">
              <a:ea typeface="Times New Roman"/>
              <a:cs typeface="Times New Roman"/>
            </a:endParaRPr>
          </a:p>
          <a:p>
            <a:pPr fontAlgn="t"/>
            <a:r>
              <a:rPr lang="tr-TR" dirty="0" smtClean="0"/>
              <a:t>Davranış: Artık </a:t>
            </a:r>
            <a:r>
              <a:rPr lang="tr-TR" dirty="0"/>
              <a:t>onunla konuşmuyorum. Odamdan da çıkmayacağım işte.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315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KAYGIMI YÖNETİYORUM 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Düşüncelerimiz duygu ve davranışlarımızı nasıl etkiliyor?</a:t>
            </a:r>
          </a:p>
          <a:p>
            <a:pPr>
              <a:buNone/>
            </a:pPr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500034" y="2928935"/>
          <a:ext cx="8215368" cy="310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2"/>
                <a:gridCol w="2053842"/>
                <a:gridCol w="2053842"/>
                <a:gridCol w="2053842"/>
              </a:tblGrid>
              <a:tr h="594299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Olay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Düşünceler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Duygular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Davranışlar </a:t>
                      </a:r>
                    </a:p>
                  </a:txBody>
                  <a:tcPr marL="68580" marR="68580" marT="0" marB="0"/>
                </a:tc>
              </a:tr>
              <a:tr h="594299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Yeni bir okula başlamak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Arkadaş edinemeyeceğim.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Endişeliyim, mutsuzum…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Okula gitmeyeceğim.</a:t>
                      </a:r>
                    </a:p>
                  </a:txBody>
                  <a:tcPr marL="68580" marR="68580" marT="0" marB="0"/>
                </a:tc>
              </a:tr>
              <a:tr h="594299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Sınava hazırlanmak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İstediğim bölümü/okulu kazanamayacağım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Umutsuzum, kaygılıyım, öfkeliyim…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Ders çalışamıyorum.</a:t>
                      </a:r>
                    </a:p>
                  </a:txBody>
                  <a:tcPr marL="68580" marR="68580" marT="0" marB="0"/>
                </a:tc>
              </a:tr>
              <a:tr h="107462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Kardeşle anlaşamamak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Kardeşim benim dediğimi yapsın.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Öfkeliyim, hayal kırıklığı…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Artık onunla konuşmuyorum. Odamdan da çıkmayacağım işte.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KAYGIMI YÖNETİYORUM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Peki düşüncelerimiz değiştiğinde neler değişir?</a:t>
            </a:r>
          </a:p>
          <a:p>
            <a:pPr>
              <a:buNone/>
            </a:pPr>
            <a:r>
              <a:rPr lang="tr-TR" dirty="0" smtClean="0"/>
              <a:t>Olay: </a:t>
            </a:r>
            <a:r>
              <a:rPr lang="tr-TR" dirty="0">
                <a:ea typeface="Times New Roman"/>
                <a:cs typeface="Times New Roman"/>
              </a:rPr>
              <a:t>Yeni bir okula başlamak</a:t>
            </a:r>
          </a:p>
          <a:p>
            <a:pPr>
              <a:buNone/>
            </a:pPr>
            <a:r>
              <a:rPr lang="tr-TR" dirty="0" smtClean="0"/>
              <a:t>Düşünce: </a:t>
            </a:r>
            <a:r>
              <a:rPr lang="tr-TR" dirty="0">
                <a:ea typeface="Times New Roman"/>
                <a:cs typeface="Times New Roman"/>
              </a:rPr>
              <a:t>Yeni insanlar tanıyacağım</a:t>
            </a:r>
          </a:p>
          <a:p>
            <a:pPr>
              <a:buNone/>
            </a:pPr>
            <a:r>
              <a:rPr lang="tr-TR" dirty="0" smtClean="0"/>
              <a:t>Duygu: </a:t>
            </a:r>
            <a:r>
              <a:rPr lang="tr-TR" dirty="0">
                <a:ea typeface="Times New Roman"/>
                <a:cs typeface="Times New Roman"/>
              </a:rPr>
              <a:t>Heyecanlıyım, umutluyum…</a:t>
            </a:r>
          </a:p>
          <a:p>
            <a:pPr>
              <a:buNone/>
            </a:pPr>
            <a:r>
              <a:rPr lang="tr-TR" dirty="0" smtClean="0"/>
              <a:t>Davranış: </a:t>
            </a:r>
            <a:r>
              <a:rPr lang="tr-TR" dirty="0">
                <a:ea typeface="Times New Roman"/>
                <a:cs typeface="Times New Roman"/>
              </a:rPr>
              <a:t>Okulda daha fazla zaman geçiriyorum.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44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KAYGIMI YÖNETİYORUM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Peki düşüncelerimiz değiştiğinde neler değişir?</a:t>
            </a:r>
          </a:p>
          <a:p>
            <a:pPr fontAlgn="t"/>
            <a:r>
              <a:rPr lang="tr-TR" dirty="0"/>
              <a:t>Olay: Sınava </a:t>
            </a:r>
            <a:r>
              <a:rPr lang="tr-TR" dirty="0" smtClean="0"/>
              <a:t>hazırlanmak</a:t>
            </a:r>
          </a:p>
          <a:p>
            <a:pPr>
              <a:buNone/>
            </a:pPr>
            <a:r>
              <a:rPr lang="tr-TR" dirty="0" smtClean="0"/>
              <a:t> Düşünce</a:t>
            </a:r>
            <a:r>
              <a:rPr lang="tr-TR" dirty="0"/>
              <a:t>: İstediğim bölümü/okulu kazanabilirim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Duygu</a:t>
            </a:r>
            <a:r>
              <a:rPr lang="tr-TR" dirty="0"/>
              <a:t>: Kendime güveniyorum, hevesliyim, </a:t>
            </a:r>
            <a:r>
              <a:rPr lang="tr-TR" dirty="0" smtClean="0"/>
              <a:t>kararlıyım..</a:t>
            </a:r>
          </a:p>
          <a:p>
            <a:pPr>
              <a:buNone/>
            </a:pPr>
            <a:r>
              <a:rPr lang="tr-TR" dirty="0" smtClean="0"/>
              <a:t> Davranış: Zamanı </a:t>
            </a:r>
            <a:r>
              <a:rPr lang="tr-TR" dirty="0"/>
              <a:t>planladım, iyi çalışıyorum.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39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KAYGIMI YÖNETİYORUM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Peki düşüncelerimiz değiştiğinde neler değişir?</a:t>
            </a:r>
          </a:p>
          <a:p>
            <a:pPr fontAlgn="t"/>
            <a:r>
              <a:rPr lang="tr-TR" dirty="0"/>
              <a:t>Olay: Kardeşle anlaşamamak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Düşünce</a:t>
            </a:r>
            <a:r>
              <a:rPr lang="tr-TR" dirty="0"/>
              <a:t>: Kardeşim benim her söylediğimi yapmak zorunda değil.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Duygu</a:t>
            </a:r>
            <a:r>
              <a:rPr lang="tr-TR" dirty="0"/>
              <a:t>: Hoşgörülüyüm, sabırlıyım…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Davranış: Onu </a:t>
            </a:r>
            <a:r>
              <a:rPr lang="tr-TR" dirty="0"/>
              <a:t>dinliyorum ve anlamaya çalışıyorum.</a:t>
            </a:r>
          </a:p>
          <a:p>
            <a:pPr fontAlgn="t"/>
            <a:endParaRPr lang="tr-TR" dirty="0" smtClean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65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KAYGIMI YÖNETİYORUM 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Peki düşüncelerimiz değiştiğinde neler değişir?</a:t>
            </a:r>
          </a:p>
          <a:p>
            <a:pPr>
              <a:buNone/>
            </a:pPr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500034" y="2643182"/>
          <a:ext cx="8215368" cy="3813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2"/>
                <a:gridCol w="2053842"/>
                <a:gridCol w="2053842"/>
                <a:gridCol w="2053842"/>
              </a:tblGrid>
              <a:tr h="713159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Olay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Düşünceler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Duygular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Davranışlar </a:t>
                      </a:r>
                    </a:p>
                  </a:txBody>
                  <a:tcPr marL="68580" marR="68580" marT="0" marB="0"/>
                </a:tc>
              </a:tr>
              <a:tr h="713159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Yeni bir okula başlamak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Yeni insanlar tanıyacağım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Heyecanlıyım, umutluyum…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Okulda daha fazla zaman geçiriyorum.</a:t>
                      </a:r>
                    </a:p>
                  </a:txBody>
                  <a:tcPr marL="68580" marR="68580" marT="0" marB="0"/>
                </a:tc>
              </a:tr>
              <a:tr h="713159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Sınava hazırlanmak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İstediğim bölümü/okulu kazanabilirim.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Kendime güveniyorum, hevesliyim, kararlıyım…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Zamanı planladım, iyi çalışıyorum.</a:t>
                      </a:r>
                    </a:p>
                  </a:txBody>
                  <a:tcPr marL="68580" marR="68580" marT="0" marB="0"/>
                </a:tc>
              </a:tr>
              <a:tr h="1289548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Kardeşle anlaşamamak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Kardeşim benim her söylediğimi yapmak zorunda değil.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Hoşgörülüyüm, sabırlıyım…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Calibri"/>
                          <a:ea typeface="Times New Roman"/>
                          <a:cs typeface="Times New Roman"/>
                        </a:rPr>
                        <a:t>Onu dinliyorum ve anlamaya çalışıyorum.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5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Bence sınav…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tr-TR" dirty="0" smtClean="0"/>
              <a:t>Hayatımız boyunca başkalarının bizimle ilgili yaptığı değerlendirmelerle karşılaşırız. Biz de kendimizle ve başkaları ile ilgili değerlendirmeler yaparız.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SINAVA İLİŞKİN DÜŞÜNCELER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tr-TR" dirty="0" smtClean="0"/>
              <a:t>Olay : SINAV </a:t>
            </a:r>
          </a:p>
          <a:p>
            <a:pPr algn="ctr" fontAlgn="ctr"/>
            <a:r>
              <a:rPr lang="tr-TR" dirty="0" smtClean="0"/>
              <a:t>DÜŞÜNCELER: </a:t>
            </a:r>
          </a:p>
          <a:p>
            <a:pPr fontAlgn="ctr"/>
            <a:r>
              <a:rPr lang="tr-TR" dirty="0" smtClean="0"/>
              <a:t> </a:t>
            </a:r>
            <a:r>
              <a:rPr lang="tr-TR" sz="3600" dirty="0" smtClean="0"/>
              <a:t>Geleceğim </a:t>
            </a:r>
            <a:r>
              <a:rPr lang="tr-TR" sz="3600" dirty="0"/>
              <a:t>bu sınava bağlı.</a:t>
            </a:r>
          </a:p>
          <a:p>
            <a:pPr fontAlgn="ctr"/>
            <a:r>
              <a:rPr lang="tr-TR" sz="3600" dirty="0"/>
              <a:t>Sınavda başarılı olamazsam ailemin yüzüne bakamam.</a:t>
            </a:r>
          </a:p>
          <a:p>
            <a:pPr fontAlgn="ctr"/>
            <a:r>
              <a:rPr lang="tr-TR" sz="3600" dirty="0"/>
              <a:t>Beni yine kuzenimle kıyaslayacaklar.</a:t>
            </a:r>
          </a:p>
          <a:p>
            <a:pPr fontAlgn="ctr"/>
            <a:r>
              <a:rPr lang="tr-TR" sz="3600" dirty="0"/>
              <a:t>İş bulamam.</a:t>
            </a:r>
          </a:p>
          <a:p>
            <a:pPr fontAlgn="ctr"/>
            <a:r>
              <a:rPr lang="tr-TR" sz="3600" dirty="0"/>
              <a:t>İyi bir okula yerleşemezsem rezil olurum.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97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sz="3600" dirty="0">
                <a:solidFill>
                  <a:schemeClr val="bg1"/>
                </a:solidFill>
              </a:rPr>
              <a:t>SINAVA İLİŞKİN </a:t>
            </a:r>
            <a:r>
              <a:rPr lang="tr-TR" sz="3600" dirty="0" smtClean="0">
                <a:solidFill>
                  <a:schemeClr val="bg1"/>
                </a:solidFill>
              </a:rPr>
              <a:t>DUYGULAR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dirty="0" smtClean="0"/>
              <a:t>Olay: SINAV </a:t>
            </a:r>
          </a:p>
          <a:p>
            <a:pPr algn="ctr"/>
            <a:r>
              <a:rPr lang="tr-TR" dirty="0" smtClean="0"/>
              <a:t>DUYGULAR </a:t>
            </a:r>
          </a:p>
          <a:p>
            <a:pPr fontAlgn="ctr"/>
            <a:r>
              <a:rPr lang="tr-TR" dirty="0"/>
              <a:t>Kaygı, </a:t>
            </a:r>
            <a:r>
              <a:rPr lang="tr-TR" dirty="0" smtClean="0"/>
              <a:t>endişe</a:t>
            </a:r>
            <a:r>
              <a:rPr lang="tr-TR" dirty="0"/>
              <a:t>, bezginlik, bıkkınlık, tükenmişlik… </a:t>
            </a:r>
          </a:p>
          <a:p>
            <a:pPr fontAlgn="ctr"/>
            <a:r>
              <a:rPr lang="tr-TR" dirty="0"/>
              <a:t>Utanç, üzüntü, mahcup olmak, hayal kırıklığı, suçluluk…</a:t>
            </a:r>
          </a:p>
          <a:p>
            <a:pPr fontAlgn="ctr"/>
            <a:r>
              <a:rPr lang="tr-TR" dirty="0" smtClean="0"/>
              <a:t>Öfke, </a:t>
            </a:r>
            <a:r>
              <a:rPr lang="tr-TR" dirty="0"/>
              <a:t>mutsuzluk, çaresizlik, dışlanma, </a:t>
            </a:r>
          </a:p>
          <a:p>
            <a:pPr fontAlgn="ctr"/>
            <a:r>
              <a:rPr lang="tr-TR" dirty="0" smtClean="0"/>
              <a:t> </a:t>
            </a:r>
            <a:r>
              <a:rPr lang="tr-TR" dirty="0"/>
              <a:t>korku, umutsuzluk, </a:t>
            </a:r>
          </a:p>
          <a:p>
            <a:pPr fontAlgn="ctr"/>
            <a:r>
              <a:rPr lang="tr-TR" dirty="0"/>
              <a:t>Yetersizlik, utanç, değersizlik…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2370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Deniz’in öyküsü nasıl devam etmiş olabilir?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5" name="4 İçerik Yer Tutucusu" descr="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2500306"/>
            <a:ext cx="3143272" cy="34059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sz="3600" dirty="0">
                <a:solidFill>
                  <a:schemeClr val="bg1"/>
                </a:solidFill>
              </a:rPr>
              <a:t>SINAVA İLİŞKİN </a:t>
            </a:r>
            <a:r>
              <a:rPr lang="tr-TR" sz="3600" dirty="0" smtClean="0">
                <a:solidFill>
                  <a:schemeClr val="bg1"/>
                </a:solidFill>
              </a:rPr>
              <a:t>DAVRANIŞLAR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 smtClean="0"/>
              <a:t>Olay: SINAV</a:t>
            </a:r>
          </a:p>
          <a:p>
            <a:pPr algn="ctr"/>
            <a:r>
              <a:rPr lang="tr-TR" dirty="0" smtClean="0"/>
              <a:t>DAVRANIŞLAR: </a:t>
            </a:r>
          </a:p>
          <a:p>
            <a:r>
              <a:rPr lang="tr-TR" dirty="0">
                <a:solidFill>
                  <a:schemeClr val="dk1"/>
                </a:solidFill>
              </a:rPr>
              <a:t>Ders çalışmak istemiyorum.</a:t>
            </a:r>
          </a:p>
          <a:p>
            <a:pPr>
              <a:buNone/>
            </a:pPr>
            <a:endParaRPr lang="tr-TR" dirty="0">
              <a:solidFill>
                <a:schemeClr val="dk1"/>
              </a:solidFill>
            </a:endParaRPr>
          </a:p>
          <a:p>
            <a:r>
              <a:rPr lang="tr-TR" dirty="0">
                <a:solidFill>
                  <a:schemeClr val="dk1"/>
                </a:solidFill>
              </a:rPr>
              <a:t>Çalışsam da anlamıyorum.</a:t>
            </a:r>
          </a:p>
          <a:p>
            <a:endParaRPr lang="tr-TR" dirty="0">
              <a:solidFill>
                <a:schemeClr val="dk1"/>
              </a:solidFill>
            </a:endParaRPr>
          </a:p>
          <a:p>
            <a:r>
              <a:rPr lang="tr-TR" dirty="0">
                <a:solidFill>
                  <a:schemeClr val="dk1"/>
                </a:solidFill>
              </a:rPr>
              <a:t>Hiçbir şeye vaktim yok, sürekli ders çalışıyorum.</a:t>
            </a:r>
          </a:p>
          <a:p>
            <a:pPr>
              <a:buNone/>
            </a:pPr>
            <a:endParaRPr lang="tr-TR" dirty="0">
              <a:solidFill>
                <a:schemeClr val="dk1"/>
              </a:solidFill>
            </a:endParaRPr>
          </a:p>
          <a:p>
            <a:r>
              <a:rPr lang="tr-TR" dirty="0">
                <a:solidFill>
                  <a:schemeClr val="dk1"/>
                </a:solidFill>
              </a:rPr>
              <a:t>Kimseyle konuşmuyorum.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17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SINAVA İLİŞKİN DÜŞÜNCELER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71472" y="1214421"/>
          <a:ext cx="8143932" cy="514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2357454"/>
                <a:gridCol w="2214578"/>
                <a:gridCol w="2214578"/>
              </a:tblGrid>
              <a:tr h="447850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Olay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Düşünceler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Duygular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Davranışlar </a:t>
                      </a:r>
                    </a:p>
                  </a:txBody>
                  <a:tcPr marL="68580" marR="68580" marT="0" marB="0"/>
                </a:tc>
              </a:tr>
              <a:tr h="727513">
                <a:tc rowSpan="5">
                  <a:txBody>
                    <a:bodyPr/>
                    <a:lstStyle/>
                    <a:p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SINAV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Geleceğim bu sınava bağlı.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Kaygı, öfke, endişe, bezginlik, bıkkınlık, tükenmişlik… 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Ders çalışmak istemiyorum.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Çalışsam da anlamıyorum.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Hiçbir şeye vaktim yok, sürekli ders çalışıyorum.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Kimseyle konuşmuyorum.</a:t>
                      </a:r>
                      <a:endParaRPr lang="tr-TR" sz="1600" dirty="0"/>
                    </a:p>
                  </a:txBody>
                  <a:tcPr anchor="ctr"/>
                </a:tc>
              </a:tr>
              <a:tr h="9700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Sınavda başarılı olamazsam ailemin yüzüne bakamam.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Utanç, üzüntü, mahcup olmak, hayal kırıklığı, suçluluk…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70018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Beni yine kuzenimle kıyaslayacaklar.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Öfke, bıkkınlık, mutsuzluk, çaresizlik, dışlanma, utanç…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727513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İş bulamam.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Kaygı, korku, umutsuzluk, çaresizlik…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30060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İyi bir okula yerleşemezsem rezil olurum.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Yetersizlik, utanç, değersizlik…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/>
            </a:r>
            <a:br>
              <a:rPr lang="tr-TR" sz="4000" b="1" dirty="0" smtClean="0">
                <a:solidFill>
                  <a:schemeClr val="bg1"/>
                </a:solidFill>
              </a:rPr>
            </a:br>
            <a:r>
              <a:rPr lang="tr-TR" sz="3100" b="1" dirty="0" smtClean="0">
                <a:solidFill>
                  <a:schemeClr val="bg1"/>
                </a:solidFill>
              </a:rPr>
              <a:t>Peki </a:t>
            </a:r>
            <a:r>
              <a:rPr lang="tr-TR" sz="3100" b="1" dirty="0">
                <a:solidFill>
                  <a:schemeClr val="bg1"/>
                </a:solidFill>
              </a:rPr>
              <a:t>düşüncelerimiz değiştiğinde neler değişir?</a:t>
            </a:r>
            <a:br>
              <a:rPr lang="tr-TR" sz="3100" b="1" dirty="0">
                <a:solidFill>
                  <a:schemeClr val="bg1"/>
                </a:solidFill>
              </a:rPr>
            </a:b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Olay : SINAV</a:t>
            </a:r>
          </a:p>
          <a:p>
            <a:pPr algn="ctr"/>
            <a:r>
              <a:rPr lang="tr-TR" dirty="0" smtClean="0"/>
              <a:t>DÜŞÜNCELER: </a:t>
            </a:r>
          </a:p>
          <a:p>
            <a:pPr fontAlgn="ctr"/>
            <a:r>
              <a:rPr lang="tr-TR" dirty="0"/>
              <a:t>Geleceğim sadece bu sınava bağlı değil.</a:t>
            </a:r>
          </a:p>
          <a:p>
            <a:pPr fontAlgn="ctr"/>
            <a:r>
              <a:rPr lang="tr-TR" dirty="0"/>
              <a:t>Sınavda başarılı olamasam da ailemin sevgisinden hiçbir şey kaybetmeyeceğim.</a:t>
            </a:r>
          </a:p>
          <a:p>
            <a:pPr fontAlgn="ctr"/>
            <a:r>
              <a:rPr lang="tr-TR" dirty="0"/>
              <a:t>Kuzenimle kıyaslansam bile ben elimden geleni yapıyorum.</a:t>
            </a:r>
          </a:p>
          <a:p>
            <a:pPr fontAlgn="ctr"/>
            <a:r>
              <a:rPr lang="tr-TR" dirty="0"/>
              <a:t>Kendime uygun bir iş bulabilirim.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05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bg1"/>
                </a:solidFill>
              </a:rPr>
              <a:t>Peki düşüncelerimiz değiştiğinde neler değişir?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Olay: SINAV</a:t>
            </a:r>
          </a:p>
          <a:p>
            <a:pPr algn="ctr"/>
            <a:r>
              <a:rPr lang="tr-TR" dirty="0" smtClean="0"/>
              <a:t>DUYGULAR: </a:t>
            </a:r>
          </a:p>
          <a:p>
            <a:pPr fontAlgn="ctr"/>
            <a:r>
              <a:rPr lang="tr-TR" dirty="0"/>
              <a:t>Umut, rahatlık, merak…</a:t>
            </a:r>
          </a:p>
          <a:p>
            <a:pPr fontAlgn="ctr"/>
            <a:r>
              <a:rPr lang="tr-TR" dirty="0"/>
              <a:t>Güven, kabul görme, sevgi, azim, değerli…</a:t>
            </a:r>
          </a:p>
          <a:p>
            <a:pPr fontAlgn="ctr"/>
            <a:r>
              <a:rPr lang="tr-TR" dirty="0"/>
              <a:t>Kararlılık, kendine güven, </a:t>
            </a:r>
          </a:p>
          <a:p>
            <a:pPr fontAlgn="ctr"/>
            <a:r>
              <a:rPr lang="tr-TR" dirty="0" smtClean="0"/>
              <a:t>iyimserlik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21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Peki düşüncelerimiz değiştiğinde neler değişir?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ctr"/>
            <a:r>
              <a:rPr lang="tr-TR" sz="7000" dirty="0" smtClean="0"/>
              <a:t>Olay: SINAV</a:t>
            </a:r>
          </a:p>
          <a:p>
            <a:pPr algn="ctr"/>
            <a:r>
              <a:rPr lang="tr-TR" sz="7000" dirty="0" smtClean="0"/>
              <a:t>DAVRANIŞLAR: </a:t>
            </a:r>
          </a:p>
          <a:p>
            <a:r>
              <a:rPr lang="tr-TR" sz="7000" dirty="0">
                <a:solidFill>
                  <a:schemeClr val="dk1"/>
                </a:solidFill>
              </a:rPr>
              <a:t>İsteyerek ders çalışıyorum.</a:t>
            </a:r>
          </a:p>
          <a:p>
            <a:endParaRPr lang="tr-TR" sz="7000" dirty="0">
              <a:solidFill>
                <a:schemeClr val="dk1"/>
              </a:solidFill>
            </a:endParaRPr>
          </a:p>
          <a:p>
            <a:r>
              <a:rPr lang="tr-TR" sz="7000" dirty="0">
                <a:solidFill>
                  <a:schemeClr val="dk1"/>
                </a:solidFill>
              </a:rPr>
              <a:t>Anlamadığım konuları öğretmenlerime ve arkadaşlarıma soruyorum.</a:t>
            </a:r>
          </a:p>
          <a:p>
            <a:endParaRPr lang="tr-TR" sz="7000" dirty="0">
              <a:solidFill>
                <a:schemeClr val="dk1"/>
              </a:solidFill>
            </a:endParaRPr>
          </a:p>
          <a:p>
            <a:r>
              <a:rPr lang="tr-TR" sz="7000" dirty="0">
                <a:solidFill>
                  <a:schemeClr val="dk1"/>
                </a:solidFill>
              </a:rPr>
              <a:t>Zamanımı planladım. Hem ders çalışıyorum, hem de istediğim etkinlikleri yapıyorum.</a:t>
            </a:r>
          </a:p>
          <a:p>
            <a:pPr>
              <a:buNone/>
            </a:pPr>
            <a:endParaRPr lang="tr-TR" sz="7000" dirty="0">
              <a:solidFill>
                <a:schemeClr val="dk1"/>
              </a:solidFill>
            </a:endParaRPr>
          </a:p>
          <a:p>
            <a:r>
              <a:rPr lang="tr-TR" sz="7000" dirty="0">
                <a:solidFill>
                  <a:schemeClr val="dk1"/>
                </a:solidFill>
              </a:rPr>
              <a:t>Rehber öğretmenimden destek alıyorum.</a:t>
            </a:r>
          </a:p>
          <a:p>
            <a:endParaRPr lang="tr-TR" sz="7000" dirty="0">
              <a:solidFill>
                <a:schemeClr val="dk1"/>
              </a:solidFill>
            </a:endParaRPr>
          </a:p>
          <a:p>
            <a:r>
              <a:rPr lang="tr-TR" sz="7000" dirty="0">
                <a:solidFill>
                  <a:schemeClr val="dk1"/>
                </a:solidFill>
              </a:rPr>
              <a:t>Farklı mesleklerle ilgili bilgi topluyorum.</a:t>
            </a:r>
            <a:endParaRPr lang="tr-TR" sz="7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89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Peki düşüncelerimiz değiştiğinde neler değişir?</a:t>
            </a:r>
            <a:br>
              <a:rPr lang="tr-TR" sz="2800" b="1" dirty="0" smtClean="0">
                <a:solidFill>
                  <a:schemeClr val="bg1"/>
                </a:solidFill>
              </a:rPr>
            </a:br>
            <a:r>
              <a:rPr lang="tr-TR" sz="2800" b="1" dirty="0" smtClean="0">
                <a:solidFill>
                  <a:schemeClr val="bg1"/>
                </a:solidFill>
              </a:rPr>
              <a:t/>
            </a:r>
            <a:br>
              <a:rPr lang="tr-TR" sz="2800" b="1" dirty="0" smtClean="0">
                <a:solidFill>
                  <a:schemeClr val="bg1"/>
                </a:solidFill>
              </a:rPr>
            </a:br>
            <a:endParaRPr lang="tr-T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092255"/>
              </p:ext>
            </p:extLst>
          </p:nvPr>
        </p:nvGraphicFramePr>
        <p:xfrm>
          <a:off x="571472" y="1214421"/>
          <a:ext cx="8143932" cy="51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2571768"/>
                <a:gridCol w="2214578"/>
                <a:gridCol w="2214578"/>
              </a:tblGrid>
              <a:tr h="447850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Olay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Düşünceler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Duygular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Davranışlar </a:t>
                      </a:r>
                    </a:p>
                  </a:txBody>
                  <a:tcPr marL="68580" marR="68580" marT="0" marB="0"/>
                </a:tc>
              </a:tr>
              <a:tr h="727513">
                <a:tc rowSpan="5">
                  <a:txBody>
                    <a:bodyPr/>
                    <a:lstStyle/>
                    <a:p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SINAV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Geleceğim sadece bu sınava bağlı değil.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Umut, rahatlık, merak…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İsteyerek ders çalışıyorum.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Anlamadığım konuları öğretmenlerime ve arkadaşlarıma soruyorum.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Zamanımı planladım. Hem ders çalışıyorum, hem de istediğim etkinlikleri yapıyorum.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Rehber öğretmenimden destek alıyorum.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Farklı mesleklerle ilgili bilgi topluyorum.</a:t>
                      </a:r>
                      <a:endParaRPr lang="tr-TR" sz="1600" dirty="0"/>
                    </a:p>
                  </a:txBody>
                  <a:tcPr anchor="ctr"/>
                </a:tc>
              </a:tr>
              <a:tr h="9700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Sınavda başarılı olamasam da ailemin sevgisinden hiçbir şey kaybetmeyeceğim.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Güven, kabul görme, sevgi, azim, değerli…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70018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Kuzenimle kıyaslansam bile ben elimden geleni yapıyorum.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Kararlılık, kendine güven, azim…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727513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Kendime uygun bir iş bulabilirim.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Calibri"/>
                          <a:ea typeface="Times New Roman"/>
                          <a:cs typeface="Times New Roman"/>
                        </a:rPr>
                        <a:t>Umut, iyimserlik…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30060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HEDEF BELİRLEME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3 İçerik Yer Tutucusu" descr="469kisisel_ge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000240"/>
            <a:ext cx="6725018" cy="37862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HEDEF BELİRLEME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Hedefimizi belirlemeden önce; 	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Kendimizi tanımalıyız (ilgilerimiz, yeteneklerimiz, kişilik özelliklerimiz, yeterliklerimiz), </a:t>
            </a:r>
          </a:p>
          <a:p>
            <a:pPr lvl="0"/>
            <a:r>
              <a:rPr lang="tr-TR" dirty="0" smtClean="0"/>
              <a:t>Okullar ve meslekler hakkında bilgi toplamalıyız,</a:t>
            </a:r>
          </a:p>
          <a:p>
            <a:pPr lvl="0"/>
            <a:r>
              <a:rPr lang="tr-TR" dirty="0" smtClean="0"/>
              <a:t> Kendi özelliklerimizle seçmeyi düşündüğümüz okulun/mesleğin özelliklerinin uygun olup olmadığını değerlendirmeliyiz.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HEDEF BELİRLEME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Hedeflerimizi belirlerken;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Kendimize ait olmasına, </a:t>
            </a:r>
          </a:p>
          <a:p>
            <a:pPr lvl="0"/>
            <a:r>
              <a:rPr lang="tr-TR" dirty="0" smtClean="0"/>
              <a:t>Net bir şekilde ifade edilmesine,</a:t>
            </a:r>
          </a:p>
          <a:p>
            <a:pPr lvl="0"/>
            <a:r>
              <a:rPr lang="tr-TR" dirty="0" smtClean="0"/>
              <a:t>Ölçülebilir olmasına,</a:t>
            </a:r>
          </a:p>
          <a:p>
            <a:pPr lvl="0"/>
            <a:r>
              <a:rPr lang="tr-TR" dirty="0" smtClean="0"/>
              <a:t>Esnek olmasına,</a:t>
            </a:r>
          </a:p>
          <a:p>
            <a:pPr lvl="0"/>
            <a:r>
              <a:rPr lang="tr-TR" dirty="0" smtClean="0"/>
              <a:t>Gerçekçi olmasına,</a:t>
            </a:r>
          </a:p>
          <a:p>
            <a:pPr>
              <a:buNone/>
            </a:pPr>
            <a:r>
              <a:rPr lang="tr-TR" dirty="0" smtClean="0"/>
              <a:t>dikkat etmemiz gerekir. </a:t>
            </a:r>
          </a:p>
          <a:p>
            <a:endParaRPr lang="tr-TR" dirty="0"/>
          </a:p>
        </p:txBody>
      </p:sp>
      <p:pic>
        <p:nvPicPr>
          <p:cNvPr id="4" name="4 İçerik Yer Tutucusu" descr="indir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071942"/>
            <a:ext cx="2352675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KENDİMİ TANIYORUM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İlgi ve yeteneklerimi öğrenmek için rehber öğretmenimden yardım alabilirim.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Hangi derslerde başarılıyım?	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Hangi dersleri seviyorum?</a:t>
            </a:r>
          </a:p>
          <a:p>
            <a:pPr lvl="0">
              <a:buNone/>
            </a:pPr>
            <a:endParaRPr lang="tr-TR" dirty="0" smtClean="0"/>
          </a:p>
          <a:p>
            <a:pPr lvl="0"/>
            <a:r>
              <a:rPr lang="tr-TR" dirty="0" smtClean="0"/>
              <a:t>Ders dışında neler yapmaktan hoşlanıyorum?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i="1" dirty="0" smtClean="0"/>
              <a:t>	“Ağzım kurudu, sesim titriyor. Öğretmenim ve</a:t>
            </a:r>
          </a:p>
          <a:p>
            <a:pPr>
              <a:buNone/>
            </a:pPr>
            <a:r>
              <a:rPr lang="tr-TR" i="1" dirty="0" smtClean="0"/>
              <a:t>arkadaşlarımın gözlerine baktım, derin bir nefes aldım.</a:t>
            </a:r>
          </a:p>
          <a:p>
            <a:pPr>
              <a:buNone/>
            </a:pPr>
            <a:r>
              <a:rPr lang="tr-TR" i="1" dirty="0" smtClean="0"/>
              <a:t>Sunuma göz ucuyla bakıp anlatmaya başladım. İşte</a:t>
            </a:r>
          </a:p>
          <a:p>
            <a:pPr>
              <a:buNone/>
            </a:pPr>
            <a:r>
              <a:rPr lang="tr-TR" i="1" dirty="0" smtClean="0"/>
              <a:t>oluyor. Sesim kulağıma daha net ve güvenli gelmeye</a:t>
            </a:r>
          </a:p>
          <a:p>
            <a:pPr>
              <a:buNone/>
            </a:pPr>
            <a:r>
              <a:rPr lang="tr-TR" i="1" dirty="0" smtClean="0"/>
              <a:t>başladı, bu konuyu çok iyi biliyorum. Arkadaşlarımın</a:t>
            </a:r>
          </a:p>
          <a:p>
            <a:pPr>
              <a:buNone/>
            </a:pPr>
            <a:r>
              <a:rPr lang="tr-TR" i="1" dirty="0" smtClean="0"/>
              <a:t>dikkatini çektiğim için mutluyum.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i="1" dirty="0" smtClean="0"/>
              <a:t>	 Arkadaşlarım sorular sormaya başladı.  Soruların çoğuna</a:t>
            </a:r>
          </a:p>
          <a:p>
            <a:pPr>
              <a:buNone/>
            </a:pPr>
            <a:r>
              <a:rPr lang="tr-TR" i="1" dirty="0" smtClean="0"/>
              <a:t>cevap verdim, bazılarına ise veremedim. Cevap veremediğim</a:t>
            </a:r>
          </a:p>
          <a:p>
            <a:pPr>
              <a:buNone/>
            </a:pPr>
            <a:r>
              <a:rPr lang="tr-TR" i="1" dirty="0" smtClean="0"/>
              <a:t>sorular için arkadaşlarıma beraber araştırmayı önerdim ve </a:t>
            </a:r>
          </a:p>
          <a:p>
            <a:pPr>
              <a:buNone/>
            </a:pPr>
            <a:r>
              <a:rPr lang="tr-TR" i="1" dirty="0" smtClean="0"/>
              <a:t>bakabileceğimiz kaynaklar hakkında konuştuk. Benim için, çok</a:t>
            </a:r>
          </a:p>
          <a:p>
            <a:pPr>
              <a:buNone/>
            </a:pPr>
            <a:r>
              <a:rPr lang="tr-TR" i="1" dirty="0" smtClean="0"/>
              <a:t>şey öğrendiğim, güzel bir deneyim oldu.”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011414-teknoloji-orenmeyi-zayflatyor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1428736"/>
            <a:ext cx="2286017" cy="220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OKULLARI/MESLEKLERİ TANIYORUM</a:t>
            </a:r>
            <a:br>
              <a:rPr lang="tr-TR" b="1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tr-TR" dirty="0" smtClean="0"/>
              <a:t>Rehber öğretmenimin düzenlediği okul ziyaretlerine katılıyorum.</a:t>
            </a:r>
          </a:p>
          <a:p>
            <a:pPr lvl="0"/>
            <a:r>
              <a:rPr lang="tr-TR" dirty="0" smtClean="0"/>
              <a:t>Meslekleri tanımak için araştırma yapıyorum.</a:t>
            </a:r>
          </a:p>
          <a:p>
            <a:pPr lvl="0"/>
            <a:r>
              <a:rPr lang="tr-TR" dirty="0" smtClean="0"/>
              <a:t>İlgimi çeken mesleklerde çalışan kişilerle konuşuyorum.</a:t>
            </a:r>
          </a:p>
          <a:p>
            <a:pPr lvl="0"/>
            <a:r>
              <a:rPr lang="tr-TR" dirty="0" smtClean="0"/>
              <a:t>İnternetten farklı illerdeki bana uygun okulları araştırıyorum.</a:t>
            </a:r>
          </a:p>
          <a:p>
            <a:pPr lvl="0"/>
            <a:r>
              <a:rPr lang="tr-TR" dirty="0" smtClean="0"/>
              <a:t>Türkiye İş Kurumu Genel Müdürlüğü’nün (İŞKUR) meslekler ile ilgili yayınlarını inceliyorum.</a:t>
            </a:r>
          </a:p>
          <a:p>
            <a:pPr lvl="0"/>
            <a:r>
              <a:rPr lang="tr-TR" dirty="0" smtClean="0"/>
              <a:t>Hangi okul türünün, ilgilendiğim mesleklere hazırladığını öğreniyorum.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HEDEFE GİDEN YOLDA…</a:t>
            </a:r>
            <a:br>
              <a:rPr lang="tr-TR" b="1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Zamanımı planlıyorum.</a:t>
            </a:r>
          </a:p>
          <a:p>
            <a:pPr lvl="0"/>
            <a:r>
              <a:rPr lang="tr-TR" dirty="0" smtClean="0"/>
              <a:t>Çalışma ortamımı düzenliyorum.</a:t>
            </a:r>
          </a:p>
          <a:p>
            <a:pPr lvl="0"/>
            <a:r>
              <a:rPr lang="tr-TR" dirty="0" smtClean="0"/>
              <a:t>Nasıl öğrendiğimi biliyorum. (Dinleyerek, görerek, yaparak)</a:t>
            </a:r>
          </a:p>
          <a:p>
            <a:pPr lvl="0"/>
            <a:r>
              <a:rPr lang="tr-TR" dirty="0" smtClean="0"/>
              <a:t>Okuyorum.</a:t>
            </a:r>
          </a:p>
          <a:p>
            <a:pPr lvl="0"/>
            <a:r>
              <a:rPr lang="tr-TR" dirty="0" smtClean="0"/>
              <a:t>Okuduğum konularla ilgili soru çıkarıyorum.</a:t>
            </a:r>
          </a:p>
          <a:p>
            <a:pPr lvl="0"/>
            <a:r>
              <a:rPr lang="tr-TR" dirty="0" smtClean="0"/>
              <a:t>Not tutuyorum.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HEDEFE GİDEN YOLDA…</a:t>
            </a:r>
            <a:br>
              <a:rPr lang="tr-TR" b="1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tr-TR" dirty="0" smtClean="0"/>
              <a:t>Dersi iyi dinliyorum.</a:t>
            </a:r>
          </a:p>
          <a:p>
            <a:pPr lvl="0"/>
            <a:r>
              <a:rPr lang="tr-TR" dirty="0" smtClean="0"/>
              <a:t>Anlamadığım konuları soruyorum.</a:t>
            </a:r>
          </a:p>
          <a:p>
            <a:pPr lvl="0"/>
            <a:r>
              <a:rPr lang="tr-TR" dirty="0" smtClean="0"/>
              <a:t>Öğrendiklerimi sık sık gözden geçiriyor ve yeniden değerlendiriyorum.</a:t>
            </a:r>
          </a:p>
          <a:p>
            <a:pPr lvl="0"/>
            <a:r>
              <a:rPr lang="tr-TR" dirty="0" smtClean="0"/>
              <a:t>Soru çözme tekniklerini öğreniyorum.</a:t>
            </a:r>
          </a:p>
          <a:p>
            <a:pPr lvl="0"/>
            <a:r>
              <a:rPr lang="tr-TR" dirty="0" smtClean="0"/>
              <a:t>Sağlığıma dikkat ediyorum (beslenme, uyku vb.).</a:t>
            </a:r>
          </a:p>
          <a:p>
            <a:pPr lvl="0"/>
            <a:r>
              <a:rPr lang="tr-TR" dirty="0" smtClean="0"/>
              <a:t>İlgi alanlarıma ve sosyal hayatıma zaman ayırıyorum.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	Aksilikler  peşimi bırakmıyor…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5" name="4 Resim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000372"/>
            <a:ext cx="4676363" cy="1795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Benimle ilgili,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Zamanımı iyi kullanamıyorum</a:t>
            </a:r>
          </a:p>
          <a:p>
            <a:pPr lvl="0"/>
            <a:r>
              <a:rPr lang="tr-TR" dirty="0" smtClean="0"/>
              <a:t>İstediğim okul türüne/mesleğe ilişkin düşüncem değişti</a:t>
            </a:r>
          </a:p>
          <a:p>
            <a:pPr lvl="0"/>
            <a:r>
              <a:rPr lang="tr-TR" dirty="0" smtClean="0"/>
              <a:t>Sağlığıma dikkat etmiyorum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Benim dışımda,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Hastalanmak</a:t>
            </a:r>
          </a:p>
          <a:p>
            <a:pPr lvl="0"/>
            <a:r>
              <a:rPr lang="tr-TR" dirty="0" smtClean="0"/>
              <a:t>Okul değiştirmek</a:t>
            </a:r>
          </a:p>
          <a:p>
            <a:pPr lvl="0"/>
            <a:r>
              <a:rPr lang="tr-TR" dirty="0" smtClean="0"/>
              <a:t>Şehir değiştirmek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4923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44"/>
                <a:gridCol w="4972056"/>
              </a:tblGrid>
              <a:tr h="506802"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 Yapabiliriz?</a:t>
                      </a:r>
                      <a:endParaRPr lang="tr-TR" sz="1800" dirty="0"/>
                    </a:p>
                  </a:txBody>
                  <a:tcPr/>
                </a:tc>
              </a:tr>
              <a:tr h="1053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Zamanımı iyi kullanamıyorum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-Günlük planımı gözden geçirip engelleri belirler ve yeniden düzenleyebilirim.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-Rehber öğretmenimden yardım alabilirim.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-Çalışmamı engelleyen şeylere (cep telefonu, bilgisayar, televizyon)  daha az zaman ayırabilirim.</a:t>
                      </a:r>
                    </a:p>
                  </a:txBody>
                  <a:tcPr marL="68580" marR="68580" marT="0" marB="0" anchor="ctr"/>
                </a:tc>
              </a:tr>
              <a:tr h="526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İstediğim okul türüne/mesleğe ilişkin düşüncem değişti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-Okul türleri/mesleklerle ilgili daha fazla araştırma yapabilirim.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-Okulda almam gereken dersleri araştırırım.</a:t>
                      </a:r>
                    </a:p>
                  </a:txBody>
                  <a:tcPr marL="68580" marR="68580" marT="0" marB="0" anchor="ctr"/>
                </a:tc>
              </a:tr>
              <a:tr h="369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Hastalanmak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-Ders çalışma saatlerimi yeniden düzenleyebilirim.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-Yeni okulumu, arkadaşlarımı tanıyabilirim.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Şehri tanımak için ufak gezintilere çıkarım.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-Okulda veya şehirde ilgi alanlarıma yönelik neler yapabileceğimi araştırabilirim.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Okul değiştirmek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6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Şehir değiştirmek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smtClean="0"/>
              <a:t>	Sınav hazırlık sürecinde yalnız değilsiniz. </a:t>
            </a:r>
          </a:p>
          <a:p>
            <a:r>
              <a:rPr lang="tr-TR" sz="2400" dirty="0" smtClean="0"/>
              <a:t>Okul Rehberlik Servisinden, </a:t>
            </a:r>
          </a:p>
          <a:p>
            <a:r>
              <a:rPr lang="tr-TR" sz="2400" dirty="0" smtClean="0"/>
              <a:t>Rehberlik Araştırma Merkezlerinden </a:t>
            </a:r>
          </a:p>
          <a:p>
            <a:pPr>
              <a:buNone/>
            </a:pPr>
            <a:r>
              <a:rPr lang="tr-TR" sz="2400" dirty="0" smtClean="0"/>
              <a:t> destek alabilirsiniz.</a:t>
            </a:r>
          </a:p>
          <a:p>
            <a:endParaRPr lang="tr-TR" dirty="0"/>
          </a:p>
        </p:txBody>
      </p:sp>
      <p:pic>
        <p:nvPicPr>
          <p:cNvPr id="5" name="4 Resim" descr="images (2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410592"/>
            <a:ext cx="5745396" cy="2979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714884"/>
            <a:ext cx="8229600" cy="157163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>“Kaygı, yarının faresinin, bugünün  peynirini yemesidir.”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                               </a:t>
            </a:r>
            <a:r>
              <a:rPr lang="tr-TR" sz="3300" dirty="0" err="1" smtClean="0"/>
              <a:t>Samuel</a:t>
            </a:r>
            <a:r>
              <a:rPr lang="tr-TR" sz="3300" dirty="0" smtClean="0"/>
              <a:t> </a:t>
            </a:r>
            <a:r>
              <a:rPr lang="tr-TR" sz="3300" dirty="0" err="1" smtClean="0"/>
              <a:t>Smiles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5 İçerik Yer Tutucusu" descr="images (2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285860"/>
            <a:ext cx="3286148" cy="321471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00132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KAYGI NEDİR?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 Kaygı</a:t>
            </a: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Kişiliğimize </a:t>
            </a:r>
            <a:r>
              <a:rPr lang="tr-TR" dirty="0"/>
              <a:t>yönelik bir tehdit olarak algıladığımız,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Nedeni </a:t>
            </a:r>
            <a:r>
              <a:rPr lang="tr-TR" dirty="0"/>
              <a:t>ve kaynağı bilinmeyen,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Temel </a:t>
            </a:r>
            <a:r>
              <a:rPr lang="tr-TR" dirty="0"/>
              <a:t>inançlardan (algılar, öğrenmeler, geçmiş yaşantılar…) etkilenen;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Psikolojik</a:t>
            </a:r>
            <a:r>
              <a:rPr lang="tr-TR" dirty="0"/>
              <a:t>, fiziksel ve davranışsal belirtilerle ortaya çıkan bir duygu durumudur.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		Temelde </a:t>
            </a:r>
            <a:r>
              <a:rPr lang="tr-TR" dirty="0"/>
              <a:t>rahatsızlık veren, olayın kendisi değil;  bizim için taşıdığı anlamdır.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KORKU NEDİR?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	Korku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Nedeni </a:t>
            </a:r>
            <a:r>
              <a:rPr lang="tr-TR" dirty="0"/>
              <a:t>ve kaynağı bilinen, fiziksel bir </a:t>
            </a:r>
            <a:r>
              <a:rPr lang="tr-TR" dirty="0" smtClean="0"/>
              <a:t>tehdit</a:t>
            </a:r>
          </a:p>
          <a:p>
            <a:pPr>
              <a:buNone/>
            </a:pPr>
            <a:r>
              <a:rPr lang="tr-TR" dirty="0" smtClean="0"/>
              <a:t>oluşturan </a:t>
            </a:r>
            <a:r>
              <a:rPr lang="tr-TR" dirty="0"/>
              <a:t>durum karşısında </a:t>
            </a:r>
            <a:r>
              <a:rPr lang="tr-TR" dirty="0" smtClean="0"/>
              <a:t>gösterdiğimiz</a:t>
            </a:r>
          </a:p>
          <a:p>
            <a:pPr>
              <a:buNone/>
            </a:pPr>
            <a:r>
              <a:rPr lang="tr-TR" dirty="0" smtClean="0"/>
              <a:t>duygusal </a:t>
            </a:r>
            <a:r>
              <a:rPr lang="tr-TR" dirty="0"/>
              <a:t>tepkidir.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Korku ve kaygı zaman zaman birbiri ile</a:t>
            </a:r>
          </a:p>
          <a:p>
            <a:pPr>
              <a:buNone/>
            </a:pPr>
            <a:r>
              <a:rPr lang="tr-TR" dirty="0" smtClean="0"/>
              <a:t>karıştırılan duygulardır. </a:t>
            </a:r>
          </a:p>
          <a:p>
            <a:endParaRPr lang="tr-TR" dirty="0"/>
          </a:p>
        </p:txBody>
      </p:sp>
      <p:pic>
        <p:nvPicPr>
          <p:cNvPr id="4" name="3 Resim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928934"/>
            <a:ext cx="7000924" cy="2876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KAYGININ BELİRTİLERİ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tr-TR" dirty="0" smtClean="0"/>
              <a:t>Fizyolojik belirtiler</a:t>
            </a:r>
          </a:p>
          <a:p>
            <a:r>
              <a:rPr lang="tr-TR" dirty="0" smtClean="0"/>
              <a:t>Psikolojik belirtiler</a:t>
            </a:r>
          </a:p>
          <a:p>
            <a:r>
              <a:rPr lang="tr-TR" dirty="0" smtClean="0"/>
              <a:t>Davranışsal  belirtiler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FİZYOLOJİK BELİRTİLER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dirty="0"/>
              <a:t>Terleme</a:t>
            </a:r>
          </a:p>
          <a:p>
            <a:pPr lvl="0"/>
            <a:r>
              <a:rPr lang="tr-TR" dirty="0"/>
              <a:t>Kalp atışında hızlanma</a:t>
            </a:r>
          </a:p>
          <a:p>
            <a:pPr lvl="0"/>
            <a:r>
              <a:rPr lang="tr-TR" dirty="0"/>
              <a:t>Mide bulantısı</a:t>
            </a:r>
          </a:p>
          <a:p>
            <a:pPr lvl="0"/>
            <a:r>
              <a:rPr lang="tr-TR" dirty="0"/>
              <a:t>Aşırı uyku veya uykusuzluk</a:t>
            </a:r>
          </a:p>
          <a:p>
            <a:pPr lvl="0"/>
            <a:r>
              <a:rPr lang="tr-TR" dirty="0"/>
              <a:t>İştahsızlık</a:t>
            </a:r>
          </a:p>
          <a:p>
            <a:pPr lvl="0"/>
            <a:r>
              <a:rPr lang="tr-TR" dirty="0"/>
              <a:t>Bağırsak hareketleri (ishal, kabızlık)</a:t>
            </a:r>
          </a:p>
          <a:p>
            <a:pPr lvl="0"/>
            <a:r>
              <a:rPr lang="tr-TR" dirty="0"/>
              <a:t>Nefes darlığı</a:t>
            </a:r>
          </a:p>
          <a:p>
            <a:pPr lvl="0"/>
            <a:r>
              <a:rPr lang="tr-TR" dirty="0"/>
              <a:t>Konsantrasyon bozukluğu</a:t>
            </a:r>
          </a:p>
          <a:p>
            <a:pPr lvl="0"/>
            <a:r>
              <a:rPr lang="tr-TR" dirty="0"/>
              <a:t>Yeme alışkanlıklarında değişme</a:t>
            </a:r>
          </a:p>
          <a:p>
            <a:r>
              <a:rPr lang="tr-TR" dirty="0"/>
              <a:t>Yorgunluk belirtileri</a:t>
            </a:r>
          </a:p>
        </p:txBody>
      </p:sp>
      <p:pic>
        <p:nvPicPr>
          <p:cNvPr id="10" name="9 Resim" descr="article141810312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214686"/>
            <a:ext cx="285752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1381</Words>
  <Application>Microsoft Office PowerPoint</Application>
  <PresentationFormat>Ekran Gösterisi (4:3)</PresentationFormat>
  <Paragraphs>397</Paragraphs>
  <Slides>49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4" baseType="lpstr">
      <vt:lpstr>Arial</vt:lpstr>
      <vt:lpstr>Calibri</vt:lpstr>
      <vt:lpstr>Times New Roman</vt:lpstr>
      <vt:lpstr>Wingdings</vt:lpstr>
      <vt:lpstr>Ofis Teması</vt:lpstr>
      <vt:lpstr>DENİZ’İN ÖYKÜSÜ</vt:lpstr>
      <vt:lpstr>PowerPoint Sunusu</vt:lpstr>
      <vt:lpstr> Deniz’in öyküsü nasıl devam etmiş olabilir? </vt:lpstr>
      <vt:lpstr>PowerPoint Sunusu</vt:lpstr>
      <vt:lpstr>KAYGI NEDİR?</vt:lpstr>
      <vt:lpstr>KORKU NEDİR?</vt:lpstr>
      <vt:lpstr>PowerPoint Sunusu</vt:lpstr>
      <vt:lpstr>KAYGININ BELİRTİLERİ</vt:lpstr>
      <vt:lpstr>FİZYOLOJİK BELİRTİLER</vt:lpstr>
      <vt:lpstr>PSİKOLOJİK BELİRTİLER</vt:lpstr>
      <vt:lpstr>DAVRANIŞSAL BELİRTİLER</vt:lpstr>
      <vt:lpstr>KAYGININ MOTİVE EDİCİ GÜCÜ</vt:lpstr>
      <vt:lpstr>KAYGININ MOTİVE EDİCİ GÜCÜ</vt:lpstr>
      <vt:lpstr>SINAV KAYGISI</vt:lpstr>
      <vt:lpstr>SINAV KAYGISI NEYLE İLGİLİDİR?</vt:lpstr>
      <vt:lpstr>SINAV KAYGISI NEYLE İLGİLİDİR?</vt:lpstr>
      <vt:lpstr>SINAV KAYGISI NEYLE İLGİLİDİR?</vt:lpstr>
      <vt:lpstr>GİRİŞ BİLETLERİ</vt:lpstr>
      <vt:lpstr>KAYGIMI YÖNETİYORUM</vt:lpstr>
      <vt:lpstr>KAYGIMI YÖNETİYORUM</vt:lpstr>
      <vt:lpstr>KAYGIMI YÖNETİYORUM</vt:lpstr>
      <vt:lpstr>KAYGIMI YÖNETİYORUM </vt:lpstr>
      <vt:lpstr>KAYGIMI YÖNETİYORUM </vt:lpstr>
      <vt:lpstr>KAYGIMI YÖNETİYORUM </vt:lpstr>
      <vt:lpstr>KAYGIMI YÖNETİYORUM </vt:lpstr>
      <vt:lpstr>KAYGIMI YÖNETİYORUM </vt:lpstr>
      <vt:lpstr>Bence sınav…</vt:lpstr>
      <vt:lpstr>SINAVA İLİŞKİN DÜŞÜNCELER</vt:lpstr>
      <vt:lpstr>SINAVA İLİŞKİN DUYGULAR</vt:lpstr>
      <vt:lpstr>SINAVA İLİŞKİN DAVRANIŞLAR</vt:lpstr>
      <vt:lpstr>SINAVA İLİŞKİN DÜŞÜNCELER </vt:lpstr>
      <vt:lpstr> Peki düşüncelerimiz değiştiğinde neler değişir? </vt:lpstr>
      <vt:lpstr>Peki düşüncelerimiz değiştiğinde neler değişir?</vt:lpstr>
      <vt:lpstr>Peki düşüncelerimiz değiştiğinde neler değişir?</vt:lpstr>
      <vt:lpstr>Peki düşüncelerimiz değiştiğinde neler değişir?  </vt:lpstr>
      <vt:lpstr>HEDEF BELİRLEME </vt:lpstr>
      <vt:lpstr>HEDEF BELİRLEME </vt:lpstr>
      <vt:lpstr>HEDEF BELİRLEME</vt:lpstr>
      <vt:lpstr>KENDİMİ TANIYORUM</vt:lpstr>
      <vt:lpstr>OKULLARI/MESLEKLERİ TANIYORUM </vt:lpstr>
      <vt:lpstr>HEDEFE GİDEN YOLDA… </vt:lpstr>
      <vt:lpstr>HEDEFE GİDEN YOLDA… </vt:lpstr>
      <vt:lpstr>PowerPoint Sunusu</vt:lpstr>
      <vt:lpstr>PowerPoint Sunusu</vt:lpstr>
      <vt:lpstr>PowerPoint Sunusu</vt:lpstr>
      <vt:lpstr>PowerPoint Sunusu</vt:lpstr>
      <vt:lpstr>PowerPoint Sunusu</vt:lpstr>
      <vt:lpstr> “Kaygı, yarının faresinin, bugünün  peynirini yemesidir.”                                                  Samuel Smiles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SINAV KAYGISI</dc:title>
  <dc:creator>K. Salon BKOERDHGM</dc:creator>
  <cp:lastModifiedBy>PDR 1</cp:lastModifiedBy>
  <cp:revision>78</cp:revision>
  <dcterms:created xsi:type="dcterms:W3CDTF">2015-12-07T07:29:06Z</dcterms:created>
  <dcterms:modified xsi:type="dcterms:W3CDTF">2017-03-29T06:31:55Z</dcterms:modified>
</cp:coreProperties>
</file>