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85" r:id="rId6"/>
    <p:sldId id="263" r:id="rId7"/>
    <p:sldId id="260" r:id="rId8"/>
    <p:sldId id="261" r:id="rId9"/>
    <p:sldId id="262" r:id="rId10"/>
    <p:sldId id="267" r:id="rId11"/>
    <p:sldId id="264" r:id="rId12"/>
    <p:sldId id="265" r:id="rId13"/>
    <p:sldId id="266" r:id="rId14"/>
    <p:sldId id="270" r:id="rId15"/>
    <p:sldId id="288" r:id="rId16"/>
    <p:sldId id="272" r:id="rId17"/>
    <p:sldId id="273" r:id="rId18"/>
    <p:sldId id="286" r:id="rId19"/>
    <p:sldId id="287"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BE4310-7D95-4C19-A67E-18DB61DA71CB}" type="datetimeFigureOut">
              <a:rPr lang="tr-TR" smtClean="0"/>
              <a:t>18.12.2015</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419680-FAA4-444C-99B4-FAB472E3A392}" type="slidenum">
              <a:rPr lang="tr-TR" smtClean="0"/>
              <a:t>‹#›</a:t>
            </a:fld>
            <a:endParaRPr lang="tr-TR"/>
          </a:p>
        </p:txBody>
      </p:sp>
    </p:spTree>
    <p:extLst>
      <p:ext uri="{BB962C8B-B14F-4D97-AF65-F5344CB8AC3E}">
        <p14:creationId xmlns:p14="http://schemas.microsoft.com/office/powerpoint/2010/main" val="2449190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B419680-FAA4-444C-99B4-FAB472E3A392}" type="slidenum">
              <a:rPr lang="tr-TR" smtClean="0"/>
              <a:t>18</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71BF5C30-6824-4795-8B44-A749C6402519}" type="datetimeFigureOut">
              <a:rPr lang="tr-TR" smtClean="0"/>
              <a:pPr/>
              <a:t>18.12.2015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1E3E6F7-87DD-4832-ADC9-8C6F10E34437}"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1BF5C30-6824-4795-8B44-A749C6402519}" type="datetimeFigureOut">
              <a:rPr lang="tr-TR" smtClean="0"/>
              <a:pPr/>
              <a:t>18.12.2015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1E3E6F7-87DD-4832-ADC9-8C6F10E34437}"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1BF5C30-6824-4795-8B44-A749C6402519}" type="datetimeFigureOut">
              <a:rPr lang="tr-TR" smtClean="0"/>
              <a:pPr/>
              <a:t>18.12.2015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1E3E6F7-87DD-4832-ADC9-8C6F10E34437}"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1BF5C30-6824-4795-8B44-A749C6402519}" type="datetimeFigureOut">
              <a:rPr lang="tr-TR" smtClean="0"/>
              <a:pPr/>
              <a:t>18.12.2015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1E3E6F7-87DD-4832-ADC9-8C6F10E34437}"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71BF5C30-6824-4795-8B44-A749C6402519}" type="datetimeFigureOut">
              <a:rPr lang="tr-TR" smtClean="0"/>
              <a:pPr/>
              <a:t>18.12.2015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1E3E6F7-87DD-4832-ADC9-8C6F10E34437}"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71BF5C30-6824-4795-8B44-A749C6402519}" type="datetimeFigureOut">
              <a:rPr lang="tr-TR" smtClean="0"/>
              <a:pPr/>
              <a:t>18.12.2015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1E3E6F7-87DD-4832-ADC9-8C6F10E34437}"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71BF5C30-6824-4795-8B44-A749C6402519}" type="datetimeFigureOut">
              <a:rPr lang="tr-TR" smtClean="0"/>
              <a:pPr/>
              <a:t>18.12.2015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1E3E6F7-87DD-4832-ADC9-8C6F10E34437}"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71BF5C30-6824-4795-8B44-A749C6402519}" type="datetimeFigureOut">
              <a:rPr lang="tr-TR" smtClean="0"/>
              <a:pPr/>
              <a:t>18.12.2015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1E3E6F7-87DD-4832-ADC9-8C6F10E34437}"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71BF5C30-6824-4795-8B44-A749C6402519}" type="datetimeFigureOut">
              <a:rPr lang="tr-TR" smtClean="0"/>
              <a:pPr/>
              <a:t>18.12.2015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1E3E6F7-87DD-4832-ADC9-8C6F10E34437}"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1BF5C30-6824-4795-8B44-A749C6402519}" type="datetimeFigureOut">
              <a:rPr lang="tr-TR" smtClean="0"/>
              <a:pPr/>
              <a:t>18.12.2015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1E3E6F7-87DD-4832-ADC9-8C6F10E34437}"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1BF5C30-6824-4795-8B44-A749C6402519}" type="datetimeFigureOut">
              <a:rPr lang="tr-TR" smtClean="0"/>
              <a:pPr/>
              <a:t>18.12.2015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1E3E6F7-87DD-4832-ADC9-8C6F10E34437}"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BF5C30-6824-4795-8B44-A749C6402519}" type="datetimeFigureOut">
              <a:rPr lang="tr-TR" smtClean="0"/>
              <a:pPr/>
              <a:t>18.12.2015</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E3E6F7-87DD-4832-ADC9-8C6F10E34437}"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SINAV KAYGISI</a:t>
            </a:r>
            <a:endParaRPr lang="tr-TR" dirty="0"/>
          </a:p>
        </p:txBody>
      </p:sp>
      <p:sp>
        <p:nvSpPr>
          <p:cNvPr id="3" name="2 Alt Başlık"/>
          <p:cNvSpPr>
            <a:spLocks noGrp="1"/>
          </p:cNvSpPr>
          <p:nvPr>
            <p:ph type="subTitle" idx="1"/>
          </p:nvPr>
        </p:nvSpPr>
        <p:spPr/>
        <p:txBody>
          <a:bodyPr/>
          <a:lstStyle/>
          <a:p>
            <a:r>
              <a:rPr lang="tr-TR" dirty="0" smtClean="0"/>
              <a:t>ÖĞRETMEN OTURUMU</a:t>
            </a: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142852"/>
            <a:ext cx="8229600" cy="928694"/>
          </a:xfrm>
        </p:spPr>
        <p:txBody>
          <a:bodyPr>
            <a:normAutofit/>
          </a:bodyPr>
          <a:lstStyle/>
          <a:p>
            <a:r>
              <a:rPr lang="tr-TR" sz="4000" b="1" dirty="0" smtClean="0">
                <a:solidFill>
                  <a:schemeClr val="bg1"/>
                </a:solidFill>
              </a:rPr>
              <a:t>KAYGININ MOTİVE EDİCİ GÜCÜ</a:t>
            </a:r>
            <a:endParaRPr lang="tr-TR" sz="4000" b="1" dirty="0">
              <a:solidFill>
                <a:schemeClr val="bg1"/>
              </a:solidFill>
            </a:endParaRPr>
          </a:p>
        </p:txBody>
      </p:sp>
      <p:sp>
        <p:nvSpPr>
          <p:cNvPr id="3" name="2 İçerik Yer Tutucusu"/>
          <p:cNvSpPr>
            <a:spLocks noGrp="1"/>
          </p:cNvSpPr>
          <p:nvPr>
            <p:ph idx="1"/>
          </p:nvPr>
        </p:nvSpPr>
        <p:spPr>
          <a:xfrm>
            <a:off x="457200" y="1714488"/>
            <a:ext cx="8229600" cy="4411675"/>
          </a:xfrm>
        </p:spPr>
        <p:txBody>
          <a:bodyPr>
            <a:normAutofit fontScale="77500" lnSpcReduction="20000"/>
          </a:bodyPr>
          <a:lstStyle/>
          <a:p>
            <a:r>
              <a:rPr lang="tr-TR" dirty="0"/>
              <a:t>Kaygı, insanın temel duygularından biri olarak kabul edilmektedir. Her insan bir miktar kaygı yaşar. Sınavlara hazırlanırken, topluluk önünde konuşma yapmadan önce ya da yeni bir ortama girdiğimizde tedirginlik ve huzursuzluk yaşayabiliriz</a:t>
            </a:r>
            <a:r>
              <a:rPr lang="tr-TR" dirty="0" smtClean="0"/>
              <a:t>.</a:t>
            </a:r>
          </a:p>
          <a:p>
            <a:pPr>
              <a:buNone/>
            </a:pPr>
            <a:endParaRPr lang="tr-TR" dirty="0"/>
          </a:p>
          <a:p>
            <a:r>
              <a:rPr lang="tr-TR" dirty="0"/>
              <a:t>Araştırmalara göre belirli bir düzeyde olan kaygı motive edicidir. Öğrenme gücünü harekete geçirme, çalışma alışkanlıklarını düzenleme, çevre ile olumlu iletişim kurma, yeni bilgiler öğrenme ve zamanı verimli kullanma becerileri geliştirme konularında destekleyici olabilir.</a:t>
            </a:r>
            <a:br>
              <a:rPr lang="tr-TR" dirty="0"/>
            </a:br>
            <a:endParaRPr lang="tr-TR" dirty="0"/>
          </a:p>
          <a:p>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142852"/>
            <a:ext cx="8229600" cy="857256"/>
          </a:xfrm>
        </p:spPr>
        <p:txBody>
          <a:bodyPr>
            <a:normAutofit/>
          </a:bodyPr>
          <a:lstStyle/>
          <a:p>
            <a:r>
              <a:rPr lang="tr-TR" sz="4000" b="1" dirty="0" smtClean="0">
                <a:solidFill>
                  <a:schemeClr val="bg1"/>
                </a:solidFill>
              </a:rPr>
              <a:t>SINAV KAYGISI</a:t>
            </a:r>
            <a:endParaRPr lang="tr-TR" sz="4000" b="1" dirty="0">
              <a:solidFill>
                <a:schemeClr val="bg1"/>
              </a:solidFill>
            </a:endParaRPr>
          </a:p>
        </p:txBody>
      </p:sp>
      <p:sp>
        <p:nvSpPr>
          <p:cNvPr id="3" name="2 İçerik Yer Tutucusu"/>
          <p:cNvSpPr>
            <a:spLocks noGrp="1"/>
          </p:cNvSpPr>
          <p:nvPr>
            <p:ph idx="1"/>
          </p:nvPr>
        </p:nvSpPr>
        <p:spPr>
          <a:xfrm>
            <a:off x="457200" y="1500174"/>
            <a:ext cx="8229600" cy="4625989"/>
          </a:xfrm>
        </p:spPr>
        <p:txBody>
          <a:bodyPr>
            <a:normAutofit fontScale="92500" lnSpcReduction="10000"/>
          </a:bodyPr>
          <a:lstStyle/>
          <a:p>
            <a:pPr>
              <a:buNone/>
            </a:pPr>
            <a:r>
              <a:rPr lang="tr-TR" dirty="0"/>
              <a:t>Sınav kaygısı,</a:t>
            </a:r>
          </a:p>
          <a:p>
            <a:pPr lvl="0"/>
            <a:r>
              <a:rPr lang="tr-TR" dirty="0"/>
              <a:t>Bilginin sınav sırasında etkili bir biçimde kullanılmasına engel olabilen, </a:t>
            </a:r>
          </a:p>
          <a:p>
            <a:pPr lvl="0"/>
            <a:r>
              <a:rPr lang="tr-TR" dirty="0"/>
              <a:t>Fiziksel, duygusal, davranışsal ve zihinsel unsurlardan oluşan,</a:t>
            </a:r>
          </a:p>
          <a:p>
            <a:pPr lvl="0"/>
            <a:r>
              <a:rPr lang="tr-TR" dirty="0"/>
              <a:t>Hoşlanılmayan ve kişiye rahatsızlık veren,</a:t>
            </a:r>
          </a:p>
          <a:p>
            <a:pPr lvl="0"/>
            <a:r>
              <a:rPr lang="tr-TR" dirty="0"/>
              <a:t>Motivasyonu olumsuz etkileyebilen,</a:t>
            </a:r>
          </a:p>
          <a:p>
            <a:pPr lvl="0"/>
            <a:r>
              <a:rPr lang="tr-TR" dirty="0"/>
              <a:t>Başarının düşmesine yol açabilen,</a:t>
            </a:r>
          </a:p>
          <a:p>
            <a:pPr>
              <a:buNone/>
            </a:pPr>
            <a:r>
              <a:rPr lang="tr-TR" dirty="0"/>
              <a:t>bir duygu durumu olarak tanımlanabilir.</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42910" y="0"/>
            <a:ext cx="8229600" cy="1143000"/>
          </a:xfrm>
        </p:spPr>
        <p:txBody>
          <a:bodyPr>
            <a:normAutofit/>
          </a:bodyPr>
          <a:lstStyle/>
          <a:p>
            <a:r>
              <a:rPr lang="tr-TR" sz="4000" b="1" dirty="0" smtClean="0">
                <a:solidFill>
                  <a:schemeClr val="bg1"/>
                </a:solidFill>
              </a:rPr>
              <a:t>GİRİŞ BİLETLERİ (Çocuklar) </a:t>
            </a:r>
            <a:endParaRPr lang="tr-TR" sz="4000" dirty="0">
              <a:solidFill>
                <a:schemeClr val="bg1"/>
              </a:solidFill>
            </a:endParaRPr>
          </a:p>
        </p:txBody>
      </p:sp>
      <p:sp>
        <p:nvSpPr>
          <p:cNvPr id="3" name="2 İçerik Yer Tutucusu"/>
          <p:cNvSpPr>
            <a:spLocks noGrp="1"/>
          </p:cNvSpPr>
          <p:nvPr>
            <p:ph idx="1"/>
          </p:nvPr>
        </p:nvSpPr>
        <p:spPr>
          <a:xfrm>
            <a:off x="457200" y="1571612"/>
            <a:ext cx="8229600" cy="4554551"/>
          </a:xfrm>
        </p:spPr>
        <p:txBody>
          <a:bodyPr>
            <a:normAutofit fontScale="77500" lnSpcReduction="20000"/>
          </a:bodyPr>
          <a:lstStyle/>
          <a:p>
            <a:pPr lvl="0"/>
            <a:r>
              <a:rPr lang="tr-TR" dirty="0"/>
              <a:t>“Sınavlardan daha önce aldığım notları alamıyorum.”</a:t>
            </a:r>
          </a:p>
          <a:p>
            <a:pPr lvl="0"/>
            <a:r>
              <a:rPr lang="tr-TR" dirty="0"/>
              <a:t>“Bir türlü dersin başına oturmak istemiyorum.”</a:t>
            </a:r>
          </a:p>
          <a:p>
            <a:pPr lvl="0"/>
            <a:r>
              <a:rPr lang="tr-TR" dirty="0"/>
              <a:t>“Verimli ders çalışmaymış, bıktım aynı şeyleri duymaktan.”</a:t>
            </a:r>
          </a:p>
          <a:p>
            <a:pPr lvl="0"/>
            <a:r>
              <a:rPr lang="tr-TR" dirty="0"/>
              <a:t>“Bana kimse sınavlar nasıl gidiyor, iyi çalışıyor musun diye sormasın.”</a:t>
            </a:r>
          </a:p>
          <a:p>
            <a:pPr lvl="0"/>
            <a:r>
              <a:rPr lang="tr-TR" dirty="0"/>
              <a:t>“Uzun süre çalışamıyorum, dikkatim hemen dağılıyor.”</a:t>
            </a:r>
          </a:p>
          <a:p>
            <a:pPr lvl="0"/>
            <a:r>
              <a:rPr lang="tr-TR" dirty="0"/>
              <a:t>“Arkadaşlarıma bile tahammül edemiyorum.”</a:t>
            </a:r>
          </a:p>
          <a:p>
            <a:pPr lvl="0"/>
            <a:r>
              <a:rPr lang="tr-TR" dirty="0"/>
              <a:t>“Başım ağrıyor, sürekli yemek yiyorum, bazen çok uyuyorum bazen hiç uyuyamıyorum…”</a:t>
            </a:r>
          </a:p>
          <a:p>
            <a:pPr lvl="0"/>
            <a:r>
              <a:rPr lang="tr-TR" dirty="0"/>
              <a:t>“Çok çalışıyorum bir türlü istediğim sonucu alamıyorum.”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8229600" cy="1143000"/>
          </a:xfrm>
        </p:spPr>
        <p:txBody>
          <a:bodyPr>
            <a:normAutofit/>
          </a:bodyPr>
          <a:lstStyle/>
          <a:p>
            <a:r>
              <a:rPr lang="tr-TR" sz="4000" b="1" dirty="0" smtClean="0">
                <a:solidFill>
                  <a:schemeClr val="bg1"/>
                </a:solidFill>
              </a:rPr>
              <a:t>GİRİŞ BİLETLERİ (Öğretmenler)</a:t>
            </a:r>
            <a:endParaRPr lang="tr-TR" sz="4000" b="1" dirty="0">
              <a:solidFill>
                <a:schemeClr val="bg1"/>
              </a:solidFill>
            </a:endParaRPr>
          </a:p>
        </p:txBody>
      </p:sp>
      <p:sp>
        <p:nvSpPr>
          <p:cNvPr id="3" name="2 İçerik Yer Tutucusu"/>
          <p:cNvSpPr>
            <a:spLocks noGrp="1"/>
          </p:cNvSpPr>
          <p:nvPr>
            <p:ph idx="1"/>
          </p:nvPr>
        </p:nvSpPr>
        <p:spPr>
          <a:xfrm>
            <a:off x="457200" y="1571612"/>
            <a:ext cx="8229600" cy="4554551"/>
          </a:xfrm>
        </p:spPr>
        <p:txBody>
          <a:bodyPr>
            <a:normAutofit fontScale="92500" lnSpcReduction="10000"/>
          </a:bodyPr>
          <a:lstStyle/>
          <a:p>
            <a:pPr lvl="0"/>
            <a:r>
              <a:rPr lang="tr-TR" dirty="0" smtClean="0"/>
              <a:t>“Bu yıl sınavımız var.”</a:t>
            </a:r>
          </a:p>
          <a:p>
            <a:pPr lvl="0"/>
            <a:r>
              <a:rPr lang="tr-TR" dirty="0" smtClean="0"/>
              <a:t>“Notları birden düştü.”</a:t>
            </a:r>
          </a:p>
          <a:p>
            <a:pPr lvl="0"/>
            <a:r>
              <a:rPr lang="tr-TR" dirty="0" smtClean="0"/>
              <a:t>“Dersi dinletemiyorum.”</a:t>
            </a:r>
          </a:p>
          <a:p>
            <a:pPr lvl="0"/>
            <a:r>
              <a:rPr lang="tr-TR" dirty="0" smtClean="0"/>
              <a:t>“Ödevlerini yapmıyor.”</a:t>
            </a:r>
          </a:p>
          <a:p>
            <a:pPr lvl="0"/>
            <a:r>
              <a:rPr lang="tr-TR" dirty="0" smtClean="0"/>
              <a:t> “Sınav lafını ağzıma alamıyorum.”</a:t>
            </a:r>
          </a:p>
          <a:p>
            <a:pPr lvl="0"/>
            <a:r>
              <a:rPr lang="tr-TR" dirty="0" smtClean="0"/>
              <a:t>“Boş bırakmaya gelmiyor.”</a:t>
            </a:r>
          </a:p>
          <a:p>
            <a:pPr lvl="0"/>
            <a:r>
              <a:rPr lang="tr-TR" dirty="0" smtClean="0"/>
              <a:t>“Arkadaşlarıyla gezmekten ders çalıştığı mı var!”</a:t>
            </a:r>
          </a:p>
          <a:p>
            <a:pPr lvl="0"/>
            <a:r>
              <a:rPr lang="tr-TR" dirty="0" smtClean="0"/>
              <a:t>“Benim dersimden çıkan bütün soruları yapmalılar.”</a:t>
            </a:r>
          </a:p>
          <a:p>
            <a:pPr lvl="0">
              <a:buNone/>
            </a:pP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14290"/>
            <a:ext cx="8229600" cy="928710"/>
          </a:xfrm>
        </p:spPr>
        <p:txBody>
          <a:bodyPr>
            <a:normAutofit fontScale="90000"/>
          </a:bodyPr>
          <a:lstStyle/>
          <a:p>
            <a:r>
              <a:rPr lang="tr-TR" b="1" dirty="0" smtClean="0">
                <a:solidFill>
                  <a:schemeClr val="bg1"/>
                </a:solidFill>
              </a:rPr>
              <a:t>SINAV KAYGISI NEYLE İLİŞKİLİDİR?</a:t>
            </a:r>
            <a:r>
              <a:rPr lang="tr-TR" b="1" dirty="0">
                <a:solidFill>
                  <a:schemeClr val="bg1"/>
                </a:solidFill>
              </a:rPr>
              <a:t> </a:t>
            </a:r>
            <a:br>
              <a:rPr lang="tr-TR" b="1" dirty="0">
                <a:solidFill>
                  <a:schemeClr val="bg1"/>
                </a:solidFill>
              </a:rPr>
            </a:br>
            <a:endParaRPr lang="tr-TR" b="1" dirty="0">
              <a:solidFill>
                <a:schemeClr val="bg1"/>
              </a:solidFill>
            </a:endParaRPr>
          </a:p>
        </p:txBody>
      </p:sp>
      <p:sp>
        <p:nvSpPr>
          <p:cNvPr id="3" name="2 İçerik Yer Tutucusu"/>
          <p:cNvSpPr>
            <a:spLocks noGrp="1"/>
          </p:cNvSpPr>
          <p:nvPr>
            <p:ph idx="1"/>
          </p:nvPr>
        </p:nvSpPr>
        <p:spPr>
          <a:xfrm>
            <a:off x="467544" y="1412776"/>
            <a:ext cx="8219256" cy="4713387"/>
          </a:xfrm>
        </p:spPr>
        <p:txBody>
          <a:bodyPr>
            <a:normAutofit fontScale="77500" lnSpcReduction="20000"/>
          </a:bodyPr>
          <a:lstStyle/>
          <a:p>
            <a:r>
              <a:rPr lang="tr-TR" dirty="0"/>
              <a:t>Sınavla ilgili </a:t>
            </a:r>
            <a:r>
              <a:rPr lang="tr-TR" dirty="0" smtClean="0"/>
              <a:t>algılarımız/düşüncelerimiz: </a:t>
            </a:r>
          </a:p>
          <a:p>
            <a:r>
              <a:rPr lang="tr-TR" dirty="0"/>
              <a:t>“Tüm öğrencilerim istediği okula/bölüme girmeli.” “Ders konularını sınava kadar yetiştirmek zorundayım.”</a:t>
            </a:r>
            <a:endParaRPr lang="tr-TR" dirty="0" smtClean="0"/>
          </a:p>
          <a:p>
            <a:pPr>
              <a:buNone/>
            </a:pPr>
            <a:endParaRPr lang="tr-TR" dirty="0" smtClean="0"/>
          </a:p>
          <a:p>
            <a:pPr lvl="0"/>
            <a:r>
              <a:rPr lang="tr-TR" dirty="0" smtClean="0"/>
              <a:t>Sınav sonrası duruma ilişkin </a:t>
            </a:r>
            <a:r>
              <a:rPr lang="tr-TR" dirty="0" smtClean="0"/>
              <a:t>düşüncelerimiz: </a:t>
            </a:r>
            <a:r>
              <a:rPr lang="tr-TR" dirty="0"/>
              <a:t>“Tüm sınıfım başarılı olamazsa çok üzülürüm.” “Ö</a:t>
            </a:r>
            <a:r>
              <a:rPr lang="tr-TR" i="1" dirty="0"/>
              <a:t>ğrencilerde olduğu gibi bizim başarımız da sınavlarla değerlendiriliyor.”</a:t>
            </a:r>
            <a:endParaRPr lang="tr-TR" dirty="0"/>
          </a:p>
          <a:p>
            <a:endParaRPr lang="tr-TR" dirty="0" smtClean="0"/>
          </a:p>
          <a:p>
            <a:pPr>
              <a:buNone/>
            </a:pPr>
            <a:endParaRPr lang="tr-TR" dirty="0" smtClean="0"/>
          </a:p>
          <a:p>
            <a:r>
              <a:rPr lang="tr-TR" dirty="0" smtClean="0"/>
              <a:t>Sınav sonrası elde edebileceğimiz kazanımlara</a:t>
            </a:r>
          </a:p>
          <a:p>
            <a:pPr>
              <a:buNone/>
            </a:pPr>
            <a:r>
              <a:rPr lang="tr-TR" dirty="0" smtClean="0"/>
              <a:t>verdiğimiz </a:t>
            </a:r>
            <a:r>
              <a:rPr lang="tr-TR" dirty="0" smtClean="0"/>
              <a:t>önem: </a:t>
            </a:r>
            <a:r>
              <a:rPr lang="tr-TR" dirty="0"/>
              <a:t>“O</a:t>
            </a:r>
            <a:r>
              <a:rPr lang="tr-TR" i="1" dirty="0"/>
              <a:t>kulumuzun sınav başarısı yüksek olursa seçilen okullar arasına gireceğiz.”</a:t>
            </a:r>
            <a:endParaRPr lang="tr-TR" dirty="0"/>
          </a:p>
          <a:p>
            <a:pPr lvl="0">
              <a:buNone/>
            </a:pPr>
            <a:endParaRPr lang="tr-TR" dirty="0" smtClean="0"/>
          </a:p>
          <a:p>
            <a:pPr lvl="0">
              <a:buNone/>
            </a:pPr>
            <a:endParaRPr lang="tr-TR" dirty="0" smtClean="0"/>
          </a:p>
          <a:p>
            <a:pPr lvl="0">
              <a:buNone/>
            </a:pPr>
            <a:endParaRPr lang="tr-TR" dirty="0" smtClean="0"/>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395536" y="1600200"/>
            <a:ext cx="8291264" cy="5069160"/>
          </a:xfrm>
        </p:spPr>
        <p:txBody>
          <a:bodyPr>
            <a:normAutofit fontScale="55000" lnSpcReduction="20000"/>
          </a:bodyPr>
          <a:lstStyle/>
          <a:p>
            <a:r>
              <a:rPr lang="tr-TR" dirty="0" smtClean="0"/>
              <a:t>«Öğrencilerim </a:t>
            </a:r>
            <a:r>
              <a:rPr lang="tr-TR" dirty="0"/>
              <a:t>sınavı kazanmak </a:t>
            </a:r>
            <a:r>
              <a:rPr lang="tr-TR" dirty="0" smtClean="0"/>
              <a:t>zorunda» yerine ..</a:t>
            </a:r>
          </a:p>
          <a:p>
            <a:r>
              <a:rPr lang="tr-TR" dirty="0" smtClean="0">
                <a:solidFill>
                  <a:srgbClr val="FF0000"/>
                </a:solidFill>
              </a:rPr>
              <a:t>«Öğrencilerimin </a:t>
            </a:r>
            <a:r>
              <a:rPr lang="tr-TR" dirty="0">
                <a:solidFill>
                  <a:srgbClr val="FF0000"/>
                </a:solidFill>
              </a:rPr>
              <a:t>ilgi, yetenek ve yeterliliklerini biliyorum. Onlara uygun yönlendirme </a:t>
            </a:r>
            <a:r>
              <a:rPr lang="tr-TR" dirty="0" smtClean="0">
                <a:solidFill>
                  <a:srgbClr val="FF0000"/>
                </a:solidFill>
              </a:rPr>
              <a:t>yapabilirim»</a:t>
            </a:r>
            <a:endParaRPr lang="tr-TR" dirty="0">
              <a:solidFill>
                <a:srgbClr val="FF0000"/>
              </a:solidFill>
            </a:endParaRPr>
          </a:p>
          <a:p>
            <a:endParaRPr lang="tr-TR" dirty="0"/>
          </a:p>
          <a:p>
            <a:r>
              <a:rPr lang="tr-TR" dirty="0" smtClean="0"/>
              <a:t>«Ders </a:t>
            </a:r>
            <a:r>
              <a:rPr lang="tr-TR" dirty="0"/>
              <a:t>konularını sınava kadar yetiştirmek </a:t>
            </a:r>
            <a:r>
              <a:rPr lang="tr-TR" dirty="0" smtClean="0"/>
              <a:t>zorundayım» yerine..</a:t>
            </a:r>
          </a:p>
          <a:p>
            <a:r>
              <a:rPr lang="tr-TR" dirty="0" smtClean="0">
                <a:solidFill>
                  <a:srgbClr val="FF0000"/>
                </a:solidFill>
              </a:rPr>
              <a:t>«Yeniden </a:t>
            </a:r>
            <a:r>
              <a:rPr lang="tr-TR" dirty="0">
                <a:solidFill>
                  <a:srgbClr val="FF0000"/>
                </a:solidFill>
              </a:rPr>
              <a:t>planlama </a:t>
            </a:r>
            <a:r>
              <a:rPr lang="tr-TR" dirty="0" smtClean="0">
                <a:solidFill>
                  <a:srgbClr val="FF0000"/>
                </a:solidFill>
              </a:rPr>
              <a:t>yapabilirim» </a:t>
            </a:r>
            <a:endParaRPr lang="tr-TR" dirty="0">
              <a:solidFill>
                <a:srgbClr val="FF0000"/>
              </a:solidFill>
            </a:endParaRPr>
          </a:p>
          <a:p>
            <a:endParaRPr lang="tr-TR" dirty="0">
              <a:solidFill>
                <a:srgbClr val="FF0000"/>
              </a:solidFill>
            </a:endParaRPr>
          </a:p>
          <a:p>
            <a:r>
              <a:rPr lang="tr-TR" dirty="0" smtClean="0"/>
              <a:t>«Sınıfım </a:t>
            </a:r>
            <a:r>
              <a:rPr lang="tr-TR" dirty="0"/>
              <a:t>başarılı olamazsa çok </a:t>
            </a:r>
            <a:r>
              <a:rPr lang="tr-TR" dirty="0" smtClean="0"/>
              <a:t>üzülürüm» yerine..</a:t>
            </a:r>
          </a:p>
          <a:p>
            <a:r>
              <a:rPr lang="tr-TR" dirty="0" smtClean="0">
                <a:solidFill>
                  <a:srgbClr val="FF0000"/>
                </a:solidFill>
              </a:rPr>
              <a:t>«Öğrencilerim </a:t>
            </a:r>
            <a:r>
              <a:rPr lang="tr-TR" dirty="0">
                <a:solidFill>
                  <a:srgbClr val="FF0000"/>
                </a:solidFill>
              </a:rPr>
              <a:t>kendi özelliklerine göre seçtikleri alanda başarılı </a:t>
            </a:r>
            <a:r>
              <a:rPr lang="tr-TR" dirty="0" smtClean="0">
                <a:solidFill>
                  <a:srgbClr val="FF0000"/>
                </a:solidFill>
              </a:rPr>
              <a:t>olabilirler» </a:t>
            </a:r>
          </a:p>
          <a:p>
            <a:endParaRPr lang="tr-TR" dirty="0"/>
          </a:p>
          <a:p>
            <a:r>
              <a:rPr lang="tr-TR" dirty="0" smtClean="0"/>
              <a:t>«Öğrencilerde </a:t>
            </a:r>
            <a:r>
              <a:rPr lang="tr-TR" dirty="0"/>
              <a:t>olduğu gibi bizim başarımız da sınavlarla değerlendiriliyor</a:t>
            </a:r>
            <a:r>
              <a:rPr lang="tr-TR" dirty="0" smtClean="0"/>
              <a:t>.» yerine..</a:t>
            </a:r>
          </a:p>
          <a:p>
            <a:r>
              <a:rPr lang="tr-TR" dirty="0" smtClean="0">
                <a:solidFill>
                  <a:srgbClr val="FF0000"/>
                </a:solidFill>
              </a:rPr>
              <a:t>«Okulumuz </a:t>
            </a:r>
            <a:r>
              <a:rPr lang="tr-TR" dirty="0">
                <a:solidFill>
                  <a:srgbClr val="FF0000"/>
                </a:solidFill>
              </a:rPr>
              <a:t>sportif, sanatsal ve sosyal etkinliklerle de adını </a:t>
            </a:r>
            <a:r>
              <a:rPr lang="tr-TR" dirty="0" smtClean="0">
                <a:solidFill>
                  <a:srgbClr val="FF0000"/>
                </a:solidFill>
              </a:rPr>
              <a:t>duyurabilir» </a:t>
            </a:r>
            <a:endParaRPr lang="tr-TR" dirty="0">
              <a:solidFill>
                <a:srgbClr val="FF0000"/>
              </a:solidFill>
            </a:endParaRPr>
          </a:p>
          <a:p>
            <a:r>
              <a:rPr lang="tr-TR" dirty="0" smtClean="0">
                <a:solidFill>
                  <a:srgbClr val="FF0000"/>
                </a:solidFill>
              </a:rPr>
              <a:t>«Etkili </a:t>
            </a:r>
            <a:r>
              <a:rPr lang="tr-TR" dirty="0">
                <a:solidFill>
                  <a:srgbClr val="FF0000"/>
                </a:solidFill>
              </a:rPr>
              <a:t>öğretmenliği sınav sonuçlarıyla </a:t>
            </a:r>
            <a:r>
              <a:rPr lang="tr-TR" dirty="0" smtClean="0">
                <a:solidFill>
                  <a:srgbClr val="FF0000"/>
                </a:solidFill>
              </a:rPr>
              <a:t>değerlendirmiyorum»</a:t>
            </a:r>
            <a:endParaRPr lang="tr-TR" dirty="0">
              <a:solidFill>
                <a:srgbClr val="FF0000"/>
              </a:solidFill>
            </a:endParaRPr>
          </a:p>
          <a:p>
            <a:endParaRPr lang="tr-TR" dirty="0"/>
          </a:p>
          <a:p>
            <a:r>
              <a:rPr lang="tr-TR" dirty="0" smtClean="0"/>
              <a:t>«Okulumuzun </a:t>
            </a:r>
            <a:r>
              <a:rPr lang="tr-TR" dirty="0"/>
              <a:t>sınav başarısı yüksek olursa seçilen okullar arasına gireceğiz</a:t>
            </a:r>
            <a:r>
              <a:rPr lang="tr-TR" dirty="0" smtClean="0"/>
              <a:t>.» yerine..</a:t>
            </a:r>
            <a:endParaRPr lang="tr-TR" dirty="0"/>
          </a:p>
          <a:p>
            <a:r>
              <a:rPr lang="tr-TR" dirty="0" smtClean="0">
                <a:solidFill>
                  <a:srgbClr val="FF0000"/>
                </a:solidFill>
              </a:rPr>
              <a:t>«Benim </a:t>
            </a:r>
            <a:r>
              <a:rPr lang="tr-TR" dirty="0">
                <a:solidFill>
                  <a:srgbClr val="FF0000"/>
                </a:solidFill>
              </a:rPr>
              <a:t>de öğrencilerimin de başarılı olduğu farklı alanlar </a:t>
            </a:r>
            <a:r>
              <a:rPr lang="tr-TR" dirty="0" smtClean="0">
                <a:solidFill>
                  <a:srgbClr val="FF0000"/>
                </a:solidFill>
              </a:rPr>
              <a:t>var» </a:t>
            </a:r>
            <a:endParaRPr lang="tr-TR" dirty="0">
              <a:solidFill>
                <a:srgbClr val="FF0000"/>
              </a:solidFill>
            </a:endParaRPr>
          </a:p>
        </p:txBody>
      </p:sp>
    </p:spTree>
    <p:extLst>
      <p:ext uri="{BB962C8B-B14F-4D97-AF65-F5344CB8AC3E}">
        <p14:creationId xmlns:p14="http://schemas.microsoft.com/office/powerpoint/2010/main" val="3380740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Effect transition="in" filter="fade">
                                      <p:cBhvr>
                                        <p:cTn id="49" dur="1000"/>
                                        <p:tgtEl>
                                          <p:spTgt spid="3">
                                            <p:txEl>
                                              <p:pRg st="9" end="9"/>
                                            </p:txEl>
                                          </p:spTgt>
                                        </p:tgtEl>
                                      </p:cBhvr>
                                    </p:animEffect>
                                    <p:anim calcmode="lin" valueType="num">
                                      <p:cBhvr>
                                        <p:cTn id="5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10" end="10"/>
                                            </p:txEl>
                                          </p:spTgt>
                                        </p:tgtEl>
                                        <p:attrNameLst>
                                          <p:attrName>style.visibility</p:attrName>
                                        </p:attrNameLst>
                                      </p:cBhvr>
                                      <p:to>
                                        <p:strVal val="visible"/>
                                      </p:to>
                                    </p:set>
                                    <p:animEffect transition="in" filter="fade">
                                      <p:cBhvr>
                                        <p:cTn id="56" dur="1000"/>
                                        <p:tgtEl>
                                          <p:spTgt spid="3">
                                            <p:txEl>
                                              <p:pRg st="10" end="10"/>
                                            </p:txEl>
                                          </p:spTgt>
                                        </p:tgtEl>
                                      </p:cBhvr>
                                    </p:animEffect>
                                    <p:anim calcmode="lin" valueType="num">
                                      <p:cBhvr>
                                        <p:cTn id="57"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11" end="11"/>
                                            </p:txEl>
                                          </p:spTgt>
                                        </p:tgtEl>
                                        <p:attrNameLst>
                                          <p:attrName>style.visibility</p:attrName>
                                        </p:attrNameLst>
                                      </p:cBhvr>
                                      <p:to>
                                        <p:strVal val="visible"/>
                                      </p:to>
                                    </p:set>
                                    <p:animEffect transition="in" filter="fade">
                                      <p:cBhvr>
                                        <p:cTn id="63" dur="1000"/>
                                        <p:tgtEl>
                                          <p:spTgt spid="3">
                                            <p:txEl>
                                              <p:pRg st="11" end="11"/>
                                            </p:txEl>
                                          </p:spTgt>
                                        </p:tgtEl>
                                      </p:cBhvr>
                                    </p:animEffect>
                                    <p:anim calcmode="lin" valueType="num">
                                      <p:cBhvr>
                                        <p:cTn id="64"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13" end="13"/>
                                            </p:txEl>
                                          </p:spTgt>
                                        </p:tgtEl>
                                        <p:attrNameLst>
                                          <p:attrName>style.visibility</p:attrName>
                                        </p:attrNameLst>
                                      </p:cBhvr>
                                      <p:to>
                                        <p:strVal val="visible"/>
                                      </p:to>
                                    </p:set>
                                    <p:animEffect transition="in" filter="fade">
                                      <p:cBhvr>
                                        <p:cTn id="70" dur="1000"/>
                                        <p:tgtEl>
                                          <p:spTgt spid="3">
                                            <p:txEl>
                                              <p:pRg st="13" end="13"/>
                                            </p:txEl>
                                          </p:spTgt>
                                        </p:tgtEl>
                                      </p:cBhvr>
                                    </p:animEffect>
                                    <p:anim calcmode="lin" valueType="num">
                                      <p:cBhvr>
                                        <p:cTn id="71"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4" end="14"/>
                                            </p:txEl>
                                          </p:spTgt>
                                        </p:tgtEl>
                                        <p:attrNameLst>
                                          <p:attrName>style.visibility</p:attrName>
                                        </p:attrNameLst>
                                      </p:cBhvr>
                                      <p:to>
                                        <p:strVal val="visible"/>
                                      </p:to>
                                    </p:set>
                                    <p:animEffect transition="in" filter="fade">
                                      <p:cBhvr>
                                        <p:cTn id="77" dur="1000"/>
                                        <p:tgtEl>
                                          <p:spTgt spid="3">
                                            <p:txEl>
                                              <p:pRg st="14" end="14"/>
                                            </p:txEl>
                                          </p:spTgt>
                                        </p:tgtEl>
                                      </p:cBhvr>
                                    </p:animEffect>
                                    <p:anim calcmode="lin" valueType="num">
                                      <p:cBhvr>
                                        <p:cTn id="78"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chemeClr val="bg1"/>
                </a:solidFill>
              </a:rPr>
              <a:t>ÖĞRETMENİN ROLÜ VE ÖNERİLER</a:t>
            </a:r>
            <a:r>
              <a:rPr lang="tr-TR" dirty="0" smtClean="0">
                <a:solidFill>
                  <a:schemeClr val="bg1"/>
                </a:solidFill>
              </a:rPr>
              <a:t/>
            </a:r>
            <a:br>
              <a:rPr lang="tr-TR" dirty="0" smtClean="0">
                <a:solidFill>
                  <a:schemeClr val="bg1"/>
                </a:solidFill>
              </a:rPr>
            </a:br>
            <a:endParaRPr lang="tr-TR" dirty="0">
              <a:solidFill>
                <a:schemeClr val="bg1"/>
              </a:solidFill>
            </a:endParaRPr>
          </a:p>
        </p:txBody>
      </p:sp>
      <p:sp>
        <p:nvSpPr>
          <p:cNvPr id="3" name="2 İçerik Yer Tutucusu"/>
          <p:cNvSpPr>
            <a:spLocks noGrp="1"/>
          </p:cNvSpPr>
          <p:nvPr>
            <p:ph idx="1"/>
          </p:nvPr>
        </p:nvSpPr>
        <p:spPr>
          <a:xfrm>
            <a:off x="457200" y="1785926"/>
            <a:ext cx="8229600" cy="4340237"/>
          </a:xfrm>
        </p:spPr>
        <p:txBody>
          <a:bodyPr>
            <a:normAutofit fontScale="85000" lnSpcReduction="10000"/>
          </a:bodyPr>
          <a:lstStyle/>
          <a:p>
            <a:pPr lvl="0"/>
            <a:r>
              <a:rPr lang="tr-TR" dirty="0" smtClean="0"/>
              <a:t>Öğrencilerin gelişim dönemlerine ait özelliklerini bilmek</a:t>
            </a:r>
          </a:p>
          <a:p>
            <a:pPr lvl="0"/>
            <a:r>
              <a:rPr lang="tr-TR" dirty="0" smtClean="0"/>
              <a:t>Her birini farklı potansiyele sahip bağımsız bireyler olarak tanımak </a:t>
            </a:r>
          </a:p>
          <a:p>
            <a:pPr lvl="0"/>
            <a:r>
              <a:rPr lang="tr-TR" dirty="0" smtClean="0"/>
              <a:t>Kıyaslama yanılgısına düşmemek</a:t>
            </a:r>
          </a:p>
          <a:p>
            <a:pPr lvl="0"/>
            <a:r>
              <a:rPr lang="tr-TR" dirty="0" smtClean="0"/>
              <a:t>Öğrencilerin özelliklerine uygun beklenti oluşturmak</a:t>
            </a:r>
          </a:p>
          <a:p>
            <a:pPr lvl="0"/>
            <a:r>
              <a:rPr lang="tr-TR" dirty="0" smtClean="0"/>
              <a:t>Öğrencilerle ilgili olumsuz beklenti içinde olmamak, önyargısız yaklaşmak</a:t>
            </a:r>
          </a:p>
          <a:p>
            <a:pPr lvl="0"/>
            <a:r>
              <a:rPr lang="tr-TR" dirty="0" smtClean="0"/>
              <a:t>Öğrenmeyi kolaylaştırmaya çalışmak, öğrenmeyi sevdirmek, </a:t>
            </a:r>
          </a:p>
          <a:p>
            <a:pPr>
              <a:buNone/>
            </a:pP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96908"/>
          </a:xfrm>
        </p:spPr>
        <p:txBody>
          <a:bodyPr>
            <a:normAutofit/>
          </a:bodyPr>
          <a:lstStyle/>
          <a:p>
            <a:r>
              <a:rPr lang="tr-TR" sz="4000" b="1" dirty="0" smtClean="0">
                <a:solidFill>
                  <a:schemeClr val="bg1"/>
                </a:solidFill>
              </a:rPr>
              <a:t>ÖĞRETMENİN ROLÜ VE ÖNERİLER</a:t>
            </a:r>
            <a:endParaRPr lang="tr-TR" sz="4000" dirty="0">
              <a:solidFill>
                <a:schemeClr val="bg1"/>
              </a:solidFill>
            </a:endParaRPr>
          </a:p>
        </p:txBody>
      </p:sp>
      <p:sp>
        <p:nvSpPr>
          <p:cNvPr id="3" name="2 İçerik Yer Tutucusu"/>
          <p:cNvSpPr>
            <a:spLocks noGrp="1"/>
          </p:cNvSpPr>
          <p:nvPr>
            <p:ph idx="1"/>
          </p:nvPr>
        </p:nvSpPr>
        <p:spPr/>
        <p:txBody>
          <a:bodyPr>
            <a:normAutofit fontScale="92500" lnSpcReduction="10000"/>
          </a:bodyPr>
          <a:lstStyle/>
          <a:p>
            <a:pPr lvl="0"/>
            <a:r>
              <a:rPr lang="tr-TR" dirty="0" smtClean="0"/>
              <a:t>Her öğrencinin başarabileceği bir "konu" ya da "etkinlik" vardır. Önemli olan bu fırsatın çocuğa verilmesidir.</a:t>
            </a:r>
          </a:p>
          <a:p>
            <a:pPr lvl="0"/>
            <a:r>
              <a:rPr lang="tr-TR" dirty="0" smtClean="0"/>
              <a:t> Öğrenciye başarısına bağlı olarak koşullu bir biçimde değer vermek yerine öğrenciyi kabul edici bir yaklaşım içinde olmak</a:t>
            </a:r>
          </a:p>
          <a:p>
            <a:pPr lvl="0"/>
            <a:r>
              <a:rPr lang="tr-TR" dirty="0" smtClean="0"/>
              <a:t>Öğrencinin ihtiyaçlarını fark edip onlara duyarlı olmak </a:t>
            </a:r>
          </a:p>
          <a:p>
            <a:pPr lvl="0"/>
            <a:r>
              <a:rPr lang="tr-TR" dirty="0" smtClean="0"/>
              <a:t>Beden dili ve ses tonu ile verdiği mesajlara dikkat etmek, </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4714884"/>
            <a:ext cx="8229600" cy="1571636"/>
          </a:xfrm>
        </p:spPr>
        <p:txBody>
          <a:bodyPr>
            <a:normAutofit fontScale="90000"/>
          </a:bodyPr>
          <a:lstStyle/>
          <a:p>
            <a:pPr algn="l"/>
            <a:r>
              <a:rPr lang="tr-TR" dirty="0" smtClean="0"/>
              <a:t/>
            </a:r>
            <a:br>
              <a:rPr lang="tr-TR" dirty="0" smtClean="0"/>
            </a:br>
            <a:r>
              <a:rPr lang="tr-TR" sz="3100" dirty="0" smtClean="0"/>
              <a:t>“Kaygı, yarının faresinin, bugünün  peynirini yemesidir.”</a:t>
            </a:r>
            <a:r>
              <a:rPr lang="tr-TR" dirty="0" smtClean="0"/>
              <a:t/>
            </a:r>
            <a:br>
              <a:rPr lang="tr-TR" dirty="0" smtClean="0"/>
            </a:br>
            <a:r>
              <a:rPr lang="tr-TR" dirty="0" smtClean="0"/>
              <a:t>                                                 </a:t>
            </a:r>
            <a:r>
              <a:rPr lang="tr-TR" sz="3300" dirty="0" err="1" smtClean="0"/>
              <a:t>Samuel</a:t>
            </a:r>
            <a:r>
              <a:rPr lang="tr-TR" sz="3300" dirty="0" smtClean="0"/>
              <a:t> </a:t>
            </a:r>
            <a:r>
              <a:rPr lang="tr-TR" sz="3300" dirty="0" err="1" smtClean="0"/>
              <a:t>Smiles</a:t>
            </a:r>
            <a:r>
              <a:rPr lang="tr-TR" dirty="0" smtClean="0"/>
              <a:t/>
            </a:r>
            <a:br>
              <a:rPr lang="tr-TR" dirty="0" smtClean="0"/>
            </a:br>
            <a:endParaRPr lang="tr-TR" dirty="0"/>
          </a:p>
        </p:txBody>
      </p:sp>
      <p:pic>
        <p:nvPicPr>
          <p:cNvPr id="6" name="5 İçerik Yer Tutucusu" descr="images (20).jpg"/>
          <p:cNvPicPr>
            <a:picLocks noGrp="1" noChangeAspect="1"/>
          </p:cNvPicPr>
          <p:nvPr>
            <p:ph idx="1"/>
          </p:nvPr>
        </p:nvPicPr>
        <p:blipFill>
          <a:blip r:embed="rId3"/>
          <a:stretch>
            <a:fillRect/>
          </a:stretch>
        </p:blipFill>
        <p:spPr>
          <a:xfrm>
            <a:off x="2643174" y="1285860"/>
            <a:ext cx="3286148" cy="321471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buNone/>
            </a:pPr>
            <a:r>
              <a:rPr lang="tr-TR" dirty="0" smtClean="0"/>
              <a:t>                          </a:t>
            </a:r>
            <a:r>
              <a:rPr lang="tr-TR" b="1" dirty="0" smtClean="0"/>
              <a:t>TEŞEKKÜR EDERİZ…</a:t>
            </a:r>
          </a:p>
          <a:p>
            <a:pPr>
              <a:buNone/>
            </a:pPr>
            <a:endParaRPr lang="tr-TR" dirty="0" smtClean="0"/>
          </a:p>
          <a:p>
            <a:pPr algn="ctr">
              <a:buNone/>
            </a:pPr>
            <a:r>
              <a:rPr lang="tr-TR" sz="2600" dirty="0" smtClean="0"/>
              <a:t>Günsu ERTUNÇ</a:t>
            </a:r>
          </a:p>
          <a:p>
            <a:pPr algn="ctr">
              <a:buNone/>
            </a:pPr>
            <a:r>
              <a:rPr lang="tr-TR" sz="2600" dirty="0" smtClean="0"/>
              <a:t>Raşide GÖVEBAKAN</a:t>
            </a:r>
          </a:p>
          <a:p>
            <a:pPr algn="ctr">
              <a:buNone/>
            </a:pPr>
            <a:r>
              <a:rPr lang="tr-TR" sz="2600" dirty="0" smtClean="0"/>
              <a:t>Emine ÜN ATLAY</a:t>
            </a:r>
          </a:p>
          <a:p>
            <a:pPr algn="ctr">
              <a:buNone/>
            </a:pPr>
            <a:r>
              <a:rPr lang="tr-TR" sz="2600" dirty="0" smtClean="0"/>
              <a:t>Gökçen KILIÇ</a:t>
            </a:r>
          </a:p>
          <a:p>
            <a:pPr algn="ctr">
              <a:buNone/>
            </a:pPr>
            <a:r>
              <a:rPr lang="tr-TR" sz="2600" dirty="0" smtClean="0"/>
              <a:t>Hümeyra TOĞAN</a:t>
            </a:r>
          </a:p>
          <a:p>
            <a:pPr algn="ctr">
              <a:buNone/>
            </a:pPr>
            <a:r>
              <a:rPr lang="tr-TR" sz="2600" dirty="0" smtClean="0"/>
              <a:t>Volkan ŞAHİN</a:t>
            </a:r>
          </a:p>
          <a:p>
            <a:pPr algn="ctr">
              <a:buNone/>
            </a:pPr>
            <a:r>
              <a:rPr lang="tr-TR" sz="2600" dirty="0" smtClean="0"/>
              <a:t>Zeynep Burcu SÖYLER</a:t>
            </a:r>
          </a:p>
          <a:p>
            <a:pPr>
              <a:buNone/>
            </a:pPr>
            <a:endParaRPr lang="tr-TR" dirty="0" smtClean="0"/>
          </a:p>
          <a:p>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14290"/>
            <a:ext cx="8229600" cy="714380"/>
          </a:xfrm>
        </p:spPr>
        <p:txBody>
          <a:bodyPr>
            <a:normAutofit fontScale="90000"/>
          </a:bodyPr>
          <a:lstStyle/>
          <a:p>
            <a:r>
              <a:rPr lang="tr-TR" b="1" dirty="0" smtClean="0">
                <a:solidFill>
                  <a:schemeClr val="bg1"/>
                </a:solidFill>
              </a:rPr>
              <a:t>PAYLAŞACAKLARIMIZ</a:t>
            </a:r>
            <a:endParaRPr lang="tr-TR" b="1" dirty="0">
              <a:solidFill>
                <a:schemeClr val="bg1"/>
              </a:solidFill>
            </a:endParaRPr>
          </a:p>
        </p:txBody>
      </p:sp>
      <p:sp>
        <p:nvSpPr>
          <p:cNvPr id="3" name="2 İçerik Yer Tutucusu"/>
          <p:cNvSpPr>
            <a:spLocks noGrp="1"/>
          </p:cNvSpPr>
          <p:nvPr>
            <p:ph idx="1"/>
          </p:nvPr>
        </p:nvSpPr>
        <p:spPr>
          <a:xfrm>
            <a:off x="457200" y="1714488"/>
            <a:ext cx="8229600" cy="4411675"/>
          </a:xfrm>
        </p:spPr>
        <p:txBody>
          <a:bodyPr>
            <a:normAutofit/>
          </a:bodyPr>
          <a:lstStyle/>
          <a:p>
            <a:pPr lvl="0"/>
            <a:r>
              <a:rPr lang="tr-TR" dirty="0"/>
              <a:t>Kaygı nedir?</a:t>
            </a:r>
          </a:p>
          <a:p>
            <a:pPr lvl="0"/>
            <a:r>
              <a:rPr lang="tr-TR" dirty="0"/>
              <a:t>Kaygının belirtileri (fizyolojik, psikolojik, davranışsal)</a:t>
            </a:r>
          </a:p>
          <a:p>
            <a:pPr lvl="0"/>
            <a:r>
              <a:rPr lang="tr-TR" dirty="0"/>
              <a:t>Kaygının motive edici gücü</a:t>
            </a:r>
          </a:p>
          <a:p>
            <a:pPr lvl="0"/>
            <a:r>
              <a:rPr lang="tr-TR" dirty="0"/>
              <a:t>Sınav kaygısı nedir?</a:t>
            </a:r>
          </a:p>
          <a:p>
            <a:pPr lvl="0"/>
            <a:r>
              <a:rPr lang="tr-TR" dirty="0"/>
              <a:t>Giriş biletleri nelerdir?</a:t>
            </a:r>
          </a:p>
          <a:p>
            <a:pPr lvl="0"/>
            <a:r>
              <a:rPr lang="tr-TR" dirty="0" smtClean="0"/>
              <a:t>Öğretmenin rolü ve Öneriler</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142852"/>
            <a:ext cx="8229600" cy="1000132"/>
          </a:xfrm>
        </p:spPr>
        <p:txBody>
          <a:bodyPr>
            <a:normAutofit/>
          </a:bodyPr>
          <a:lstStyle/>
          <a:p>
            <a:r>
              <a:rPr lang="tr-TR" sz="4000" b="1" dirty="0" smtClean="0">
                <a:solidFill>
                  <a:schemeClr val="bg1"/>
                </a:solidFill>
              </a:rPr>
              <a:t>KAYGI NEDİR?</a:t>
            </a:r>
            <a:endParaRPr lang="tr-TR" sz="4000" b="1" dirty="0">
              <a:solidFill>
                <a:schemeClr val="bg1"/>
              </a:solidFill>
            </a:endParaRPr>
          </a:p>
        </p:txBody>
      </p:sp>
      <p:sp>
        <p:nvSpPr>
          <p:cNvPr id="3" name="2 İçerik Yer Tutucusu"/>
          <p:cNvSpPr>
            <a:spLocks noGrp="1"/>
          </p:cNvSpPr>
          <p:nvPr>
            <p:ph idx="1"/>
          </p:nvPr>
        </p:nvSpPr>
        <p:spPr>
          <a:xfrm>
            <a:off x="457200" y="1928802"/>
            <a:ext cx="8229600" cy="4197361"/>
          </a:xfrm>
        </p:spPr>
        <p:txBody>
          <a:bodyPr>
            <a:normAutofit fontScale="92500" lnSpcReduction="20000"/>
          </a:bodyPr>
          <a:lstStyle/>
          <a:p>
            <a:pPr>
              <a:buNone/>
            </a:pPr>
            <a:r>
              <a:rPr lang="tr-TR" b="1" dirty="0" smtClean="0"/>
              <a:t>	Kaygı</a:t>
            </a:r>
            <a:r>
              <a:rPr lang="tr-TR" dirty="0" smtClean="0"/>
              <a:t> </a:t>
            </a:r>
          </a:p>
          <a:p>
            <a:pPr>
              <a:buFont typeface="Wingdings" pitchFamily="2" charset="2"/>
              <a:buChar char="ü"/>
            </a:pPr>
            <a:r>
              <a:rPr lang="tr-TR" dirty="0" smtClean="0"/>
              <a:t>Kişiliğimize yönelik bir tehdit olarak algıladığımız, </a:t>
            </a:r>
          </a:p>
          <a:p>
            <a:pPr>
              <a:buFont typeface="Wingdings" pitchFamily="2" charset="2"/>
              <a:buChar char="ü"/>
            </a:pPr>
            <a:r>
              <a:rPr lang="tr-TR" dirty="0" smtClean="0"/>
              <a:t>Nedeni ve kaynağı bilinmeyen, </a:t>
            </a:r>
          </a:p>
          <a:p>
            <a:pPr>
              <a:buFont typeface="Wingdings" pitchFamily="2" charset="2"/>
              <a:buChar char="ü"/>
            </a:pPr>
            <a:r>
              <a:rPr lang="tr-TR" dirty="0" smtClean="0"/>
              <a:t>Temel inançlardan (algılar, öğrenmeler, geçmiş yaşantılar…) etkilenen; </a:t>
            </a:r>
          </a:p>
          <a:p>
            <a:pPr>
              <a:buFont typeface="Wingdings" pitchFamily="2" charset="2"/>
              <a:buChar char="ü"/>
            </a:pPr>
            <a:r>
              <a:rPr lang="tr-TR" dirty="0" smtClean="0"/>
              <a:t>Psikolojik, fiziksel ve davranışsal belirtilerle ortaya çıkan bir duygu durumudur. </a:t>
            </a:r>
          </a:p>
          <a:p>
            <a:pPr>
              <a:buNone/>
            </a:pPr>
            <a:r>
              <a:rPr lang="tr-TR" dirty="0" smtClean="0"/>
              <a:t> 		Temelde rahatsızlık veren, olayın kendisi değil;  bizim için taşıdığı anlamdır. </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14290"/>
            <a:ext cx="8229600" cy="785818"/>
          </a:xfrm>
        </p:spPr>
        <p:txBody>
          <a:bodyPr>
            <a:normAutofit/>
          </a:bodyPr>
          <a:lstStyle/>
          <a:p>
            <a:r>
              <a:rPr lang="tr-TR" sz="4000" b="1" dirty="0" smtClean="0">
                <a:solidFill>
                  <a:schemeClr val="bg1"/>
                </a:solidFill>
              </a:rPr>
              <a:t>KORKU NEDİR?</a:t>
            </a:r>
            <a:endParaRPr lang="tr-TR" sz="4000" b="1" dirty="0">
              <a:solidFill>
                <a:schemeClr val="bg1"/>
              </a:solidFill>
            </a:endParaRPr>
          </a:p>
        </p:txBody>
      </p:sp>
      <p:sp>
        <p:nvSpPr>
          <p:cNvPr id="3" name="2 İçerik Yer Tutucusu"/>
          <p:cNvSpPr>
            <a:spLocks noGrp="1"/>
          </p:cNvSpPr>
          <p:nvPr>
            <p:ph idx="1"/>
          </p:nvPr>
        </p:nvSpPr>
        <p:spPr>
          <a:xfrm>
            <a:off x="457200" y="2143116"/>
            <a:ext cx="8229600" cy="3983047"/>
          </a:xfrm>
        </p:spPr>
        <p:txBody>
          <a:bodyPr/>
          <a:lstStyle/>
          <a:p>
            <a:pPr>
              <a:buNone/>
            </a:pPr>
            <a:r>
              <a:rPr lang="tr-TR" b="1" dirty="0" smtClean="0"/>
              <a:t>Korku</a:t>
            </a:r>
            <a:r>
              <a:rPr lang="tr-TR" dirty="0" smtClean="0"/>
              <a:t> </a:t>
            </a:r>
          </a:p>
          <a:p>
            <a:pPr>
              <a:buNone/>
            </a:pPr>
            <a:r>
              <a:rPr lang="tr-TR" dirty="0" smtClean="0"/>
              <a:t>	Nedeni ve kaynağı bilinen, fiziksel bir tehdit</a:t>
            </a:r>
          </a:p>
          <a:p>
            <a:pPr>
              <a:buNone/>
            </a:pPr>
            <a:r>
              <a:rPr lang="tr-TR" dirty="0" smtClean="0"/>
              <a:t>oluşturan durum karşısında gösterdiğimiz</a:t>
            </a:r>
          </a:p>
          <a:p>
            <a:pPr>
              <a:buNone/>
            </a:pPr>
            <a:r>
              <a:rPr lang="tr-TR" dirty="0" smtClean="0"/>
              <a:t>duygusal tepkidir.</a:t>
            </a:r>
          </a:p>
          <a:p>
            <a:pPr>
              <a:buNone/>
            </a:pP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571612"/>
            <a:ext cx="8229600" cy="4554551"/>
          </a:xfrm>
        </p:spPr>
        <p:txBody>
          <a:bodyPr/>
          <a:lstStyle/>
          <a:p>
            <a:pPr>
              <a:buNone/>
            </a:pPr>
            <a:r>
              <a:rPr lang="tr-TR" dirty="0" smtClean="0"/>
              <a:t>		Korku ve kaygı zaman zaman birbiri ile karıştırılan duygulardır. </a:t>
            </a:r>
          </a:p>
          <a:p>
            <a:endParaRPr lang="tr-TR" dirty="0"/>
          </a:p>
        </p:txBody>
      </p:sp>
      <p:pic>
        <p:nvPicPr>
          <p:cNvPr id="4" name="3 Resim" descr="Untitled.png"/>
          <p:cNvPicPr>
            <a:picLocks noChangeAspect="1"/>
          </p:cNvPicPr>
          <p:nvPr/>
        </p:nvPicPr>
        <p:blipFill>
          <a:blip r:embed="rId2"/>
          <a:stretch>
            <a:fillRect/>
          </a:stretch>
        </p:blipFill>
        <p:spPr>
          <a:xfrm>
            <a:off x="1000100" y="3500438"/>
            <a:ext cx="7000924" cy="2876952"/>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0"/>
            <a:ext cx="8229600" cy="1143000"/>
          </a:xfrm>
        </p:spPr>
        <p:txBody>
          <a:bodyPr>
            <a:normAutofit/>
          </a:bodyPr>
          <a:lstStyle/>
          <a:p>
            <a:r>
              <a:rPr lang="tr-TR" sz="4000" b="1" dirty="0" smtClean="0">
                <a:solidFill>
                  <a:schemeClr val="bg1"/>
                </a:solidFill>
              </a:rPr>
              <a:t>KAYGININ BELİRTİLERİ</a:t>
            </a:r>
            <a:endParaRPr lang="tr-TR" sz="4000" b="1" dirty="0">
              <a:solidFill>
                <a:schemeClr val="bg1"/>
              </a:solidFill>
            </a:endParaRPr>
          </a:p>
        </p:txBody>
      </p:sp>
      <p:sp>
        <p:nvSpPr>
          <p:cNvPr id="3" name="2 İçerik Yer Tutucusu"/>
          <p:cNvSpPr>
            <a:spLocks noGrp="1"/>
          </p:cNvSpPr>
          <p:nvPr>
            <p:ph idx="1"/>
          </p:nvPr>
        </p:nvSpPr>
        <p:spPr>
          <a:xfrm>
            <a:off x="457200" y="2428868"/>
            <a:ext cx="8229600" cy="3697295"/>
          </a:xfrm>
        </p:spPr>
        <p:txBody>
          <a:bodyPr/>
          <a:lstStyle/>
          <a:p>
            <a:r>
              <a:rPr lang="tr-TR" dirty="0" smtClean="0"/>
              <a:t>Fizyolojik belirtiler</a:t>
            </a:r>
          </a:p>
          <a:p>
            <a:r>
              <a:rPr lang="tr-TR" dirty="0" smtClean="0"/>
              <a:t>Psikolojik belirtiler</a:t>
            </a:r>
          </a:p>
          <a:p>
            <a:r>
              <a:rPr lang="tr-TR" dirty="0" smtClean="0"/>
              <a:t>Davranışsal  belirtiler</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42910" y="0"/>
            <a:ext cx="8229600" cy="1143000"/>
          </a:xfrm>
        </p:spPr>
        <p:txBody>
          <a:bodyPr>
            <a:normAutofit/>
          </a:bodyPr>
          <a:lstStyle/>
          <a:p>
            <a:r>
              <a:rPr lang="tr-TR" sz="4000" b="1" dirty="0" smtClean="0">
                <a:solidFill>
                  <a:schemeClr val="bg1"/>
                </a:solidFill>
              </a:rPr>
              <a:t>FİZYOLOJİK BELİRTİLER</a:t>
            </a:r>
            <a:endParaRPr lang="tr-TR" sz="4000" b="1" dirty="0">
              <a:solidFill>
                <a:schemeClr val="bg1"/>
              </a:solidFill>
            </a:endParaRPr>
          </a:p>
        </p:txBody>
      </p:sp>
      <p:sp>
        <p:nvSpPr>
          <p:cNvPr id="3" name="2 İçerik Yer Tutucusu"/>
          <p:cNvSpPr>
            <a:spLocks noGrp="1"/>
          </p:cNvSpPr>
          <p:nvPr>
            <p:ph idx="1"/>
          </p:nvPr>
        </p:nvSpPr>
        <p:spPr>
          <a:xfrm>
            <a:off x="457200" y="1643050"/>
            <a:ext cx="8229600" cy="4483113"/>
          </a:xfrm>
        </p:spPr>
        <p:txBody>
          <a:bodyPr>
            <a:normAutofit fontScale="85000" lnSpcReduction="20000"/>
          </a:bodyPr>
          <a:lstStyle/>
          <a:p>
            <a:pPr lvl="0"/>
            <a:r>
              <a:rPr lang="tr-TR" dirty="0"/>
              <a:t>Terleme</a:t>
            </a:r>
          </a:p>
          <a:p>
            <a:pPr lvl="0"/>
            <a:r>
              <a:rPr lang="tr-TR" dirty="0"/>
              <a:t>Kalp atışında hızlanma</a:t>
            </a:r>
          </a:p>
          <a:p>
            <a:pPr lvl="0"/>
            <a:r>
              <a:rPr lang="tr-TR" dirty="0"/>
              <a:t>Mide bulantısı</a:t>
            </a:r>
          </a:p>
          <a:p>
            <a:pPr lvl="0"/>
            <a:r>
              <a:rPr lang="tr-TR" dirty="0"/>
              <a:t>Aşırı uyku veya uykusuzluk</a:t>
            </a:r>
          </a:p>
          <a:p>
            <a:pPr lvl="0"/>
            <a:r>
              <a:rPr lang="tr-TR" dirty="0"/>
              <a:t>İştahsızlık</a:t>
            </a:r>
          </a:p>
          <a:p>
            <a:pPr lvl="0"/>
            <a:r>
              <a:rPr lang="tr-TR" dirty="0"/>
              <a:t>Bağırsak hareketleri (ishal, kabızlık)</a:t>
            </a:r>
          </a:p>
          <a:p>
            <a:pPr lvl="0"/>
            <a:r>
              <a:rPr lang="tr-TR" dirty="0"/>
              <a:t>Nefes darlığı</a:t>
            </a:r>
          </a:p>
          <a:p>
            <a:pPr lvl="0"/>
            <a:r>
              <a:rPr lang="tr-TR" dirty="0"/>
              <a:t>Konsantrasyon bozukluğu</a:t>
            </a:r>
          </a:p>
          <a:p>
            <a:pPr lvl="0"/>
            <a:r>
              <a:rPr lang="tr-TR" dirty="0"/>
              <a:t>Yeme alışkanlıklarında değişme</a:t>
            </a:r>
          </a:p>
          <a:p>
            <a:r>
              <a:rPr lang="tr-TR" dirty="0"/>
              <a:t>Yorgunluk belirtileri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472" y="214290"/>
            <a:ext cx="8229600" cy="785818"/>
          </a:xfrm>
        </p:spPr>
        <p:txBody>
          <a:bodyPr>
            <a:normAutofit/>
          </a:bodyPr>
          <a:lstStyle/>
          <a:p>
            <a:r>
              <a:rPr lang="tr-TR" sz="4000" b="1" dirty="0" smtClean="0">
                <a:solidFill>
                  <a:schemeClr val="bg1"/>
                </a:solidFill>
              </a:rPr>
              <a:t>PSİKOLOJİK BELİRTİLER</a:t>
            </a:r>
            <a:endParaRPr lang="tr-TR" sz="4000" b="1" dirty="0">
              <a:solidFill>
                <a:schemeClr val="bg1"/>
              </a:solidFill>
            </a:endParaRPr>
          </a:p>
        </p:txBody>
      </p:sp>
      <p:sp>
        <p:nvSpPr>
          <p:cNvPr id="3" name="2 İçerik Yer Tutucusu"/>
          <p:cNvSpPr>
            <a:spLocks noGrp="1"/>
          </p:cNvSpPr>
          <p:nvPr>
            <p:ph idx="1"/>
          </p:nvPr>
        </p:nvSpPr>
        <p:spPr>
          <a:xfrm>
            <a:off x="457200" y="1643050"/>
            <a:ext cx="8229600" cy="4483113"/>
          </a:xfrm>
        </p:spPr>
        <p:txBody>
          <a:bodyPr>
            <a:normAutofit fontScale="70000" lnSpcReduction="20000"/>
          </a:bodyPr>
          <a:lstStyle/>
          <a:p>
            <a:pPr lvl="0"/>
            <a:r>
              <a:rPr lang="tr-TR" dirty="0"/>
              <a:t>Kontrolü kaybedeceği hissi</a:t>
            </a:r>
          </a:p>
          <a:p>
            <a:pPr lvl="0"/>
            <a:r>
              <a:rPr lang="tr-TR" dirty="0"/>
              <a:t>Güvensizlik</a:t>
            </a:r>
          </a:p>
          <a:p>
            <a:pPr lvl="0"/>
            <a:r>
              <a:rPr lang="tr-TR" dirty="0"/>
              <a:t>Endişe</a:t>
            </a:r>
          </a:p>
          <a:p>
            <a:pPr lvl="0"/>
            <a:r>
              <a:rPr lang="tr-TR" dirty="0"/>
              <a:t>Huzursuzluk</a:t>
            </a:r>
          </a:p>
          <a:p>
            <a:pPr lvl="0"/>
            <a:r>
              <a:rPr lang="tr-TR" dirty="0"/>
              <a:t>İçe kapanıklık</a:t>
            </a:r>
          </a:p>
          <a:p>
            <a:pPr lvl="0"/>
            <a:r>
              <a:rPr lang="tr-TR" dirty="0"/>
              <a:t>Öfke</a:t>
            </a:r>
          </a:p>
          <a:p>
            <a:pPr lvl="0"/>
            <a:r>
              <a:rPr lang="tr-TR" dirty="0"/>
              <a:t>Kızgınlık</a:t>
            </a:r>
          </a:p>
          <a:p>
            <a:pPr lvl="0"/>
            <a:r>
              <a:rPr lang="tr-TR" dirty="0"/>
              <a:t>Korku</a:t>
            </a:r>
          </a:p>
          <a:p>
            <a:pPr lvl="0"/>
            <a:r>
              <a:rPr lang="tr-TR" dirty="0"/>
              <a:t>Ümitsizlik</a:t>
            </a:r>
          </a:p>
          <a:p>
            <a:pPr lvl="0"/>
            <a:r>
              <a:rPr lang="tr-TR" dirty="0"/>
              <a:t>Hayal kırıklığı</a:t>
            </a:r>
          </a:p>
          <a:p>
            <a:pPr lvl="0"/>
            <a:r>
              <a:rPr lang="tr-TR" dirty="0"/>
              <a:t>Suçluluk</a:t>
            </a:r>
          </a:p>
          <a:p>
            <a:pPr lvl="0"/>
            <a:r>
              <a:rPr lang="tr-TR" dirty="0"/>
              <a:t>Mutsuzluk</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472" y="142852"/>
            <a:ext cx="8229600" cy="857256"/>
          </a:xfrm>
        </p:spPr>
        <p:txBody>
          <a:bodyPr>
            <a:normAutofit/>
          </a:bodyPr>
          <a:lstStyle/>
          <a:p>
            <a:r>
              <a:rPr lang="tr-TR" sz="4000" b="1" dirty="0" smtClean="0">
                <a:solidFill>
                  <a:schemeClr val="bg1"/>
                </a:solidFill>
              </a:rPr>
              <a:t>DAVRANIŞSAL BELİRTİLER</a:t>
            </a:r>
            <a:endParaRPr lang="tr-TR" sz="4000" b="1" dirty="0">
              <a:solidFill>
                <a:schemeClr val="bg1"/>
              </a:solidFill>
            </a:endParaRPr>
          </a:p>
        </p:txBody>
      </p:sp>
      <p:sp>
        <p:nvSpPr>
          <p:cNvPr id="3" name="2 İçerik Yer Tutucusu"/>
          <p:cNvSpPr>
            <a:spLocks noGrp="1"/>
          </p:cNvSpPr>
          <p:nvPr>
            <p:ph idx="1"/>
          </p:nvPr>
        </p:nvSpPr>
        <p:spPr>
          <a:xfrm>
            <a:off x="457200" y="2071678"/>
            <a:ext cx="8229600" cy="4054485"/>
          </a:xfrm>
        </p:spPr>
        <p:txBody>
          <a:bodyPr/>
          <a:lstStyle/>
          <a:p>
            <a:pPr lvl="0"/>
            <a:r>
              <a:rPr lang="tr-TR" dirty="0"/>
              <a:t>Aşırı hareketlilik veya hareketlerde yavaşlama</a:t>
            </a:r>
          </a:p>
          <a:p>
            <a:pPr lvl="0"/>
            <a:r>
              <a:rPr lang="tr-TR" dirty="0"/>
              <a:t>Kaçınma</a:t>
            </a:r>
          </a:p>
          <a:p>
            <a:pPr lvl="0"/>
            <a:r>
              <a:rPr lang="tr-TR" dirty="0"/>
              <a:t>Günlük aktivitelerinden uzaklaşma</a:t>
            </a:r>
          </a:p>
          <a:p>
            <a:pPr lvl="0"/>
            <a:r>
              <a:rPr lang="tr-TR" dirty="0"/>
              <a:t>Zamanı kullanamama</a:t>
            </a:r>
          </a:p>
          <a:p>
            <a:pPr lvl="0"/>
            <a:r>
              <a:rPr lang="tr-TR" dirty="0"/>
              <a:t>Riskli davranışların artması</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673</Words>
  <Application>Microsoft Office PowerPoint</Application>
  <PresentationFormat>Ekran Gösterisi (4:3)</PresentationFormat>
  <Paragraphs>135</Paragraphs>
  <Slides>19</Slides>
  <Notes>1</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Ofis Teması</vt:lpstr>
      <vt:lpstr>SINAV KAYGISI</vt:lpstr>
      <vt:lpstr>PAYLAŞACAKLARIMIZ</vt:lpstr>
      <vt:lpstr>KAYGI NEDİR?</vt:lpstr>
      <vt:lpstr>KORKU NEDİR?</vt:lpstr>
      <vt:lpstr>PowerPoint Sunusu</vt:lpstr>
      <vt:lpstr>KAYGININ BELİRTİLERİ</vt:lpstr>
      <vt:lpstr>FİZYOLOJİK BELİRTİLER</vt:lpstr>
      <vt:lpstr>PSİKOLOJİK BELİRTİLER</vt:lpstr>
      <vt:lpstr>DAVRANIŞSAL BELİRTİLER</vt:lpstr>
      <vt:lpstr>KAYGININ MOTİVE EDİCİ GÜCÜ</vt:lpstr>
      <vt:lpstr>SINAV KAYGISI</vt:lpstr>
      <vt:lpstr>GİRİŞ BİLETLERİ (Çocuklar) </vt:lpstr>
      <vt:lpstr>GİRİŞ BİLETLERİ (Öğretmenler)</vt:lpstr>
      <vt:lpstr>SINAV KAYGISI NEYLE İLİŞKİLİDİR?  </vt:lpstr>
      <vt:lpstr>PowerPoint Sunusu</vt:lpstr>
      <vt:lpstr>ÖĞRETMENİN ROLÜ VE ÖNERİLER </vt:lpstr>
      <vt:lpstr>ÖĞRETMENİN ROLÜ VE ÖNERİLER</vt:lpstr>
      <vt:lpstr> “Kaygı, yarının faresinin, bugünün  peynirini yemesidir.”                                                  Samuel Smiles </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SINAV KAYGISI</dc:title>
  <dc:creator>K. Salon BKOERDHGM</dc:creator>
  <cp:lastModifiedBy>Samsung</cp:lastModifiedBy>
  <cp:revision>37</cp:revision>
  <dcterms:created xsi:type="dcterms:W3CDTF">2015-12-07T07:29:06Z</dcterms:created>
  <dcterms:modified xsi:type="dcterms:W3CDTF">2015-12-18T19:22:39Z</dcterms:modified>
</cp:coreProperties>
</file>