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1" r:id="rId3"/>
    <p:sldId id="27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67" r:id="rId15"/>
    <p:sldId id="282" r:id="rId16"/>
    <p:sldId id="256" r:id="rId17"/>
    <p:sldId id="257" r:id="rId18"/>
    <p:sldId id="258" r:id="rId19"/>
    <p:sldId id="263" r:id="rId20"/>
    <p:sldId id="264" r:id="rId21"/>
    <p:sldId id="265" r:id="rId22"/>
    <p:sldId id="259" r:id="rId23"/>
    <p:sldId id="260" r:id="rId24"/>
    <p:sldId id="261" r:id="rId25"/>
    <p:sldId id="262" r:id="rId26"/>
    <p:sldId id="268" r:id="rId27"/>
    <p:sldId id="266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9EA1864-EFB8-45F5-9207-26A2DAE460E2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F6F7D6-CBC9-4053-8F41-10753E598E8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1600" y="675724"/>
            <a:ext cx="7162955" cy="1601148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844824"/>
            <a:ext cx="7194145" cy="475252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sz="2400" b="1" dirty="0" smtClean="0"/>
              <a:t>T.C. </a:t>
            </a:r>
          </a:p>
          <a:p>
            <a:pPr marL="0" indent="0" algn="ctr">
              <a:buNone/>
            </a:pPr>
            <a:r>
              <a:rPr lang="tr-TR" sz="2400" b="1" dirty="0" smtClean="0"/>
              <a:t>MİLLİ EĞİTİM BAKANLIĞI </a:t>
            </a:r>
          </a:p>
          <a:p>
            <a:pPr marL="0" indent="0" algn="ctr">
              <a:buNone/>
            </a:pPr>
            <a:r>
              <a:rPr lang="tr-TR" sz="2400" b="1" dirty="0" smtClean="0"/>
              <a:t>ÖZEL EĞİTİM VE REHBERLİK HİZMETLERİ GENEL MÜDÜRLÜĞÜ </a:t>
            </a:r>
          </a:p>
          <a:p>
            <a:pPr marL="0" indent="0" algn="ctr">
              <a:buNone/>
            </a:pPr>
            <a:endParaRPr lang="tr-TR" sz="2000" b="1" dirty="0"/>
          </a:p>
          <a:p>
            <a:pPr marL="0" indent="0" algn="ctr">
              <a:buNone/>
            </a:pPr>
            <a:endParaRPr lang="tr-TR" sz="2000" b="1" dirty="0" smtClean="0"/>
          </a:p>
          <a:p>
            <a:pPr marL="0" indent="0" algn="ctr">
              <a:buNone/>
            </a:pPr>
            <a:r>
              <a:rPr lang="tr-TR" sz="2000" b="1" dirty="0" smtClean="0"/>
              <a:t>«ORTAK SINAVLAR VE</a:t>
            </a:r>
          </a:p>
          <a:p>
            <a:pPr marL="0" indent="0" algn="ctr">
              <a:buNone/>
            </a:pPr>
            <a:r>
              <a:rPr lang="tr-TR" sz="2000" b="1" dirty="0" smtClean="0"/>
              <a:t> SINAV KAYGISI İLE BAŞETME YOLLARI» </a:t>
            </a:r>
          </a:p>
          <a:p>
            <a:pPr marL="0" indent="0" algn="ctr">
              <a:buNone/>
            </a:pPr>
            <a:r>
              <a:rPr lang="tr-TR" sz="2000" b="1" dirty="0" smtClean="0"/>
              <a:t>HİZMETİÇİ EĞİTİM PROGRAMI </a:t>
            </a:r>
          </a:p>
          <a:p>
            <a:pPr marL="0" indent="0" algn="ctr">
              <a:buNone/>
            </a:pPr>
            <a:endParaRPr lang="tr-TR" sz="2000" b="1" dirty="0"/>
          </a:p>
          <a:p>
            <a:pPr marL="0" indent="0" algn="ctr">
              <a:buNone/>
            </a:pPr>
            <a:endParaRPr lang="tr-TR" sz="2000" b="1" dirty="0" smtClean="0"/>
          </a:p>
          <a:p>
            <a:pPr marL="0" indent="0" algn="ctr">
              <a:buNone/>
            </a:pPr>
            <a:r>
              <a:rPr lang="tr-TR" sz="1900" b="1" dirty="0" smtClean="0"/>
              <a:t>Koordinatör: Veysel ÖZTÜRK</a:t>
            </a:r>
          </a:p>
          <a:p>
            <a:pPr marL="0" indent="0" algn="ctr">
              <a:buNone/>
            </a:pPr>
            <a:r>
              <a:rPr lang="tr-TR" sz="1900" b="1" dirty="0" smtClean="0"/>
              <a:t>Koordinatör Yardımcısı: Zeynep KILIÇ </a:t>
            </a:r>
            <a:endParaRPr lang="tr-TR" sz="19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957" y="476672"/>
            <a:ext cx="1201737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14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Komisyon Çalışması Sonucunda;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Yükseköğretime geçiş hazırlıklarının sadece 12.sınıfa özgü olmadığı, hazırlıkların ortaöğretime geçiş ile başlayıp yükseköğretime geçiş ile tamamlanacağı düşüncesiyle çalışmada</a:t>
            </a:r>
          </a:p>
          <a:p>
            <a:r>
              <a:rPr lang="tr-TR" dirty="0" smtClean="0"/>
              <a:t>1.Sınav Öncesi</a:t>
            </a:r>
          </a:p>
          <a:p>
            <a:r>
              <a:rPr lang="tr-TR" dirty="0" smtClean="0"/>
              <a:t>2.Sınav Süreci,</a:t>
            </a:r>
          </a:p>
          <a:p>
            <a:r>
              <a:rPr lang="tr-TR" dirty="0" smtClean="0"/>
              <a:t>3.Tercihler ve yerleştirme </a:t>
            </a:r>
          </a:p>
          <a:p>
            <a:r>
              <a:rPr lang="tr-TR" dirty="0" smtClean="0"/>
              <a:t>Olmak üzere üç başlık altında toplanmıştır.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931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 Öncesi Süreç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Öğrencilerin ; </a:t>
            </a:r>
          </a:p>
          <a:p>
            <a:r>
              <a:rPr lang="tr-TR" dirty="0" smtClean="0"/>
              <a:t>1. kendini tanıması,</a:t>
            </a:r>
          </a:p>
          <a:p>
            <a:r>
              <a:rPr lang="tr-TR" dirty="0" smtClean="0"/>
              <a:t>2.meslekleri tanıması,</a:t>
            </a:r>
          </a:p>
          <a:p>
            <a:r>
              <a:rPr lang="tr-TR" dirty="0" smtClean="0"/>
              <a:t>3.kendine uygun alan/dal seçimi,</a:t>
            </a:r>
          </a:p>
          <a:p>
            <a:r>
              <a:rPr lang="tr-TR" dirty="0" smtClean="0"/>
              <a:t>4.sınav sistemini genel hatları ile tanıması,</a:t>
            </a:r>
          </a:p>
          <a:p>
            <a:r>
              <a:rPr lang="tr-TR" dirty="0" smtClean="0"/>
              <a:t>5.Çalışma stratejisi oluşturup sınav stratejileri arasında bağlantı kurması açıklanmıştır.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051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 Süreci;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Sınava başvuruda özel durumu olan öğrenciler,</a:t>
            </a:r>
          </a:p>
          <a:p>
            <a:r>
              <a:rPr lang="tr-TR" dirty="0" smtClean="0"/>
              <a:t>Yükseköğretim Geçiş Sınavı (YGS)</a:t>
            </a:r>
          </a:p>
          <a:p>
            <a:r>
              <a:rPr lang="tr-TR" dirty="0" smtClean="0"/>
              <a:t>Lisans Yerleştirme Sınavı (LYS) </a:t>
            </a:r>
          </a:p>
          <a:p>
            <a:r>
              <a:rPr lang="tr-TR" dirty="0" smtClean="0"/>
              <a:t>ÖSYM sınav kılavuzundan yararlanarak anlatılmıştır. Sınavların konu dağılımlarına ve puan hesaplamalarına da yer verilmiştir.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544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Tercihler ve Yerleştirme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Her üç dönemde de öğrencilerin dikkat etmesi gereken noktalara değinilmiş; veli ve öğretmenlerin ihtiyaç duyabileceği önerilere yer verilmiştir. </a:t>
            </a:r>
            <a:endParaRPr lang="tr-TR" dirty="0"/>
          </a:p>
        </p:txBody>
      </p:sp>
      <p:pic>
        <p:nvPicPr>
          <p:cNvPr id="4098" name="Picture 2" descr="D:\sınav kaygısı\görseller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3096344" cy="33543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7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 descr="D:\sınav kaygısı\k_17220820_kayg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984776" cy="48245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36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 Kaygısı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   KOMİSYON </a:t>
            </a:r>
          </a:p>
          <a:p>
            <a:r>
              <a:rPr lang="tr-TR" dirty="0"/>
              <a:t>Günsu ERTUNÇ</a:t>
            </a:r>
          </a:p>
          <a:p>
            <a:r>
              <a:rPr lang="tr-TR" dirty="0"/>
              <a:t>Raşide GÖVEBAKAN</a:t>
            </a:r>
          </a:p>
          <a:p>
            <a:r>
              <a:rPr lang="tr-TR" dirty="0"/>
              <a:t>Emine ÜN ATLAY</a:t>
            </a:r>
          </a:p>
          <a:p>
            <a:r>
              <a:rPr lang="tr-TR" dirty="0"/>
              <a:t>Gökçen KILIÇ</a:t>
            </a:r>
          </a:p>
          <a:p>
            <a:r>
              <a:rPr lang="tr-TR" dirty="0"/>
              <a:t>Hümeyra TOĞAN</a:t>
            </a:r>
          </a:p>
          <a:p>
            <a:r>
              <a:rPr lang="tr-TR" dirty="0"/>
              <a:t>Zeynep Burcu SÖYLER</a:t>
            </a:r>
          </a:p>
          <a:p>
            <a:r>
              <a:rPr lang="tr-TR" dirty="0"/>
              <a:t>Volkan ŞAHİN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55992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«SINAV KAYGISI» ÇALIŞMALARI 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Neler Yaptık? </a:t>
            </a:r>
            <a:endParaRPr lang="tr-TR" dirty="0"/>
          </a:p>
        </p:txBody>
      </p:sp>
      <p:pic>
        <p:nvPicPr>
          <p:cNvPr id="1026" name="Picture 2" descr="D:\sınav kaygısı\problem_cozme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4968552" cy="3888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25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412776"/>
            <a:ext cx="7090947" cy="4645975"/>
          </a:xfrm>
        </p:spPr>
        <p:txBody>
          <a:bodyPr/>
          <a:lstStyle/>
          <a:p>
            <a:r>
              <a:rPr lang="tr-TR" dirty="0" smtClean="0"/>
              <a:t>Öncelikle;  8.sınıf ve 12. sınıf öğrencilerinin TEOG ve YGS/LYS sınavları hazırlığı sürecinde, yaşadıkları kaygıyı tanıma, yönetebilme ve kaygının motive edici gücünü kullanabilmelerine yardımcı olabilmek.</a:t>
            </a:r>
          </a:p>
          <a:p>
            <a:r>
              <a:rPr lang="tr-TR" dirty="0" smtClean="0"/>
              <a:t>Ailelerin ve öğretmenlerin de sınav kaygısını tanıma ve yönetme konusunda farkındalık kazanmalarını sağlamak, 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2050" name="Picture 2" descr="D:\sınav kaygısı\Yarıyıl-Tatilini-Nasıl-Değerlendirme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886" y="4277266"/>
            <a:ext cx="5455793" cy="1977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11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Hazırlanan Çalışmalar: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1. Öğrenci Kılavuzu</a:t>
            </a:r>
          </a:p>
          <a:p>
            <a:r>
              <a:rPr lang="tr-TR" dirty="0" smtClean="0"/>
              <a:t>2. Aile Kılavuzu</a:t>
            </a:r>
          </a:p>
          <a:p>
            <a:r>
              <a:rPr lang="tr-TR" dirty="0" smtClean="0"/>
              <a:t>3. Öğretmen Kılavuzu</a:t>
            </a:r>
          </a:p>
          <a:p>
            <a:r>
              <a:rPr lang="tr-TR" dirty="0" smtClean="0"/>
              <a:t>4. Rehber Öğretmenler İçin Kılavuz Kitap ( Grup etkinlikleri, aile oturumu, öğretmen oturumunu kapsayan) </a:t>
            </a:r>
          </a:p>
          <a:p>
            <a:r>
              <a:rPr lang="tr-TR" dirty="0" smtClean="0"/>
              <a:t>5. Sınav Kaygısı Grup Rehberliği Etkinlikleri (6 Oturum) </a:t>
            </a:r>
          </a:p>
          <a:p>
            <a:r>
              <a:rPr lang="tr-TR" dirty="0" smtClean="0"/>
              <a:t>6. Öğrenci sunu</a:t>
            </a:r>
          </a:p>
          <a:p>
            <a:r>
              <a:rPr lang="tr-TR" dirty="0" smtClean="0"/>
              <a:t>7. Aile sunu</a:t>
            </a:r>
          </a:p>
          <a:p>
            <a:r>
              <a:rPr lang="tr-TR" dirty="0" smtClean="0"/>
              <a:t>8. Öğretmen sunu </a:t>
            </a:r>
          </a:p>
          <a:p>
            <a:r>
              <a:rPr lang="tr-TR" dirty="0" smtClean="0"/>
              <a:t>9.Grup Liderliği Becerileri hakkında bilgilendirme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876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 Kaygısı Grup Rehberliği Etkinliği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Hedef kitlemiz: 8. sınıf ve 12. sınıf öğrencileri ( 7.sınıf ve 11. sınıf öğrencilerine de ikinci dönem uygulanabilir) </a:t>
            </a:r>
          </a:p>
          <a:p>
            <a:r>
              <a:rPr lang="tr-TR" dirty="0" smtClean="0"/>
              <a:t>6 oturumdan oluşuyor</a:t>
            </a:r>
          </a:p>
          <a:p>
            <a:r>
              <a:rPr lang="tr-TR" dirty="0" smtClean="0"/>
              <a:t>Grup 10-12 </a:t>
            </a:r>
            <a:r>
              <a:rPr lang="tr-TR" dirty="0" smtClean="0"/>
              <a:t>öğrenciden</a:t>
            </a:r>
            <a:r>
              <a:rPr lang="tr-TR" dirty="0" smtClean="0"/>
              <a:t> oluşmalı (En az 8 öğrenci) </a:t>
            </a:r>
            <a:endParaRPr lang="tr-TR" dirty="0" smtClean="0"/>
          </a:p>
          <a:p>
            <a:r>
              <a:rPr lang="tr-TR" dirty="0" smtClean="0"/>
              <a:t>Oturumlar haftada bir gün, her oturum süresi </a:t>
            </a:r>
            <a:r>
              <a:rPr lang="tr-TR" dirty="0" smtClean="0"/>
              <a:t>yaklaşık 90 dakika, </a:t>
            </a:r>
            <a:r>
              <a:rPr lang="tr-TR" dirty="0" smtClean="0"/>
              <a:t> </a:t>
            </a:r>
            <a:endParaRPr lang="tr-TR" dirty="0" smtClean="0"/>
          </a:p>
          <a:p>
            <a:r>
              <a:rPr lang="tr-TR" dirty="0" smtClean="0"/>
              <a:t>Kapalı grup çalışması şeklinde sürdürülecek</a:t>
            </a:r>
          </a:p>
          <a:p>
            <a:r>
              <a:rPr lang="tr-TR" dirty="0" smtClean="0"/>
              <a:t>Oturumlar: </a:t>
            </a:r>
          </a:p>
          <a:p>
            <a:r>
              <a:rPr lang="tr-TR" dirty="0" smtClean="0"/>
              <a:t>1.Oturum (Tanışma)</a:t>
            </a:r>
          </a:p>
          <a:p>
            <a:r>
              <a:rPr lang="tr-TR" dirty="0"/>
              <a:t>2. </a:t>
            </a:r>
            <a:r>
              <a:rPr lang="tr-TR" dirty="0" smtClean="0"/>
              <a:t>Oturum </a:t>
            </a:r>
            <a:r>
              <a:rPr lang="tr-TR" dirty="0"/>
              <a:t>(Bir Olay Çok Bakış)</a:t>
            </a:r>
          </a:p>
          <a:p>
            <a:r>
              <a:rPr lang="tr-TR" dirty="0" smtClean="0"/>
              <a:t>3. Oturum </a:t>
            </a:r>
            <a:r>
              <a:rPr lang="tr-TR" dirty="0"/>
              <a:t>(Yüklemeler)</a:t>
            </a:r>
          </a:p>
          <a:p>
            <a:r>
              <a:rPr lang="tr-TR" dirty="0" smtClean="0"/>
              <a:t>4. Oturum </a:t>
            </a:r>
            <a:r>
              <a:rPr lang="tr-TR" dirty="0"/>
              <a:t>(Pusula Ben’im)</a:t>
            </a:r>
          </a:p>
          <a:p>
            <a:r>
              <a:rPr lang="tr-TR" dirty="0" smtClean="0"/>
              <a:t>5. Oturum </a:t>
            </a:r>
            <a:r>
              <a:rPr lang="tr-TR" dirty="0"/>
              <a:t>(Bir Günüm)</a:t>
            </a:r>
          </a:p>
          <a:p>
            <a:r>
              <a:rPr lang="tr-TR" dirty="0" smtClean="0"/>
              <a:t>6. Oturum </a:t>
            </a:r>
            <a:r>
              <a:rPr lang="tr-TR" dirty="0"/>
              <a:t>(Sonlandırma)</a:t>
            </a:r>
          </a:p>
        </p:txBody>
      </p:sp>
    </p:spTree>
    <p:extLst>
      <p:ext uri="{BB962C8B-B14F-4D97-AF65-F5344CB8AC3E}">
        <p14:creationId xmlns:p14="http://schemas.microsoft.com/office/powerpoint/2010/main" val="62905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Başlangıç..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Ortak sınavlar ve sınav kaygısı ile baş edebilme yolları ile ilgili öğrencilerin, ailelerin ve öğretmenlerin ihtiyacı olan bilgileri ve uygulamaları hazırlamak üzere, üç ayrı komisyon ( TEOG;  YGS/LYS;  SINAV KAYGISI) 15.11.2015- 11.12.2015 tarihleri arasında MEB Özel Eğitim ve Rehberlik Hizmetleri Genel Müdürlüğü’nde çalışmalarını sürdürdü. </a:t>
            </a:r>
          </a:p>
          <a:p>
            <a:r>
              <a:rPr lang="tr-TR" dirty="0" smtClean="0"/>
              <a:t>14.12.2015- 18.12.2015 tarihleri arasında Ankara </a:t>
            </a:r>
            <a:r>
              <a:rPr lang="tr-TR" dirty="0" err="1" smtClean="0"/>
              <a:t>Hizmetiçi</a:t>
            </a:r>
            <a:r>
              <a:rPr lang="tr-TR" dirty="0" smtClean="0"/>
              <a:t> Eğitim Enstitüsü’nde 20 kişiye </a:t>
            </a:r>
            <a:r>
              <a:rPr lang="tr-TR" dirty="0" err="1" smtClean="0"/>
              <a:t>formatörlük</a:t>
            </a:r>
            <a:r>
              <a:rPr lang="tr-TR" dirty="0" smtClean="0"/>
              <a:t> eğitimi verildi. </a:t>
            </a:r>
          </a:p>
          <a:p>
            <a:r>
              <a:rPr lang="tr-TR" dirty="0" smtClean="0"/>
              <a:t>21.12.2015- 25.12.2015 tarihleri arasında da Mersin </a:t>
            </a:r>
            <a:r>
              <a:rPr lang="tr-TR" dirty="0" err="1" smtClean="0"/>
              <a:t>Hizmetiçi</a:t>
            </a:r>
            <a:r>
              <a:rPr lang="tr-TR" dirty="0" smtClean="0"/>
              <a:t> Eğitim Enstitüsü’nde 60 farklı ilden 120 rehber öğretmenlere </a:t>
            </a:r>
            <a:r>
              <a:rPr lang="tr-TR" dirty="0" err="1" smtClean="0"/>
              <a:t>formatörlük</a:t>
            </a:r>
            <a:r>
              <a:rPr lang="tr-TR" dirty="0" smtClean="0"/>
              <a:t> eğitimi verilmesi kararı alındı.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549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 Rehberliğine Öğrenci Seçme Kriterleri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Bireysel görüşmelerde ihtiyacı olduğunu düşündüğümüz öğrenciler,</a:t>
            </a:r>
          </a:p>
          <a:p>
            <a:r>
              <a:rPr lang="tr-TR" dirty="0" smtClean="0"/>
              <a:t>Öğretmen ve veli gözlemleri sonucunda Rehberlik Servisine yönlendirilen öğrenciler, </a:t>
            </a:r>
          </a:p>
          <a:p>
            <a:r>
              <a:rPr lang="tr-TR" dirty="0" smtClean="0"/>
              <a:t>Sınıf çalışmalarında tespit ettiğimiz öğrenciler, </a:t>
            </a:r>
          </a:p>
          <a:p>
            <a:r>
              <a:rPr lang="tr-TR" dirty="0" smtClean="0"/>
              <a:t>Sınav Kaygısı Ölçeği sonucunda kaygı düzeyi yüksek olan öğrenciler, </a:t>
            </a:r>
          </a:p>
          <a:p>
            <a:r>
              <a:rPr lang="tr-TR" dirty="0" smtClean="0"/>
              <a:t>Gönüllü olanlar..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834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 Oluşturma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Gönüllülük ilkesine bağlı kalarak, </a:t>
            </a:r>
          </a:p>
          <a:p>
            <a:r>
              <a:rPr lang="tr-TR" dirty="0" smtClean="0"/>
              <a:t>Mümkünse, öğrencilerin aynı sınıf düzeyinde ve farklı sınıflarda olması, </a:t>
            </a:r>
          </a:p>
          <a:p>
            <a:r>
              <a:rPr lang="tr-TR" dirty="0" smtClean="0"/>
              <a:t>Birbirine küs olanların dikkate alınması,</a:t>
            </a:r>
          </a:p>
          <a:p>
            <a:r>
              <a:rPr lang="tr-TR" dirty="0" smtClean="0"/>
              <a:t>Aralarında duygusal bağ olanlar, </a:t>
            </a:r>
          </a:p>
          <a:p>
            <a:r>
              <a:rPr lang="tr-TR" dirty="0" smtClean="0"/>
              <a:t>Grup çalışmasını yürütemeyecek düzeyde kaygı veya başka duygusal süreçler yaşayan öğrenciler , </a:t>
            </a:r>
          </a:p>
          <a:p>
            <a:r>
              <a:rPr lang="tr-TR" dirty="0" smtClean="0"/>
              <a:t>Bireysel çalışmalarda daha verimli olacağı düşünülen öğrenciler ( öğrenme güçlüğü, algı sorunu, dikkat dağınıklığı, hiperaktivite veya başka özel durumlar 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461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hafta neler yapacağız? 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Pazartesi;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 smtClean="0"/>
              <a:t>Açılış/ Tanışma </a:t>
            </a:r>
            <a:endParaRPr lang="tr-TR" dirty="0" smtClean="0"/>
          </a:p>
          <a:p>
            <a:r>
              <a:rPr lang="tr-TR" dirty="0" smtClean="0"/>
              <a:t>Çalışmaların kısaca tanıtımı, </a:t>
            </a:r>
          </a:p>
          <a:p>
            <a:r>
              <a:rPr lang="tr-TR" dirty="0" smtClean="0"/>
              <a:t>Öğrenci </a:t>
            </a:r>
            <a:r>
              <a:rPr lang="tr-TR" dirty="0" smtClean="0"/>
              <a:t>sunumu </a:t>
            </a:r>
          </a:p>
          <a:p>
            <a:r>
              <a:rPr lang="tr-TR" dirty="0" smtClean="0"/>
              <a:t>YGS-LYS bilgilendirme </a:t>
            </a:r>
            <a:endParaRPr lang="tr-TR" dirty="0" smtClean="0"/>
          </a:p>
          <a:p>
            <a:r>
              <a:rPr lang="tr-TR" dirty="0" smtClean="0"/>
              <a:t>Grup etkinlikleri ( 1. ve 2. oturum)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D:\sınav kaygısı\toplumsal-arastirmalar_900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488" y="2348880"/>
            <a:ext cx="3797944" cy="35283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58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Salı ve Çarşamba</a:t>
            </a:r>
            <a:r>
              <a:rPr lang="tr-TR" dirty="0" smtClean="0"/>
              <a:t>;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Grup etkinliği ( 3. ve 4. oturum) </a:t>
            </a:r>
            <a:endParaRPr lang="tr-TR" dirty="0" smtClean="0"/>
          </a:p>
          <a:p>
            <a:r>
              <a:rPr lang="tr-TR" dirty="0" smtClean="0"/>
              <a:t>TEOG bilgilendirme </a:t>
            </a:r>
          </a:p>
          <a:p>
            <a:r>
              <a:rPr lang="tr-TR" dirty="0" smtClean="0"/>
              <a:t>YGS-LYS bilgilendirme 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D:\sınav kaygısı\17568135-karışık-etnik-çocukların-takım-çalışması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373" y="2276872"/>
            <a:ext cx="4008043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14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Perşembe;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Grup etkinliği (5. ve 6. oturum) </a:t>
            </a:r>
            <a:endParaRPr lang="tr-TR" dirty="0" smtClean="0"/>
          </a:p>
          <a:p>
            <a:r>
              <a:rPr lang="tr-TR" dirty="0"/>
              <a:t>Aile Oturumu ve sunu </a:t>
            </a:r>
          </a:p>
          <a:p>
            <a:r>
              <a:rPr lang="tr-TR" dirty="0"/>
              <a:t>Öğretmen Oturumu ve </a:t>
            </a:r>
            <a:r>
              <a:rPr lang="tr-TR" dirty="0" smtClean="0"/>
              <a:t>sunu</a:t>
            </a:r>
            <a:endParaRPr lang="tr-TR" dirty="0" smtClean="0"/>
          </a:p>
          <a:p>
            <a:r>
              <a:rPr lang="tr-TR" dirty="0"/>
              <a:t>TEOG bilgilendirme </a:t>
            </a:r>
          </a:p>
          <a:p>
            <a:r>
              <a:rPr lang="tr-TR" dirty="0"/>
              <a:t>YGS-LYS bilgilendirme </a:t>
            </a:r>
            <a:endParaRPr lang="tr-TR" dirty="0" smtClean="0"/>
          </a:p>
          <a:p>
            <a:r>
              <a:rPr lang="tr-TR" dirty="0" smtClean="0"/>
              <a:t>Sınav </a:t>
            </a:r>
            <a:r>
              <a:rPr lang="tr-TR" dirty="0" smtClean="0">
                <a:sym typeface="Wingdings" panose="05000000000000000000" pitchFamily="2" charset="2"/>
              </a:rPr>
              <a:t> </a:t>
            </a:r>
            <a:endParaRPr lang="tr-TR" dirty="0"/>
          </a:p>
          <a:p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D:\sınav kaygısı\nios-en-la-escuela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420888"/>
            <a:ext cx="4176464" cy="3888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12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Cuma;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Grup Liderliği Becerisi </a:t>
            </a:r>
          </a:p>
          <a:p>
            <a:r>
              <a:rPr lang="tr-TR" dirty="0" smtClean="0"/>
              <a:t>Sertifika Töreni </a:t>
            </a:r>
          </a:p>
          <a:p>
            <a:r>
              <a:rPr lang="tr-TR" dirty="0" smtClean="0"/>
              <a:t>Kapanış 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D:\sınav kaygısı\25725276-İşe-seçim-ve-uzayda-yüzen-üç-boyutlu-insan-kafaları-bir-grup-ile-bir-iş-kavram-olarak-iyi-ad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3528392" cy="3528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62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90947" cy="1267543"/>
          </a:xfrm>
        </p:spPr>
        <p:txBody>
          <a:bodyPr/>
          <a:lstStyle/>
          <a:p>
            <a:r>
              <a:rPr lang="tr-TR" sz="2800" dirty="0"/>
              <a:t>Kaygı, yarının faresinin, bugünün peynirini yemesidir.”</a:t>
            </a:r>
            <a:br>
              <a:rPr lang="tr-TR" sz="2800" dirty="0"/>
            </a:br>
            <a:r>
              <a:rPr lang="tr-TR" sz="2800" dirty="0" smtClean="0"/>
              <a:t>                                 </a:t>
            </a:r>
            <a:r>
              <a:rPr lang="tr-TR" sz="2800" dirty="0" err="1" smtClean="0"/>
              <a:t>Samuel</a:t>
            </a:r>
            <a:r>
              <a:rPr lang="tr-TR" sz="2800" dirty="0" smtClean="0"/>
              <a:t> </a:t>
            </a:r>
            <a:r>
              <a:rPr lang="tr-TR" sz="2800" dirty="0" err="1"/>
              <a:t>Smiles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5" name="İçerik Yer Tutucusu 4" descr="images (20)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3728" y="2204864"/>
            <a:ext cx="5184576" cy="38164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12389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Sertifika töreni </a:t>
            </a:r>
            <a:r>
              <a:rPr lang="tr-TR" dirty="0" smtClean="0">
                <a:sym typeface="Wingdings" panose="05000000000000000000" pitchFamily="2" charset="2"/>
              </a:rPr>
              <a:t> </a:t>
            </a:r>
            <a:endParaRPr lang="tr-TR" dirty="0"/>
          </a:p>
        </p:txBody>
      </p:sp>
      <p:pic>
        <p:nvPicPr>
          <p:cNvPr id="7170" name="Picture 2" descr="D:\sınav kaygısı\34590523-eğitim-grubu-simgesi-logo-kitap-kimlik-kartı-ile-ekip-Çalışması-mutlu-öğrencil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06574"/>
            <a:ext cx="5328592" cy="42147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38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TEOG ÇALIŞMALARI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     KOMİSYON : </a:t>
            </a:r>
          </a:p>
          <a:p>
            <a:r>
              <a:rPr lang="tr-TR" dirty="0" smtClean="0"/>
              <a:t>Mehmet Murat ALTAN</a:t>
            </a:r>
          </a:p>
          <a:p>
            <a:r>
              <a:rPr lang="tr-TR" dirty="0" smtClean="0"/>
              <a:t>Tülay TAŞAR</a:t>
            </a:r>
          </a:p>
          <a:p>
            <a:r>
              <a:rPr lang="tr-TR" dirty="0" smtClean="0"/>
              <a:t>Muradiye DEMİRHAN</a:t>
            </a:r>
          </a:p>
          <a:p>
            <a:r>
              <a:rPr lang="tr-TR" dirty="0" smtClean="0"/>
              <a:t>Neşe YILDIRIM</a:t>
            </a:r>
          </a:p>
          <a:p>
            <a:r>
              <a:rPr lang="tr-TR" dirty="0" smtClean="0"/>
              <a:t>Havva Pınar ÇAĞLAR</a:t>
            </a:r>
          </a:p>
          <a:p>
            <a:r>
              <a:rPr lang="tr-TR" dirty="0" smtClean="0"/>
              <a:t>Uğur ÜNAL</a:t>
            </a:r>
          </a:p>
          <a:p>
            <a:r>
              <a:rPr lang="tr-TR" dirty="0" smtClean="0"/>
              <a:t>Cahide GÜRNAZ KAFALI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088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TEOG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Amaç: TEOG süreci hakkında veli, öğrenci ve öğretmenlere yönelik bilgilendirme kılavuzu ve sunum hazırlamak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D:\sınav kaygısı\görseller\unnamed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77270"/>
            <a:ext cx="2914483" cy="2914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5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TEOG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İçerik: </a:t>
            </a:r>
          </a:p>
          <a:p>
            <a:r>
              <a:rPr lang="tr-TR" dirty="0" smtClean="0"/>
              <a:t>Bakanlığın bu yönde yaptığı çalışmaların incelenmesi,</a:t>
            </a:r>
          </a:p>
          <a:p>
            <a:r>
              <a:rPr lang="tr-TR" dirty="0" smtClean="0"/>
              <a:t>Öğrenci, öğretmen ve veli bilgilendirme kılavuzu hazırlanması,</a:t>
            </a:r>
          </a:p>
          <a:p>
            <a:r>
              <a:rPr lang="tr-TR" dirty="0" smtClean="0"/>
              <a:t>2015-2016 yılı TEOG sınavları hakkında bilgilendirme broşürü hazırlanması, </a:t>
            </a:r>
          </a:p>
          <a:p>
            <a:r>
              <a:rPr lang="tr-TR" dirty="0" smtClean="0"/>
              <a:t>Veli, öğrenci ve öğretmen olmak üzere, kılavuz esas alınarak </a:t>
            </a:r>
            <a:r>
              <a:rPr lang="tr-TR" dirty="0" err="1" smtClean="0"/>
              <a:t>formatör</a:t>
            </a:r>
            <a:r>
              <a:rPr lang="tr-TR" dirty="0" smtClean="0"/>
              <a:t> yetiştirme kursuna dönük sunumlar hazırlanması,</a:t>
            </a:r>
          </a:p>
          <a:p>
            <a:r>
              <a:rPr lang="tr-TR" dirty="0" smtClean="0"/>
              <a:t>Ortaöğretim kurumlarının web sayfalarında olması gereken bilgilerin hazırlanması,</a:t>
            </a:r>
          </a:p>
          <a:p>
            <a:r>
              <a:rPr lang="tr-TR" dirty="0" smtClean="0"/>
              <a:t>TEOG tercih süreci hakkında sunum hazırlamak,</a:t>
            </a:r>
          </a:p>
          <a:p>
            <a:r>
              <a:rPr lang="tr-TR" dirty="0" smtClean="0"/>
              <a:t>TEOG tercih sürecinde ülke genelinde bir koordinasyon oluşturmak için organizasyon şeması hazırlamak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596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TEOG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Nelere dikkat ettik? </a:t>
            </a:r>
          </a:p>
          <a:p>
            <a:r>
              <a:rPr lang="tr-TR" dirty="0" smtClean="0"/>
              <a:t>Öğrenci ihtiyaçları,</a:t>
            </a:r>
          </a:p>
          <a:p>
            <a:r>
              <a:rPr lang="tr-TR" dirty="0" smtClean="0"/>
              <a:t>Öğretmen ihtiyaçları,</a:t>
            </a:r>
          </a:p>
          <a:p>
            <a:r>
              <a:rPr lang="tr-TR" dirty="0" smtClean="0"/>
              <a:t>Veli ihtiyaçları,</a:t>
            </a:r>
          </a:p>
          <a:p>
            <a:r>
              <a:rPr lang="tr-TR" dirty="0" smtClean="0"/>
              <a:t>Tercih sürecinde dikkat edilmesi gereken hususlar,</a:t>
            </a:r>
          </a:p>
          <a:p>
            <a:r>
              <a:rPr lang="tr-TR" dirty="0" smtClean="0"/>
              <a:t>Tercih sürecinin etkili olması için alınması gereken önlemler..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04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YGS-LYS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/>
              <a:t>KOMİSYON :</a:t>
            </a:r>
          </a:p>
          <a:p>
            <a:r>
              <a:rPr lang="tr-TR" dirty="0" smtClean="0"/>
              <a:t>Mükremin ERDEM</a:t>
            </a:r>
          </a:p>
          <a:p>
            <a:r>
              <a:rPr lang="tr-TR" dirty="0" smtClean="0"/>
              <a:t>Evran ÇİÇEK</a:t>
            </a:r>
          </a:p>
          <a:p>
            <a:r>
              <a:rPr lang="tr-TR" dirty="0" smtClean="0"/>
              <a:t>Ebru GÖKTEPE</a:t>
            </a:r>
          </a:p>
          <a:p>
            <a:r>
              <a:rPr lang="tr-TR" dirty="0" err="1" smtClean="0"/>
              <a:t>Naime</a:t>
            </a:r>
            <a:r>
              <a:rPr lang="tr-TR" dirty="0" smtClean="0"/>
              <a:t> ÇİÇEK</a:t>
            </a:r>
          </a:p>
          <a:p>
            <a:r>
              <a:rPr lang="tr-TR" dirty="0" smtClean="0"/>
              <a:t>Funda KILINÇ</a:t>
            </a:r>
          </a:p>
          <a:p>
            <a:r>
              <a:rPr lang="tr-TR" dirty="0" smtClean="0"/>
              <a:t>Özge BİNATLI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565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YGS-LYS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AMAÇ:</a:t>
            </a:r>
          </a:p>
          <a:p>
            <a:r>
              <a:rPr lang="tr-TR" dirty="0"/>
              <a:t>YGS-LYS sınavlarıyla ilgili öğrencilerin bilgi sahibi olmaları hedeflenirken, bu süreçte öğrenciye destek olmaları adına veli, öğretmen ve yöneticilerin de bilgi sahibi olmaları amaçlanmıştır</a:t>
            </a:r>
          </a:p>
        </p:txBody>
      </p:sp>
      <p:pic>
        <p:nvPicPr>
          <p:cNvPr id="3074" name="Picture 2" descr="D:\sınav kaygısı\görseller\soru-isareti-389x3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20888"/>
            <a:ext cx="3361333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35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Komisyon Çalışması Sonucunda;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1.Öğrencilere yönelik YGS-LYS bilgilendirme kitapçığı,</a:t>
            </a:r>
          </a:p>
          <a:p>
            <a:r>
              <a:rPr lang="tr-TR" dirty="0" smtClean="0"/>
              <a:t>2.Veliye yönelik </a:t>
            </a:r>
            <a:r>
              <a:rPr lang="tr-TR" dirty="0"/>
              <a:t>YGS-LYS bilgilendirme kitapçığı,</a:t>
            </a:r>
          </a:p>
          <a:p>
            <a:r>
              <a:rPr lang="tr-TR" dirty="0" smtClean="0"/>
              <a:t>3.Öğretmen ve yöneticilere YGS-LYS </a:t>
            </a:r>
            <a:r>
              <a:rPr lang="tr-TR" dirty="0" err="1"/>
              <a:t>YGS-LYS</a:t>
            </a:r>
            <a:r>
              <a:rPr lang="tr-TR" dirty="0"/>
              <a:t> bilgilendirme kitapçığı,</a:t>
            </a:r>
          </a:p>
          <a:p>
            <a:r>
              <a:rPr lang="tr-TR" dirty="0" smtClean="0"/>
              <a:t>4.YGS-LYS Bilgilendirme sunumu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hazırlanmıştır.</a:t>
            </a:r>
          </a:p>
          <a:p>
            <a:pPr marL="0" indent="0">
              <a:buNone/>
            </a:pPr>
            <a:r>
              <a:rPr lang="tr-TR" dirty="0" smtClean="0"/>
              <a:t>Sunum, rehber öğretmenlere kaynak olacak şekilde hazırlanmıştır. Rehber öğretmenlerin öğrenci, aile, öğretmen ve yöneticilere yapacakları çalışmalarda, hazırlanan kitapçıktan ve sunumdan yararlanmaları hedeflenmiştir.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257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İlkbahar</Template>
  <TotalTime>390</TotalTime>
  <Words>933</Words>
  <Application>Microsoft Office PowerPoint</Application>
  <PresentationFormat>Ekran Gösterisi (4:3)</PresentationFormat>
  <Paragraphs>161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Spring</vt:lpstr>
      <vt:lpstr>  </vt:lpstr>
      <vt:lpstr>Başlangıç..</vt:lpstr>
      <vt:lpstr>TEOG ÇALIŞMALARI </vt:lpstr>
      <vt:lpstr>TEOG</vt:lpstr>
      <vt:lpstr>TEOG</vt:lpstr>
      <vt:lpstr>TEOG </vt:lpstr>
      <vt:lpstr>YGS-LYS </vt:lpstr>
      <vt:lpstr>YGS-LYS </vt:lpstr>
      <vt:lpstr>Komisyon Çalışması Sonucunda;</vt:lpstr>
      <vt:lpstr>Komisyon Çalışması Sonucunda;</vt:lpstr>
      <vt:lpstr>Sınav Öncesi Süreç </vt:lpstr>
      <vt:lpstr>Sınav Süreci; </vt:lpstr>
      <vt:lpstr>Tercihler ve Yerleştirme Süreci</vt:lpstr>
      <vt:lpstr>PowerPoint Sunusu</vt:lpstr>
      <vt:lpstr>Sınav Kaygısı </vt:lpstr>
      <vt:lpstr>«SINAV KAYGISI» ÇALIŞMALARI   Neler Yaptık? </vt:lpstr>
      <vt:lpstr>Amaç: </vt:lpstr>
      <vt:lpstr>Hazırlanan Çalışmalar: </vt:lpstr>
      <vt:lpstr>Sınav Kaygısı Grup Rehberliği Etkinliği </vt:lpstr>
      <vt:lpstr>Grup Rehberliğine Öğrenci Seçme Kriterleri </vt:lpstr>
      <vt:lpstr>Grup Oluşturma Kuralları</vt:lpstr>
      <vt:lpstr>Bu hafta neler yapacağız? </vt:lpstr>
      <vt:lpstr>Salı ve Çarşamba; </vt:lpstr>
      <vt:lpstr>Perşembe; </vt:lpstr>
      <vt:lpstr>Cuma; </vt:lpstr>
      <vt:lpstr>Kaygı, yarının faresinin, bugünün peynirini yemesidir.”                                  Samuel Smiles </vt:lpstr>
      <vt:lpstr>Sertifika töreni 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</dc:creator>
  <cp:lastModifiedBy>Samsung</cp:lastModifiedBy>
  <cp:revision>37</cp:revision>
  <dcterms:created xsi:type="dcterms:W3CDTF">2015-12-14T17:23:08Z</dcterms:created>
  <dcterms:modified xsi:type="dcterms:W3CDTF">2015-12-18T22:26:07Z</dcterms:modified>
</cp:coreProperties>
</file>