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310" r:id="rId3"/>
    <p:sldId id="258" r:id="rId4"/>
    <p:sldId id="259" r:id="rId5"/>
    <p:sldId id="260" r:id="rId6"/>
    <p:sldId id="267" r:id="rId7"/>
    <p:sldId id="262" r:id="rId8"/>
    <p:sldId id="265" r:id="rId9"/>
    <p:sldId id="264" r:id="rId10"/>
    <p:sldId id="266" r:id="rId11"/>
    <p:sldId id="268" r:id="rId12"/>
    <p:sldId id="269" r:id="rId13"/>
    <p:sldId id="270" r:id="rId14"/>
    <p:sldId id="271" r:id="rId15"/>
    <p:sldId id="272" r:id="rId16"/>
    <p:sldId id="273" r:id="rId17"/>
    <p:sldId id="274" r:id="rId18"/>
    <p:sldId id="275" r:id="rId19"/>
    <p:sldId id="276" r:id="rId20"/>
    <p:sldId id="280" r:id="rId21"/>
    <p:sldId id="277" r:id="rId22"/>
    <p:sldId id="263" r:id="rId23"/>
    <p:sldId id="278" r:id="rId24"/>
    <p:sldId id="279" r:id="rId25"/>
    <p:sldId id="283" r:id="rId26"/>
    <p:sldId id="281" r:id="rId27"/>
    <p:sldId id="285"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2DEEF"/>
    <a:srgbClr val="FFC000"/>
    <a:srgbClr val="70AD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99" d="100"/>
          <a:sy n="99" d="100"/>
        </p:scale>
        <p:origin x="-114" y="-306"/>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2A7C-5C58-4A43-BC33-DE7454CE0D3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tr-TR"/>
        </a:p>
      </dgm:t>
    </dgm:pt>
    <dgm:pt modelId="{583953CF-8C63-4FFB-A595-55CC60DAE5EE}">
      <dgm:prSet phldrT="[Text]" custT="1"/>
      <dgm:spPr>
        <a:xfrm>
          <a:off x="274320" y="399779"/>
          <a:ext cx="3840480" cy="265680"/>
        </a:xfrm>
        <a:solidFill>
          <a:srgbClr val="FF7C80"/>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kendimize uygun, gerçekçi olmalıdır.</a:t>
          </a:r>
        </a:p>
      </dgm:t>
    </dgm:pt>
    <dgm:pt modelId="{6CA45D4D-1000-447C-A41D-046218ECD7F7}" type="parTrans" cxnId="{6EE0C30A-F22B-424D-B311-2A5DA1D7B7FC}">
      <dgm:prSet/>
      <dgm:spPr/>
      <dgm:t>
        <a:bodyPr/>
        <a:lstStyle/>
        <a:p>
          <a:endParaRPr lang="tr-TR" sz="1600"/>
        </a:p>
      </dgm:t>
    </dgm:pt>
    <dgm:pt modelId="{C3C858CF-73BF-49B4-B3BA-DA08588906B6}" type="sibTrans" cxnId="{6EE0C30A-F22B-424D-B311-2A5DA1D7B7FC}">
      <dgm:prSet/>
      <dgm:spPr/>
      <dgm:t>
        <a:bodyPr/>
        <a:lstStyle/>
        <a:p>
          <a:endParaRPr lang="tr-TR" sz="1600"/>
        </a:p>
      </dgm:t>
    </dgm:pt>
    <dgm:pt modelId="{7BFE5BD8-A4EF-4F02-A16F-4483512E1E6E}">
      <dgm:prSet phldrT="[Text]" custT="1"/>
      <dgm:spPr>
        <a:xfrm>
          <a:off x="274320" y="808020"/>
          <a:ext cx="3840480" cy="265680"/>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bize ait tüm kaynaklarımızı harekete geçirmelidir.</a:t>
          </a:r>
        </a:p>
      </dgm:t>
    </dgm:pt>
    <dgm:pt modelId="{D4F7E4F5-15BA-48E1-BFE5-146D252B45E8}" type="parTrans" cxnId="{B3D5E41A-4D27-4648-8F06-2964ADD81477}">
      <dgm:prSet/>
      <dgm:spPr/>
      <dgm:t>
        <a:bodyPr/>
        <a:lstStyle/>
        <a:p>
          <a:endParaRPr lang="tr-TR" sz="1600"/>
        </a:p>
      </dgm:t>
    </dgm:pt>
    <dgm:pt modelId="{93098F67-166D-43FB-8992-3996F003ED75}" type="sibTrans" cxnId="{B3D5E41A-4D27-4648-8F06-2964ADD81477}">
      <dgm:prSet/>
      <dgm:spPr/>
      <dgm:t>
        <a:bodyPr/>
        <a:lstStyle/>
        <a:p>
          <a:endParaRPr lang="tr-TR" sz="1600"/>
        </a:p>
      </dgm:t>
    </dgm:pt>
    <dgm:pt modelId="{840F6287-B261-4C79-861A-83D2035B6E51}">
      <dgm:prSet phldrT="[Text]" custT="1"/>
      <dgm:spPr>
        <a:xfrm>
          <a:off x="274320" y="1216259"/>
          <a:ext cx="3840480" cy="265680"/>
        </a:xfrm>
        <a:solidFill>
          <a:srgbClr val="FF7C80"/>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Amaçlarımıza ulaşmaya çalışırken gösterdiğimiz çabalar ölçülebilir olmalıdır.</a:t>
          </a:r>
        </a:p>
      </dgm:t>
    </dgm:pt>
    <dgm:pt modelId="{27F3E55F-6005-40B6-8CB1-B7A0328A550C}" type="parTrans" cxnId="{4F20C5CA-7A06-4AED-B04A-68551A238FE2}">
      <dgm:prSet/>
      <dgm:spPr/>
      <dgm:t>
        <a:bodyPr/>
        <a:lstStyle/>
        <a:p>
          <a:endParaRPr lang="tr-TR" sz="1600"/>
        </a:p>
      </dgm:t>
    </dgm:pt>
    <dgm:pt modelId="{C32BE591-B5E9-40F2-AF2D-594EB61C9B2B}" type="sibTrans" cxnId="{4F20C5CA-7A06-4AED-B04A-68551A238FE2}">
      <dgm:prSet/>
      <dgm:spPr/>
      <dgm:t>
        <a:bodyPr/>
        <a:lstStyle/>
        <a:p>
          <a:endParaRPr lang="tr-TR" sz="1600"/>
        </a:p>
      </dgm:t>
    </dgm:pt>
    <dgm:pt modelId="{207BE876-2513-4815-A802-AB8020E670EB}">
      <dgm:prSet phldrT="[Text]" custT="1"/>
      <dgm:spPr>
        <a:xfrm>
          <a:off x="274320" y="1624500"/>
          <a:ext cx="3840480" cy="265680"/>
        </a:xfrm>
        <a:solidFill>
          <a:schemeClr val="bg1">
            <a:lumMod val="65000"/>
          </a:scheme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kişisel yeterliliğimizi artırmalıdır.</a:t>
          </a:r>
        </a:p>
      </dgm:t>
    </dgm:pt>
    <dgm:pt modelId="{45257762-BF39-44CB-8B80-AA955534E74E}" type="parTrans" cxnId="{2EDE74B4-6ED7-4B67-8AA0-1842B6303584}">
      <dgm:prSet/>
      <dgm:spPr/>
      <dgm:t>
        <a:bodyPr/>
        <a:lstStyle/>
        <a:p>
          <a:endParaRPr lang="tr-TR" sz="1600"/>
        </a:p>
      </dgm:t>
    </dgm:pt>
    <dgm:pt modelId="{6E051E9F-1F8D-43FA-A59F-0B58CF02C788}" type="sibTrans" cxnId="{2EDE74B4-6ED7-4B67-8AA0-1842B6303584}">
      <dgm:prSet/>
      <dgm:spPr/>
      <dgm:t>
        <a:bodyPr/>
        <a:lstStyle/>
        <a:p>
          <a:endParaRPr lang="tr-TR" sz="1600"/>
        </a:p>
      </dgm:t>
    </dgm:pt>
    <dgm:pt modelId="{911DFDBF-BA4C-49F3-AADA-69A43EADFC5C}">
      <dgm:prSet phldrT="[Text]" custT="1"/>
      <dgm:spPr>
        <a:xfrm>
          <a:off x="274320" y="2440980"/>
          <a:ext cx="3840480" cy="265680"/>
        </a:xfrm>
        <a:solidFill>
          <a:schemeClr val="bg1">
            <a:lumMod val="65000"/>
          </a:schemeClr>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çalışmaya başlamamız için bizi motive etmelidir.</a:t>
          </a:r>
        </a:p>
      </dgm:t>
    </dgm:pt>
    <dgm:pt modelId="{5CAAF25E-DDE1-4FC5-A97F-C353438DD664}" type="parTrans" cxnId="{C69C6F88-92CC-456B-870E-8C66560CB924}">
      <dgm:prSet/>
      <dgm:spPr/>
      <dgm:t>
        <a:bodyPr/>
        <a:lstStyle/>
        <a:p>
          <a:endParaRPr lang="tr-TR" sz="1600"/>
        </a:p>
      </dgm:t>
    </dgm:pt>
    <dgm:pt modelId="{5DD1CBCE-A7D2-452C-AA64-FD2AFF7FA3B6}" type="sibTrans" cxnId="{C69C6F88-92CC-456B-870E-8C66560CB924}">
      <dgm:prSet/>
      <dgm:spPr/>
      <dgm:t>
        <a:bodyPr/>
        <a:lstStyle/>
        <a:p>
          <a:endParaRPr lang="tr-TR" sz="1600"/>
        </a:p>
      </dgm:t>
    </dgm:pt>
    <dgm:pt modelId="{2C2971D5-F0BF-4AD7-9575-B5B2026D627E}">
      <dgm:prSet phldrT="[Text]" custT="1"/>
      <dgm:spPr>
        <a:xfrm>
          <a:off x="274320" y="2032740"/>
          <a:ext cx="3840480" cy="265680"/>
        </a:xfrm>
        <a:solidFill>
          <a:srgbClr val="FF7C80"/>
        </a:solidFill>
        <a:ln w="12700" cap="flat" cmpd="sng" algn="ctr">
          <a:solidFill>
            <a:sysClr val="window" lastClr="FFFFFF">
              <a:hueOff val="0"/>
              <a:satOff val="0"/>
              <a:lumOff val="0"/>
              <a:alphaOff val="0"/>
            </a:sysClr>
          </a:solidFill>
          <a:prstDash val="solid"/>
          <a:miter lim="800000"/>
        </a:ln>
        <a:effectLst/>
      </dgm:spPr>
      <dgm:t>
        <a:bodyPr/>
        <a:lstStyle/>
        <a:p>
          <a:r>
            <a:rPr lang="tr-TR" sz="1600" dirty="0">
              <a:solidFill>
                <a:sysClr val="window" lastClr="FFFFFF"/>
              </a:solidFill>
              <a:latin typeface="Arial" panose="020B0604020202020204" pitchFamily="34" charset="0"/>
              <a:ea typeface="+mn-ea"/>
              <a:cs typeface="Arial" panose="020B0604020202020204" pitchFamily="34" charset="0"/>
            </a:rPr>
            <a:t>Amaçlarımız bizi neyin beklediğine karar vermemize yardımcı olmalıdır.</a:t>
          </a:r>
        </a:p>
      </dgm:t>
    </dgm:pt>
    <dgm:pt modelId="{4EC36841-07F1-4AF8-B88B-D096A03DEA8E}" type="parTrans" cxnId="{3F5C03E0-99B7-4D68-8187-AE36D97D4BC0}">
      <dgm:prSet/>
      <dgm:spPr/>
      <dgm:t>
        <a:bodyPr/>
        <a:lstStyle/>
        <a:p>
          <a:endParaRPr lang="tr-TR" sz="1600"/>
        </a:p>
      </dgm:t>
    </dgm:pt>
    <dgm:pt modelId="{6B762816-A453-43A3-A749-0BF2CB42AA5C}" type="sibTrans" cxnId="{3F5C03E0-99B7-4D68-8187-AE36D97D4BC0}">
      <dgm:prSet/>
      <dgm:spPr/>
      <dgm:t>
        <a:bodyPr/>
        <a:lstStyle/>
        <a:p>
          <a:endParaRPr lang="tr-TR" sz="1600"/>
        </a:p>
      </dgm:t>
    </dgm:pt>
    <dgm:pt modelId="{08D0149B-BBE3-481F-B1DA-4D66FF427302}" type="pres">
      <dgm:prSet presAssocID="{7C1F2A7C-5C58-4A43-BC33-DE7454CE0D3E}" presName="linear" presStyleCnt="0">
        <dgm:presLayoutVars>
          <dgm:dir/>
          <dgm:animLvl val="lvl"/>
          <dgm:resizeHandles val="exact"/>
        </dgm:presLayoutVars>
      </dgm:prSet>
      <dgm:spPr/>
      <dgm:t>
        <a:bodyPr/>
        <a:lstStyle/>
        <a:p>
          <a:endParaRPr lang="tr-TR"/>
        </a:p>
      </dgm:t>
    </dgm:pt>
    <dgm:pt modelId="{6A250BEE-F286-4C7F-81C9-41B1F5030424}" type="pres">
      <dgm:prSet presAssocID="{583953CF-8C63-4FFB-A595-55CC60DAE5EE}" presName="parentLin" presStyleCnt="0"/>
      <dgm:spPr/>
    </dgm:pt>
    <dgm:pt modelId="{EA425547-9B68-4383-999E-95F21C5152D9}" type="pres">
      <dgm:prSet presAssocID="{583953CF-8C63-4FFB-A595-55CC60DAE5EE}" presName="parentLeftMargin" presStyleLbl="node1" presStyleIdx="0" presStyleCnt="6"/>
      <dgm:spPr>
        <a:prstGeom prst="roundRect">
          <a:avLst/>
        </a:prstGeom>
      </dgm:spPr>
      <dgm:t>
        <a:bodyPr/>
        <a:lstStyle/>
        <a:p>
          <a:endParaRPr lang="tr-TR"/>
        </a:p>
      </dgm:t>
    </dgm:pt>
    <dgm:pt modelId="{EFF5DEA1-3CB6-4B5D-9995-62524AEBBAC4}" type="pres">
      <dgm:prSet presAssocID="{583953CF-8C63-4FFB-A595-55CC60DAE5EE}" presName="parentText" presStyleLbl="node1" presStyleIdx="0" presStyleCnt="6" custScaleX="110516" custScaleY="125230">
        <dgm:presLayoutVars>
          <dgm:chMax val="0"/>
          <dgm:bulletEnabled val="1"/>
        </dgm:presLayoutVars>
      </dgm:prSet>
      <dgm:spPr/>
      <dgm:t>
        <a:bodyPr/>
        <a:lstStyle/>
        <a:p>
          <a:endParaRPr lang="tr-TR"/>
        </a:p>
      </dgm:t>
    </dgm:pt>
    <dgm:pt modelId="{AC454DE7-DA41-4102-AD7D-A7FC54DCA930}" type="pres">
      <dgm:prSet presAssocID="{583953CF-8C63-4FFB-A595-55CC60DAE5EE}" presName="negativeSpace" presStyleCnt="0"/>
      <dgm:spPr/>
    </dgm:pt>
    <dgm:pt modelId="{1C57059F-A2D7-4DC1-98E5-62A71658F2DB}" type="pres">
      <dgm:prSet presAssocID="{583953CF-8C63-4FFB-A595-55CC60DAE5EE}" presName="childText" presStyleLbl="conFgAcc1" presStyleIdx="0" presStyleCnt="6">
        <dgm:presLayoutVars>
          <dgm:bulletEnabled val="1"/>
        </dgm:presLayoutVars>
      </dgm:prSet>
      <dgm:spPr>
        <a:xfrm>
          <a:off x="0" y="532619"/>
          <a:ext cx="5486400" cy="2268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endParaRPr lang="tr-TR"/>
        </a:p>
      </dgm:t>
    </dgm:pt>
    <dgm:pt modelId="{96D1610D-91F5-4FD7-91B8-D0ECB8541574}" type="pres">
      <dgm:prSet presAssocID="{C3C858CF-73BF-49B4-B3BA-DA08588906B6}" presName="spaceBetweenRectangles" presStyleCnt="0"/>
      <dgm:spPr/>
    </dgm:pt>
    <dgm:pt modelId="{D8123C1F-A68E-42E4-9B11-77AB47868F36}" type="pres">
      <dgm:prSet presAssocID="{7BFE5BD8-A4EF-4F02-A16F-4483512E1E6E}" presName="parentLin" presStyleCnt="0"/>
      <dgm:spPr/>
    </dgm:pt>
    <dgm:pt modelId="{93D52494-D814-4BAA-B5C3-91D8F8AC5B9F}" type="pres">
      <dgm:prSet presAssocID="{7BFE5BD8-A4EF-4F02-A16F-4483512E1E6E}" presName="parentLeftMargin" presStyleLbl="node1" presStyleIdx="0" presStyleCnt="6"/>
      <dgm:spPr>
        <a:prstGeom prst="roundRect">
          <a:avLst/>
        </a:prstGeom>
      </dgm:spPr>
      <dgm:t>
        <a:bodyPr/>
        <a:lstStyle/>
        <a:p>
          <a:endParaRPr lang="tr-TR"/>
        </a:p>
      </dgm:t>
    </dgm:pt>
    <dgm:pt modelId="{FFC5549D-101A-47D2-AEF7-C3E22278240D}" type="pres">
      <dgm:prSet presAssocID="{7BFE5BD8-A4EF-4F02-A16F-4483512E1E6E}" presName="parentText" presStyleLbl="node1" presStyleIdx="1" presStyleCnt="6" custScaleX="110516" custScaleY="103908">
        <dgm:presLayoutVars>
          <dgm:chMax val="0"/>
          <dgm:bulletEnabled val="1"/>
        </dgm:presLayoutVars>
      </dgm:prSet>
      <dgm:spPr/>
      <dgm:t>
        <a:bodyPr/>
        <a:lstStyle/>
        <a:p>
          <a:endParaRPr lang="tr-TR"/>
        </a:p>
      </dgm:t>
    </dgm:pt>
    <dgm:pt modelId="{4DA35F70-BF2E-44DD-A4AD-D7DA4C6162BF}" type="pres">
      <dgm:prSet presAssocID="{7BFE5BD8-A4EF-4F02-A16F-4483512E1E6E}" presName="negativeSpace" presStyleCnt="0"/>
      <dgm:spPr/>
    </dgm:pt>
    <dgm:pt modelId="{82B75F9C-3746-4959-9753-809D9877FBC2}" type="pres">
      <dgm:prSet presAssocID="{7BFE5BD8-A4EF-4F02-A16F-4483512E1E6E}" presName="childText" presStyleLbl="conFgAcc1" presStyleIdx="1" presStyleCnt="6">
        <dgm:presLayoutVars>
          <dgm:bulletEnabled val="1"/>
        </dgm:presLayoutVars>
      </dgm:prSet>
      <dgm:spPr>
        <a:xfrm>
          <a:off x="0" y="940860"/>
          <a:ext cx="5486400" cy="2268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endParaRPr lang="tr-TR"/>
        </a:p>
      </dgm:t>
    </dgm:pt>
    <dgm:pt modelId="{2B8FE5C4-1AAA-427C-9F4B-C3FB443EF56B}" type="pres">
      <dgm:prSet presAssocID="{93098F67-166D-43FB-8992-3996F003ED75}" presName="spaceBetweenRectangles" presStyleCnt="0"/>
      <dgm:spPr/>
    </dgm:pt>
    <dgm:pt modelId="{0E7698C0-F46F-467A-959C-A5D47B15D15F}" type="pres">
      <dgm:prSet presAssocID="{840F6287-B261-4C79-861A-83D2035B6E51}" presName="parentLin" presStyleCnt="0"/>
      <dgm:spPr/>
    </dgm:pt>
    <dgm:pt modelId="{29709AA1-CE62-4ED9-820A-B9029C8D8C9D}" type="pres">
      <dgm:prSet presAssocID="{840F6287-B261-4C79-861A-83D2035B6E51}" presName="parentLeftMargin" presStyleLbl="node1" presStyleIdx="1" presStyleCnt="6"/>
      <dgm:spPr>
        <a:prstGeom prst="roundRect">
          <a:avLst/>
        </a:prstGeom>
      </dgm:spPr>
      <dgm:t>
        <a:bodyPr/>
        <a:lstStyle/>
        <a:p>
          <a:endParaRPr lang="tr-TR"/>
        </a:p>
      </dgm:t>
    </dgm:pt>
    <dgm:pt modelId="{A7E91B49-C49C-40A2-A0EF-24C5924E317D}" type="pres">
      <dgm:prSet presAssocID="{840F6287-B261-4C79-861A-83D2035B6E51}" presName="parentText" presStyleLbl="node1" presStyleIdx="2" presStyleCnt="6" custScaleX="110516" custScaleY="136993">
        <dgm:presLayoutVars>
          <dgm:chMax val="0"/>
          <dgm:bulletEnabled val="1"/>
        </dgm:presLayoutVars>
      </dgm:prSet>
      <dgm:spPr/>
      <dgm:t>
        <a:bodyPr/>
        <a:lstStyle/>
        <a:p>
          <a:endParaRPr lang="tr-TR"/>
        </a:p>
      </dgm:t>
    </dgm:pt>
    <dgm:pt modelId="{578DC126-2B12-4BB2-B7F4-385DC2EB93E2}" type="pres">
      <dgm:prSet presAssocID="{840F6287-B261-4C79-861A-83D2035B6E51}" presName="negativeSpace" presStyleCnt="0"/>
      <dgm:spPr/>
    </dgm:pt>
    <dgm:pt modelId="{43AB3DBE-6FBF-40DD-86FD-A5A7359747FE}" type="pres">
      <dgm:prSet presAssocID="{840F6287-B261-4C79-861A-83D2035B6E51}" presName="childText" presStyleLbl="conFgAcc1" presStyleIdx="2" presStyleCnt="6">
        <dgm:presLayoutVars>
          <dgm:bulletEnabled val="1"/>
        </dgm:presLayoutVars>
      </dgm:prSet>
      <dgm:spPr>
        <a:xfrm>
          <a:off x="0" y="1349099"/>
          <a:ext cx="5486400" cy="2268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endParaRPr lang="tr-TR"/>
        </a:p>
      </dgm:t>
    </dgm:pt>
    <dgm:pt modelId="{C3ECCE94-98CE-4416-BA5C-128311CF9C65}" type="pres">
      <dgm:prSet presAssocID="{C32BE591-B5E9-40F2-AF2D-594EB61C9B2B}" presName="spaceBetweenRectangles" presStyleCnt="0"/>
      <dgm:spPr/>
    </dgm:pt>
    <dgm:pt modelId="{7B363094-9939-4A8D-A7D7-A93D2CA9BF44}" type="pres">
      <dgm:prSet presAssocID="{207BE876-2513-4815-A802-AB8020E670EB}" presName="parentLin" presStyleCnt="0"/>
      <dgm:spPr/>
    </dgm:pt>
    <dgm:pt modelId="{13F10C0C-04C5-4282-8307-998B911539F8}" type="pres">
      <dgm:prSet presAssocID="{207BE876-2513-4815-A802-AB8020E670EB}" presName="parentLeftMargin" presStyleLbl="node1" presStyleIdx="2" presStyleCnt="6"/>
      <dgm:spPr>
        <a:prstGeom prst="roundRect">
          <a:avLst/>
        </a:prstGeom>
      </dgm:spPr>
      <dgm:t>
        <a:bodyPr/>
        <a:lstStyle/>
        <a:p>
          <a:endParaRPr lang="tr-TR"/>
        </a:p>
      </dgm:t>
    </dgm:pt>
    <dgm:pt modelId="{A9A2CA3C-58DF-43CF-AC2E-73C2FCCCF68A}" type="pres">
      <dgm:prSet presAssocID="{207BE876-2513-4815-A802-AB8020E670EB}" presName="parentText" presStyleLbl="node1" presStyleIdx="3" presStyleCnt="6" custScaleX="110516" custScaleY="96589">
        <dgm:presLayoutVars>
          <dgm:chMax val="0"/>
          <dgm:bulletEnabled val="1"/>
        </dgm:presLayoutVars>
      </dgm:prSet>
      <dgm:spPr/>
      <dgm:t>
        <a:bodyPr/>
        <a:lstStyle/>
        <a:p>
          <a:endParaRPr lang="tr-TR"/>
        </a:p>
      </dgm:t>
    </dgm:pt>
    <dgm:pt modelId="{22D74845-4EF0-4BBE-8146-AECE87AE2365}" type="pres">
      <dgm:prSet presAssocID="{207BE876-2513-4815-A802-AB8020E670EB}" presName="negativeSpace" presStyleCnt="0"/>
      <dgm:spPr/>
    </dgm:pt>
    <dgm:pt modelId="{22DAD5F8-9F29-44BB-AB91-4D11C951D92A}" type="pres">
      <dgm:prSet presAssocID="{207BE876-2513-4815-A802-AB8020E670EB}" presName="childText" presStyleLbl="conFgAcc1" presStyleIdx="3" presStyleCnt="6">
        <dgm:presLayoutVars>
          <dgm:bulletEnabled val="1"/>
        </dgm:presLayoutVars>
      </dgm:prSet>
      <dgm:spPr>
        <a:xfrm>
          <a:off x="0" y="1757340"/>
          <a:ext cx="5486400" cy="2268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endParaRPr lang="tr-TR"/>
        </a:p>
      </dgm:t>
    </dgm:pt>
    <dgm:pt modelId="{CE6CAF26-EC08-4B9E-896A-90D2D4F7D05E}" type="pres">
      <dgm:prSet presAssocID="{6E051E9F-1F8D-43FA-A59F-0B58CF02C788}" presName="spaceBetweenRectangles" presStyleCnt="0"/>
      <dgm:spPr/>
    </dgm:pt>
    <dgm:pt modelId="{60EE55C5-3656-457B-8F5D-1C01949EB861}" type="pres">
      <dgm:prSet presAssocID="{2C2971D5-F0BF-4AD7-9575-B5B2026D627E}" presName="parentLin" presStyleCnt="0"/>
      <dgm:spPr/>
    </dgm:pt>
    <dgm:pt modelId="{D8D75714-7242-45E1-8140-F13EEC4D3F53}" type="pres">
      <dgm:prSet presAssocID="{2C2971D5-F0BF-4AD7-9575-B5B2026D627E}" presName="parentLeftMargin" presStyleLbl="node1" presStyleIdx="3" presStyleCnt="6"/>
      <dgm:spPr>
        <a:prstGeom prst="roundRect">
          <a:avLst/>
        </a:prstGeom>
      </dgm:spPr>
      <dgm:t>
        <a:bodyPr/>
        <a:lstStyle/>
        <a:p>
          <a:endParaRPr lang="tr-TR"/>
        </a:p>
      </dgm:t>
    </dgm:pt>
    <dgm:pt modelId="{6EC12F45-726A-4887-ADD3-5D0DE3EDAAF5}" type="pres">
      <dgm:prSet presAssocID="{2C2971D5-F0BF-4AD7-9575-B5B2026D627E}" presName="parentText" presStyleLbl="node1" presStyleIdx="4" presStyleCnt="6" custScaleX="110516" custScaleY="105904">
        <dgm:presLayoutVars>
          <dgm:chMax val="0"/>
          <dgm:bulletEnabled val="1"/>
        </dgm:presLayoutVars>
      </dgm:prSet>
      <dgm:spPr/>
      <dgm:t>
        <a:bodyPr/>
        <a:lstStyle/>
        <a:p>
          <a:endParaRPr lang="tr-TR"/>
        </a:p>
      </dgm:t>
    </dgm:pt>
    <dgm:pt modelId="{5D858873-F183-45CC-BA5C-BC5A5B4EFBBC}" type="pres">
      <dgm:prSet presAssocID="{2C2971D5-F0BF-4AD7-9575-B5B2026D627E}" presName="negativeSpace" presStyleCnt="0"/>
      <dgm:spPr/>
    </dgm:pt>
    <dgm:pt modelId="{0D324FFB-3AA9-4889-B67A-53574E8DE0D1}" type="pres">
      <dgm:prSet presAssocID="{2C2971D5-F0BF-4AD7-9575-B5B2026D627E}" presName="childText" presStyleLbl="conFgAcc1" presStyleIdx="4" presStyleCnt="6">
        <dgm:presLayoutVars>
          <dgm:bulletEnabled val="1"/>
        </dgm:presLayoutVars>
      </dgm:prSet>
      <dgm:spPr>
        <a:xfrm>
          <a:off x="0" y="2165580"/>
          <a:ext cx="5486400" cy="226800"/>
        </a:xfrm>
        <a:prstGeom prst="rect">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endParaRPr lang="tr-TR"/>
        </a:p>
      </dgm:t>
    </dgm:pt>
    <dgm:pt modelId="{1F008328-F3F3-4368-B2A6-75FEB5E9277B}" type="pres">
      <dgm:prSet presAssocID="{6B762816-A453-43A3-A749-0BF2CB42AA5C}" presName="spaceBetweenRectangles" presStyleCnt="0"/>
      <dgm:spPr/>
    </dgm:pt>
    <dgm:pt modelId="{D6463193-04B4-496E-A655-753B787B78A8}" type="pres">
      <dgm:prSet presAssocID="{911DFDBF-BA4C-49F3-AADA-69A43EADFC5C}" presName="parentLin" presStyleCnt="0"/>
      <dgm:spPr/>
    </dgm:pt>
    <dgm:pt modelId="{1B11F7F3-BD96-4D57-84C0-D965241E0964}" type="pres">
      <dgm:prSet presAssocID="{911DFDBF-BA4C-49F3-AADA-69A43EADFC5C}" presName="parentLeftMargin" presStyleLbl="node1" presStyleIdx="4" presStyleCnt="6"/>
      <dgm:spPr>
        <a:prstGeom prst="roundRect">
          <a:avLst/>
        </a:prstGeom>
      </dgm:spPr>
      <dgm:t>
        <a:bodyPr/>
        <a:lstStyle/>
        <a:p>
          <a:endParaRPr lang="tr-TR"/>
        </a:p>
      </dgm:t>
    </dgm:pt>
    <dgm:pt modelId="{1AC19817-BF75-43D4-B834-6DA4F7EAD303}" type="pres">
      <dgm:prSet presAssocID="{911DFDBF-BA4C-49F3-AADA-69A43EADFC5C}" presName="parentText" presStyleLbl="node1" presStyleIdx="5" presStyleCnt="6" custScaleX="110516" custScaleY="94526">
        <dgm:presLayoutVars>
          <dgm:chMax val="0"/>
          <dgm:bulletEnabled val="1"/>
        </dgm:presLayoutVars>
      </dgm:prSet>
      <dgm:spPr/>
      <dgm:t>
        <a:bodyPr/>
        <a:lstStyle/>
        <a:p>
          <a:endParaRPr lang="tr-TR"/>
        </a:p>
      </dgm:t>
    </dgm:pt>
    <dgm:pt modelId="{CE933EAB-79C1-4C48-A206-7D5213B1DF53}" type="pres">
      <dgm:prSet presAssocID="{911DFDBF-BA4C-49F3-AADA-69A43EADFC5C}" presName="negativeSpace" presStyleCnt="0"/>
      <dgm:spPr/>
    </dgm:pt>
    <dgm:pt modelId="{F5B784BC-ECB9-4B88-ABA2-49BEC42ECA96}" type="pres">
      <dgm:prSet presAssocID="{911DFDBF-BA4C-49F3-AADA-69A43EADFC5C}" presName="childText" presStyleLbl="conFgAcc1" presStyleIdx="5" presStyleCnt="6">
        <dgm:presLayoutVars>
          <dgm:bulletEnabled val="1"/>
        </dgm:presLayoutVars>
      </dgm:prSet>
      <dgm:spPr>
        <a:xfrm>
          <a:off x="0" y="2573820"/>
          <a:ext cx="5486400" cy="2268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endParaRPr lang="tr-TR"/>
        </a:p>
      </dgm:t>
    </dgm:pt>
  </dgm:ptLst>
  <dgm:cxnLst>
    <dgm:cxn modelId="{C69C6F88-92CC-456B-870E-8C66560CB924}" srcId="{7C1F2A7C-5C58-4A43-BC33-DE7454CE0D3E}" destId="{911DFDBF-BA4C-49F3-AADA-69A43EADFC5C}" srcOrd="5" destOrd="0" parTransId="{5CAAF25E-DDE1-4FC5-A97F-C353438DD664}" sibTransId="{5DD1CBCE-A7D2-452C-AA64-FD2AFF7FA3B6}"/>
    <dgm:cxn modelId="{66ED403D-C8A1-4BD6-9791-15F350AAB046}" type="presOf" srcId="{911DFDBF-BA4C-49F3-AADA-69A43EADFC5C}" destId="{1B11F7F3-BD96-4D57-84C0-D965241E0964}" srcOrd="0" destOrd="0" presId="urn:microsoft.com/office/officeart/2005/8/layout/list1"/>
    <dgm:cxn modelId="{4F20C5CA-7A06-4AED-B04A-68551A238FE2}" srcId="{7C1F2A7C-5C58-4A43-BC33-DE7454CE0D3E}" destId="{840F6287-B261-4C79-861A-83D2035B6E51}" srcOrd="2" destOrd="0" parTransId="{27F3E55F-6005-40B6-8CB1-B7A0328A550C}" sibTransId="{C32BE591-B5E9-40F2-AF2D-594EB61C9B2B}"/>
    <dgm:cxn modelId="{4DDE98A9-4DE1-40E2-A626-2AB027E03D4C}" type="presOf" srcId="{2C2971D5-F0BF-4AD7-9575-B5B2026D627E}" destId="{D8D75714-7242-45E1-8140-F13EEC4D3F53}" srcOrd="0" destOrd="0" presId="urn:microsoft.com/office/officeart/2005/8/layout/list1"/>
    <dgm:cxn modelId="{6EE0C30A-F22B-424D-B311-2A5DA1D7B7FC}" srcId="{7C1F2A7C-5C58-4A43-BC33-DE7454CE0D3E}" destId="{583953CF-8C63-4FFB-A595-55CC60DAE5EE}" srcOrd="0" destOrd="0" parTransId="{6CA45D4D-1000-447C-A41D-046218ECD7F7}" sibTransId="{C3C858CF-73BF-49B4-B3BA-DA08588906B6}"/>
    <dgm:cxn modelId="{3296E8E7-E8B2-41AE-9690-ADDCEFE2EB4F}" type="presOf" srcId="{840F6287-B261-4C79-861A-83D2035B6E51}" destId="{29709AA1-CE62-4ED9-820A-B9029C8D8C9D}" srcOrd="0" destOrd="0" presId="urn:microsoft.com/office/officeart/2005/8/layout/list1"/>
    <dgm:cxn modelId="{B745E84B-C69E-45DA-961E-604E6B06529D}" type="presOf" srcId="{583953CF-8C63-4FFB-A595-55CC60DAE5EE}" destId="{EA425547-9B68-4383-999E-95F21C5152D9}" srcOrd="0" destOrd="0" presId="urn:microsoft.com/office/officeart/2005/8/layout/list1"/>
    <dgm:cxn modelId="{5A04C963-41B6-4E8F-AD25-8FAFE5E79FB2}" type="presOf" srcId="{207BE876-2513-4815-A802-AB8020E670EB}" destId="{A9A2CA3C-58DF-43CF-AC2E-73C2FCCCF68A}" srcOrd="1" destOrd="0" presId="urn:microsoft.com/office/officeart/2005/8/layout/list1"/>
    <dgm:cxn modelId="{83B59204-21BE-48CD-86FF-852C14275038}" type="presOf" srcId="{207BE876-2513-4815-A802-AB8020E670EB}" destId="{13F10C0C-04C5-4282-8307-998B911539F8}" srcOrd="0" destOrd="0" presId="urn:microsoft.com/office/officeart/2005/8/layout/list1"/>
    <dgm:cxn modelId="{E45A661A-C9E5-438A-BC8D-FB3797F4762A}" type="presOf" srcId="{7C1F2A7C-5C58-4A43-BC33-DE7454CE0D3E}" destId="{08D0149B-BBE3-481F-B1DA-4D66FF427302}" srcOrd="0" destOrd="0" presId="urn:microsoft.com/office/officeart/2005/8/layout/list1"/>
    <dgm:cxn modelId="{B749B778-5929-4CDA-A987-D0242F2C3E50}" type="presOf" srcId="{7BFE5BD8-A4EF-4F02-A16F-4483512E1E6E}" destId="{FFC5549D-101A-47D2-AEF7-C3E22278240D}" srcOrd="1" destOrd="0" presId="urn:microsoft.com/office/officeart/2005/8/layout/list1"/>
    <dgm:cxn modelId="{D9B1AE36-03A7-4706-A3FB-068D7B8C734C}" type="presOf" srcId="{7BFE5BD8-A4EF-4F02-A16F-4483512E1E6E}" destId="{93D52494-D814-4BAA-B5C3-91D8F8AC5B9F}" srcOrd="0" destOrd="0" presId="urn:microsoft.com/office/officeart/2005/8/layout/list1"/>
    <dgm:cxn modelId="{B58C2686-4007-43D9-B82E-61FAED07C9F5}" type="presOf" srcId="{2C2971D5-F0BF-4AD7-9575-B5B2026D627E}" destId="{6EC12F45-726A-4887-ADD3-5D0DE3EDAAF5}" srcOrd="1" destOrd="0" presId="urn:microsoft.com/office/officeart/2005/8/layout/list1"/>
    <dgm:cxn modelId="{2EDE74B4-6ED7-4B67-8AA0-1842B6303584}" srcId="{7C1F2A7C-5C58-4A43-BC33-DE7454CE0D3E}" destId="{207BE876-2513-4815-A802-AB8020E670EB}" srcOrd="3" destOrd="0" parTransId="{45257762-BF39-44CB-8B80-AA955534E74E}" sibTransId="{6E051E9F-1F8D-43FA-A59F-0B58CF02C788}"/>
    <dgm:cxn modelId="{998E60E3-77A7-4FD9-A545-7D63E8D2D6F3}" type="presOf" srcId="{583953CF-8C63-4FFB-A595-55CC60DAE5EE}" destId="{EFF5DEA1-3CB6-4B5D-9995-62524AEBBAC4}" srcOrd="1" destOrd="0" presId="urn:microsoft.com/office/officeart/2005/8/layout/list1"/>
    <dgm:cxn modelId="{3F5C03E0-99B7-4D68-8187-AE36D97D4BC0}" srcId="{7C1F2A7C-5C58-4A43-BC33-DE7454CE0D3E}" destId="{2C2971D5-F0BF-4AD7-9575-B5B2026D627E}" srcOrd="4" destOrd="0" parTransId="{4EC36841-07F1-4AF8-B88B-D096A03DEA8E}" sibTransId="{6B762816-A453-43A3-A749-0BF2CB42AA5C}"/>
    <dgm:cxn modelId="{BB19756D-A430-4AD6-9434-71CC3940D145}" type="presOf" srcId="{911DFDBF-BA4C-49F3-AADA-69A43EADFC5C}" destId="{1AC19817-BF75-43D4-B834-6DA4F7EAD303}" srcOrd="1" destOrd="0" presId="urn:microsoft.com/office/officeart/2005/8/layout/list1"/>
    <dgm:cxn modelId="{9AAC872D-1D06-4228-B80E-E5981E413DDE}" type="presOf" srcId="{840F6287-B261-4C79-861A-83D2035B6E51}" destId="{A7E91B49-C49C-40A2-A0EF-24C5924E317D}" srcOrd="1" destOrd="0" presId="urn:microsoft.com/office/officeart/2005/8/layout/list1"/>
    <dgm:cxn modelId="{B3D5E41A-4D27-4648-8F06-2964ADD81477}" srcId="{7C1F2A7C-5C58-4A43-BC33-DE7454CE0D3E}" destId="{7BFE5BD8-A4EF-4F02-A16F-4483512E1E6E}" srcOrd="1" destOrd="0" parTransId="{D4F7E4F5-15BA-48E1-BFE5-146D252B45E8}" sibTransId="{93098F67-166D-43FB-8992-3996F003ED75}"/>
    <dgm:cxn modelId="{80A501BB-EE4E-4A7F-8E4F-FB168A72AEFE}" type="presParOf" srcId="{08D0149B-BBE3-481F-B1DA-4D66FF427302}" destId="{6A250BEE-F286-4C7F-81C9-41B1F5030424}" srcOrd="0" destOrd="0" presId="urn:microsoft.com/office/officeart/2005/8/layout/list1"/>
    <dgm:cxn modelId="{5C17A01F-395E-4EF6-AF46-5B30A475AF79}" type="presParOf" srcId="{6A250BEE-F286-4C7F-81C9-41B1F5030424}" destId="{EA425547-9B68-4383-999E-95F21C5152D9}" srcOrd="0" destOrd="0" presId="urn:microsoft.com/office/officeart/2005/8/layout/list1"/>
    <dgm:cxn modelId="{9C89A6DC-CEBA-44A7-B163-E4E9B1A4F354}" type="presParOf" srcId="{6A250BEE-F286-4C7F-81C9-41B1F5030424}" destId="{EFF5DEA1-3CB6-4B5D-9995-62524AEBBAC4}" srcOrd="1" destOrd="0" presId="urn:microsoft.com/office/officeart/2005/8/layout/list1"/>
    <dgm:cxn modelId="{D6F280C4-5BDD-4E9D-A43F-B4368043F627}" type="presParOf" srcId="{08D0149B-BBE3-481F-B1DA-4D66FF427302}" destId="{AC454DE7-DA41-4102-AD7D-A7FC54DCA930}" srcOrd="1" destOrd="0" presId="urn:microsoft.com/office/officeart/2005/8/layout/list1"/>
    <dgm:cxn modelId="{4472F340-34F4-4708-B614-EFB8982A7D85}" type="presParOf" srcId="{08D0149B-BBE3-481F-B1DA-4D66FF427302}" destId="{1C57059F-A2D7-4DC1-98E5-62A71658F2DB}" srcOrd="2" destOrd="0" presId="urn:microsoft.com/office/officeart/2005/8/layout/list1"/>
    <dgm:cxn modelId="{1E1C0ADB-2144-424E-871A-A9540DC7AAC2}" type="presParOf" srcId="{08D0149B-BBE3-481F-B1DA-4D66FF427302}" destId="{96D1610D-91F5-4FD7-91B8-D0ECB8541574}" srcOrd="3" destOrd="0" presId="urn:microsoft.com/office/officeart/2005/8/layout/list1"/>
    <dgm:cxn modelId="{2DFF50A6-82F1-457F-84B7-96AAA506A7F6}" type="presParOf" srcId="{08D0149B-BBE3-481F-B1DA-4D66FF427302}" destId="{D8123C1F-A68E-42E4-9B11-77AB47868F36}" srcOrd="4" destOrd="0" presId="urn:microsoft.com/office/officeart/2005/8/layout/list1"/>
    <dgm:cxn modelId="{3884B046-7225-434F-8A27-1949208326FD}" type="presParOf" srcId="{D8123C1F-A68E-42E4-9B11-77AB47868F36}" destId="{93D52494-D814-4BAA-B5C3-91D8F8AC5B9F}" srcOrd="0" destOrd="0" presId="urn:microsoft.com/office/officeart/2005/8/layout/list1"/>
    <dgm:cxn modelId="{70452FC4-ACAE-42B1-ABCC-674853D4CBCC}" type="presParOf" srcId="{D8123C1F-A68E-42E4-9B11-77AB47868F36}" destId="{FFC5549D-101A-47D2-AEF7-C3E22278240D}" srcOrd="1" destOrd="0" presId="urn:microsoft.com/office/officeart/2005/8/layout/list1"/>
    <dgm:cxn modelId="{439E0190-E257-45F5-86DF-58F4E0382AB6}" type="presParOf" srcId="{08D0149B-BBE3-481F-B1DA-4D66FF427302}" destId="{4DA35F70-BF2E-44DD-A4AD-D7DA4C6162BF}" srcOrd="5" destOrd="0" presId="urn:microsoft.com/office/officeart/2005/8/layout/list1"/>
    <dgm:cxn modelId="{0F6449DE-24D5-4C19-8232-6C4EE97BEE32}" type="presParOf" srcId="{08D0149B-BBE3-481F-B1DA-4D66FF427302}" destId="{82B75F9C-3746-4959-9753-809D9877FBC2}" srcOrd="6" destOrd="0" presId="urn:microsoft.com/office/officeart/2005/8/layout/list1"/>
    <dgm:cxn modelId="{012442C3-895C-4996-8EDF-6C9497072D0F}" type="presParOf" srcId="{08D0149B-BBE3-481F-B1DA-4D66FF427302}" destId="{2B8FE5C4-1AAA-427C-9F4B-C3FB443EF56B}" srcOrd="7" destOrd="0" presId="urn:microsoft.com/office/officeart/2005/8/layout/list1"/>
    <dgm:cxn modelId="{ADDE08C7-CE46-49FF-9A9B-7A1CFA8F9AB1}" type="presParOf" srcId="{08D0149B-BBE3-481F-B1DA-4D66FF427302}" destId="{0E7698C0-F46F-467A-959C-A5D47B15D15F}" srcOrd="8" destOrd="0" presId="urn:microsoft.com/office/officeart/2005/8/layout/list1"/>
    <dgm:cxn modelId="{C8C027D9-ACBB-40BA-96BB-8296E1E2A1CB}" type="presParOf" srcId="{0E7698C0-F46F-467A-959C-A5D47B15D15F}" destId="{29709AA1-CE62-4ED9-820A-B9029C8D8C9D}" srcOrd="0" destOrd="0" presId="urn:microsoft.com/office/officeart/2005/8/layout/list1"/>
    <dgm:cxn modelId="{719AF393-186E-4196-813E-E161BE913BC2}" type="presParOf" srcId="{0E7698C0-F46F-467A-959C-A5D47B15D15F}" destId="{A7E91B49-C49C-40A2-A0EF-24C5924E317D}" srcOrd="1" destOrd="0" presId="urn:microsoft.com/office/officeart/2005/8/layout/list1"/>
    <dgm:cxn modelId="{B435E53D-7366-4A8B-99B1-A51694270730}" type="presParOf" srcId="{08D0149B-BBE3-481F-B1DA-4D66FF427302}" destId="{578DC126-2B12-4BB2-B7F4-385DC2EB93E2}" srcOrd="9" destOrd="0" presId="urn:microsoft.com/office/officeart/2005/8/layout/list1"/>
    <dgm:cxn modelId="{80461598-97B7-4F7F-8B46-EA603FAECC0E}" type="presParOf" srcId="{08D0149B-BBE3-481F-B1DA-4D66FF427302}" destId="{43AB3DBE-6FBF-40DD-86FD-A5A7359747FE}" srcOrd="10" destOrd="0" presId="urn:microsoft.com/office/officeart/2005/8/layout/list1"/>
    <dgm:cxn modelId="{99BB2781-4B83-4A95-8F4B-BB233762250E}" type="presParOf" srcId="{08D0149B-BBE3-481F-B1DA-4D66FF427302}" destId="{C3ECCE94-98CE-4416-BA5C-128311CF9C65}" srcOrd="11" destOrd="0" presId="urn:microsoft.com/office/officeart/2005/8/layout/list1"/>
    <dgm:cxn modelId="{889C9633-D86D-4810-9FC9-E08D916B8A25}" type="presParOf" srcId="{08D0149B-BBE3-481F-B1DA-4D66FF427302}" destId="{7B363094-9939-4A8D-A7D7-A93D2CA9BF44}" srcOrd="12" destOrd="0" presId="urn:microsoft.com/office/officeart/2005/8/layout/list1"/>
    <dgm:cxn modelId="{45F4F48B-D82B-4682-90B2-55F86A5FABA3}" type="presParOf" srcId="{7B363094-9939-4A8D-A7D7-A93D2CA9BF44}" destId="{13F10C0C-04C5-4282-8307-998B911539F8}" srcOrd="0" destOrd="0" presId="urn:microsoft.com/office/officeart/2005/8/layout/list1"/>
    <dgm:cxn modelId="{75995E71-A023-48D2-9EEF-002099090CE2}" type="presParOf" srcId="{7B363094-9939-4A8D-A7D7-A93D2CA9BF44}" destId="{A9A2CA3C-58DF-43CF-AC2E-73C2FCCCF68A}" srcOrd="1" destOrd="0" presId="urn:microsoft.com/office/officeart/2005/8/layout/list1"/>
    <dgm:cxn modelId="{C2BB123F-9BB2-49B2-AFDE-B1B0DF36DA2B}" type="presParOf" srcId="{08D0149B-BBE3-481F-B1DA-4D66FF427302}" destId="{22D74845-4EF0-4BBE-8146-AECE87AE2365}" srcOrd="13" destOrd="0" presId="urn:microsoft.com/office/officeart/2005/8/layout/list1"/>
    <dgm:cxn modelId="{E066D1C8-BFFA-4620-A6C0-921C8531E175}" type="presParOf" srcId="{08D0149B-BBE3-481F-B1DA-4D66FF427302}" destId="{22DAD5F8-9F29-44BB-AB91-4D11C951D92A}" srcOrd="14" destOrd="0" presId="urn:microsoft.com/office/officeart/2005/8/layout/list1"/>
    <dgm:cxn modelId="{DD3978A9-A8D3-4AF9-AE2A-D60228B67C41}" type="presParOf" srcId="{08D0149B-BBE3-481F-B1DA-4D66FF427302}" destId="{CE6CAF26-EC08-4B9E-896A-90D2D4F7D05E}" srcOrd="15" destOrd="0" presId="urn:microsoft.com/office/officeart/2005/8/layout/list1"/>
    <dgm:cxn modelId="{3DD7EAA6-77DE-43E2-90D4-C0F8F21689B2}" type="presParOf" srcId="{08D0149B-BBE3-481F-B1DA-4D66FF427302}" destId="{60EE55C5-3656-457B-8F5D-1C01949EB861}" srcOrd="16" destOrd="0" presId="urn:microsoft.com/office/officeart/2005/8/layout/list1"/>
    <dgm:cxn modelId="{7C5C91D0-FC6B-4224-976F-EDC583C9E852}" type="presParOf" srcId="{60EE55C5-3656-457B-8F5D-1C01949EB861}" destId="{D8D75714-7242-45E1-8140-F13EEC4D3F53}" srcOrd="0" destOrd="0" presId="urn:microsoft.com/office/officeart/2005/8/layout/list1"/>
    <dgm:cxn modelId="{C02378AB-DCD1-4C77-8869-595574DF224A}" type="presParOf" srcId="{60EE55C5-3656-457B-8F5D-1C01949EB861}" destId="{6EC12F45-726A-4887-ADD3-5D0DE3EDAAF5}" srcOrd="1" destOrd="0" presId="urn:microsoft.com/office/officeart/2005/8/layout/list1"/>
    <dgm:cxn modelId="{3CDB1421-8095-4644-B513-D98FB16A6033}" type="presParOf" srcId="{08D0149B-BBE3-481F-B1DA-4D66FF427302}" destId="{5D858873-F183-45CC-BA5C-BC5A5B4EFBBC}" srcOrd="17" destOrd="0" presId="urn:microsoft.com/office/officeart/2005/8/layout/list1"/>
    <dgm:cxn modelId="{A9C64F57-B9F8-4B11-9149-1C6205BD3F4A}" type="presParOf" srcId="{08D0149B-BBE3-481F-B1DA-4D66FF427302}" destId="{0D324FFB-3AA9-4889-B67A-53574E8DE0D1}" srcOrd="18" destOrd="0" presId="urn:microsoft.com/office/officeart/2005/8/layout/list1"/>
    <dgm:cxn modelId="{3DAB1F03-F850-40E4-ACAF-6BD8BE77B13B}" type="presParOf" srcId="{08D0149B-BBE3-481F-B1DA-4D66FF427302}" destId="{1F008328-F3F3-4368-B2A6-75FEB5E9277B}" srcOrd="19" destOrd="0" presId="urn:microsoft.com/office/officeart/2005/8/layout/list1"/>
    <dgm:cxn modelId="{8D4E63B5-30DC-47CB-901C-5297F6D224E7}" type="presParOf" srcId="{08D0149B-BBE3-481F-B1DA-4D66FF427302}" destId="{D6463193-04B4-496E-A655-753B787B78A8}" srcOrd="20" destOrd="0" presId="urn:microsoft.com/office/officeart/2005/8/layout/list1"/>
    <dgm:cxn modelId="{ED1DC0E6-2569-4A0E-9EF7-E6DBED0907FD}" type="presParOf" srcId="{D6463193-04B4-496E-A655-753B787B78A8}" destId="{1B11F7F3-BD96-4D57-84C0-D965241E0964}" srcOrd="0" destOrd="0" presId="urn:microsoft.com/office/officeart/2005/8/layout/list1"/>
    <dgm:cxn modelId="{0D07A313-A955-432E-972B-08876E9647C5}" type="presParOf" srcId="{D6463193-04B4-496E-A655-753B787B78A8}" destId="{1AC19817-BF75-43D4-B834-6DA4F7EAD303}" srcOrd="1" destOrd="0" presId="urn:microsoft.com/office/officeart/2005/8/layout/list1"/>
    <dgm:cxn modelId="{E35C76AF-DD10-4E63-B14D-041E4FB8AF89}" type="presParOf" srcId="{08D0149B-BBE3-481F-B1DA-4D66FF427302}" destId="{CE933EAB-79C1-4C48-A206-7D5213B1DF53}" srcOrd="21" destOrd="0" presId="urn:microsoft.com/office/officeart/2005/8/layout/list1"/>
    <dgm:cxn modelId="{937127B0-AE4E-4131-AEDC-5A442BF6A2EA}" type="presParOf" srcId="{08D0149B-BBE3-481F-B1DA-4D66FF427302}" destId="{F5B784BC-ECB9-4B88-ABA2-49BEC42ECA96}" srcOrd="22"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7B0B86-317C-4D94-983A-4F38628BCC24}" type="doc">
      <dgm:prSet loTypeId="urn:microsoft.com/office/officeart/2005/8/layout/cycle8" loCatId="cycle" qsTypeId="urn:microsoft.com/office/officeart/2005/8/quickstyle/3d9" qsCatId="3D" csTypeId="urn:microsoft.com/office/officeart/2005/8/colors/accent2_1" csCatId="accent2" phldr="1"/>
      <dgm:spPr/>
    </dgm:pt>
    <dgm:pt modelId="{198BB53B-8DFE-409E-8688-D2FAD4460E88}">
      <dgm:prSet phldrT="[Metin]" custT="1"/>
      <dgm:spPr/>
      <dgm:t>
        <a:bodyPr/>
        <a:lstStyle/>
        <a:p>
          <a:r>
            <a:rPr lang="tr-TR" sz="1400" b="0" u="none" dirty="0" smtClean="0">
              <a:latin typeface="Arial Black" panose="020B0A04020102020204" pitchFamily="34" charset="0"/>
              <a:ea typeface="DotumChe" panose="020B0609000101010101" pitchFamily="49" charset="-127"/>
            </a:rPr>
            <a:t> 10-15 DAKİKA </a:t>
          </a:r>
        </a:p>
        <a:p>
          <a:r>
            <a:rPr lang="tr-TR" sz="1400" b="0" u="none" dirty="0" smtClean="0">
              <a:latin typeface="Arial Black" panose="020B0A04020102020204" pitchFamily="34" charset="0"/>
              <a:ea typeface="DotumChe" panose="020B0609000101010101" pitchFamily="49" charset="-127"/>
            </a:rPr>
            <a:t>ARA</a:t>
          </a:r>
          <a:endParaRPr lang="tr-TR" sz="1400" b="0" u="none" dirty="0">
            <a:latin typeface="Arial Black" panose="020B0A04020102020204" pitchFamily="34" charset="0"/>
            <a:ea typeface="DotumChe" panose="020B0609000101010101" pitchFamily="49" charset="-127"/>
          </a:endParaRPr>
        </a:p>
      </dgm:t>
    </dgm:pt>
    <dgm:pt modelId="{8D902ED7-0E68-4543-8BE5-3922C2E28BD3}" type="parTrans" cxnId="{F22C152E-C5D1-4B2F-A66A-6BD75FC3661E}">
      <dgm:prSet/>
      <dgm:spPr/>
      <dgm:t>
        <a:bodyPr/>
        <a:lstStyle/>
        <a:p>
          <a:endParaRPr lang="tr-TR"/>
        </a:p>
      </dgm:t>
    </dgm:pt>
    <dgm:pt modelId="{04E2D7D4-1A7A-4D88-8CB8-9AC7B86FA02E}" type="sibTrans" cxnId="{F22C152E-C5D1-4B2F-A66A-6BD75FC3661E}">
      <dgm:prSet/>
      <dgm:spPr/>
      <dgm:t>
        <a:bodyPr/>
        <a:lstStyle/>
        <a:p>
          <a:endParaRPr lang="tr-TR"/>
        </a:p>
      </dgm:t>
    </dgm:pt>
    <dgm:pt modelId="{269CBF92-2FBA-4A94-B402-E6DC794EF588}">
      <dgm:prSet phldrT="[Metin]" custT="1"/>
      <dgm:spPr/>
      <dgm:t>
        <a:bodyPr/>
        <a:lstStyle/>
        <a:p>
          <a:r>
            <a:rPr lang="tr-TR" sz="1400" b="0" u="none" dirty="0" smtClean="0">
              <a:latin typeface="Arial Black" panose="020B0A04020102020204" pitchFamily="34" charset="0"/>
              <a:ea typeface="DotumChe" panose="020B0609000101010101" pitchFamily="49" charset="-127"/>
            </a:rPr>
            <a:t>ZAMANI DAHA ETKİN KULLANIRIZ.</a:t>
          </a:r>
          <a:endParaRPr lang="tr-TR" sz="1400" b="0" u="none" dirty="0">
            <a:latin typeface="Arial Black" panose="020B0A04020102020204" pitchFamily="34" charset="0"/>
            <a:ea typeface="DotumChe" panose="020B0609000101010101" pitchFamily="49" charset="-127"/>
          </a:endParaRPr>
        </a:p>
      </dgm:t>
    </dgm:pt>
    <dgm:pt modelId="{F30CDB0A-7AB6-4B5C-BC36-486B94509BE1}" type="parTrans" cxnId="{74663F7A-290C-471E-A9C4-E214CFC802C9}">
      <dgm:prSet/>
      <dgm:spPr/>
      <dgm:t>
        <a:bodyPr/>
        <a:lstStyle/>
        <a:p>
          <a:endParaRPr lang="tr-TR"/>
        </a:p>
      </dgm:t>
    </dgm:pt>
    <dgm:pt modelId="{CE88C205-8525-41EC-8D6D-E5638FB27ACE}" type="sibTrans" cxnId="{74663F7A-290C-471E-A9C4-E214CFC802C9}">
      <dgm:prSet/>
      <dgm:spPr/>
      <dgm:t>
        <a:bodyPr/>
        <a:lstStyle/>
        <a:p>
          <a:endParaRPr lang="tr-TR"/>
        </a:p>
      </dgm:t>
    </dgm:pt>
    <dgm:pt modelId="{2429E3BF-5CB8-4034-A01E-9789D7780436}">
      <dgm:prSet phldrT="[Metin]" custT="1"/>
      <dgm:spPr/>
      <dgm:t>
        <a:bodyPr/>
        <a:lstStyle/>
        <a:p>
          <a:r>
            <a:rPr lang="tr-TR" sz="1400" b="0" u="none" dirty="0" smtClean="0">
              <a:latin typeface="Arial Black" panose="020B0A04020102020204" pitchFamily="34" charset="0"/>
              <a:ea typeface="DotumChe" panose="020B0609000101010101" pitchFamily="49" charset="-127"/>
            </a:rPr>
            <a:t>45 DAKİKA ÇALIŞMA</a:t>
          </a:r>
          <a:endParaRPr lang="tr-TR" sz="1400" b="0" u="none" dirty="0">
            <a:latin typeface="Arial Black" panose="020B0A04020102020204" pitchFamily="34" charset="0"/>
            <a:ea typeface="DotumChe" panose="020B0609000101010101" pitchFamily="49" charset="-127"/>
          </a:endParaRPr>
        </a:p>
      </dgm:t>
    </dgm:pt>
    <dgm:pt modelId="{9B77363A-C8A2-493D-84DD-3BF81BFF92BD}" type="parTrans" cxnId="{563089D6-C046-4FE3-9195-4C5931A1087E}">
      <dgm:prSet/>
      <dgm:spPr/>
      <dgm:t>
        <a:bodyPr/>
        <a:lstStyle/>
        <a:p>
          <a:endParaRPr lang="tr-TR"/>
        </a:p>
      </dgm:t>
    </dgm:pt>
    <dgm:pt modelId="{9A137DF5-845A-43F1-8EDA-E8607855947F}" type="sibTrans" cxnId="{563089D6-C046-4FE3-9195-4C5931A1087E}">
      <dgm:prSet/>
      <dgm:spPr/>
      <dgm:t>
        <a:bodyPr/>
        <a:lstStyle/>
        <a:p>
          <a:endParaRPr lang="tr-TR"/>
        </a:p>
      </dgm:t>
    </dgm:pt>
    <dgm:pt modelId="{CD552BA9-A38D-4452-90A0-F2625FA79B43}" type="pres">
      <dgm:prSet presAssocID="{487B0B86-317C-4D94-983A-4F38628BCC24}" presName="compositeShape" presStyleCnt="0">
        <dgm:presLayoutVars>
          <dgm:chMax val="7"/>
          <dgm:dir/>
          <dgm:resizeHandles val="exact"/>
        </dgm:presLayoutVars>
      </dgm:prSet>
      <dgm:spPr/>
    </dgm:pt>
    <dgm:pt modelId="{D51CD363-68E6-4994-9C17-D64DFA7BAB42}" type="pres">
      <dgm:prSet presAssocID="{487B0B86-317C-4D94-983A-4F38628BCC24}" presName="wedge1" presStyleLbl="node1" presStyleIdx="0" presStyleCnt="3" custLinFactNeighborX="354" custLinFactNeighborY="-1063"/>
      <dgm:spPr/>
      <dgm:t>
        <a:bodyPr/>
        <a:lstStyle/>
        <a:p>
          <a:endParaRPr lang="tr-TR"/>
        </a:p>
      </dgm:t>
    </dgm:pt>
    <dgm:pt modelId="{17623BD1-CC24-4F78-9C69-4C30620A1649}" type="pres">
      <dgm:prSet presAssocID="{487B0B86-317C-4D94-983A-4F38628BCC24}" presName="dummy1a" presStyleCnt="0"/>
      <dgm:spPr/>
    </dgm:pt>
    <dgm:pt modelId="{4EB724CF-E3F9-4706-9509-EDF6A6543DEF}" type="pres">
      <dgm:prSet presAssocID="{487B0B86-317C-4D94-983A-4F38628BCC24}" presName="dummy1b" presStyleCnt="0"/>
      <dgm:spPr/>
    </dgm:pt>
    <dgm:pt modelId="{07FF325A-0DB6-4911-98AA-4B0D208A5770}" type="pres">
      <dgm:prSet presAssocID="{487B0B86-317C-4D94-983A-4F38628BCC24}" presName="wedge1Tx" presStyleLbl="node1" presStyleIdx="0" presStyleCnt="3">
        <dgm:presLayoutVars>
          <dgm:chMax val="0"/>
          <dgm:chPref val="0"/>
          <dgm:bulletEnabled val="1"/>
        </dgm:presLayoutVars>
      </dgm:prSet>
      <dgm:spPr/>
      <dgm:t>
        <a:bodyPr/>
        <a:lstStyle/>
        <a:p>
          <a:endParaRPr lang="tr-TR"/>
        </a:p>
      </dgm:t>
    </dgm:pt>
    <dgm:pt modelId="{3A9C04E8-8DC3-4FC0-AE96-2BA00BB6CD28}" type="pres">
      <dgm:prSet presAssocID="{487B0B86-317C-4D94-983A-4F38628BCC24}" presName="wedge2" presStyleLbl="node1" presStyleIdx="1" presStyleCnt="3"/>
      <dgm:spPr/>
      <dgm:t>
        <a:bodyPr/>
        <a:lstStyle/>
        <a:p>
          <a:endParaRPr lang="tr-TR"/>
        </a:p>
      </dgm:t>
    </dgm:pt>
    <dgm:pt modelId="{7DD7EB7F-446E-40B7-AF6A-6F6415DAC0A7}" type="pres">
      <dgm:prSet presAssocID="{487B0B86-317C-4D94-983A-4F38628BCC24}" presName="dummy2a" presStyleCnt="0"/>
      <dgm:spPr/>
    </dgm:pt>
    <dgm:pt modelId="{DB9ED62E-3382-4F23-83B8-27E7A1FCE619}" type="pres">
      <dgm:prSet presAssocID="{487B0B86-317C-4D94-983A-4F38628BCC24}" presName="dummy2b" presStyleCnt="0"/>
      <dgm:spPr/>
    </dgm:pt>
    <dgm:pt modelId="{A906AD93-7CD3-40EA-BC5D-8F61E3D5E71D}" type="pres">
      <dgm:prSet presAssocID="{487B0B86-317C-4D94-983A-4F38628BCC24}" presName="wedge2Tx" presStyleLbl="node1" presStyleIdx="1" presStyleCnt="3">
        <dgm:presLayoutVars>
          <dgm:chMax val="0"/>
          <dgm:chPref val="0"/>
          <dgm:bulletEnabled val="1"/>
        </dgm:presLayoutVars>
      </dgm:prSet>
      <dgm:spPr/>
      <dgm:t>
        <a:bodyPr/>
        <a:lstStyle/>
        <a:p>
          <a:endParaRPr lang="tr-TR"/>
        </a:p>
      </dgm:t>
    </dgm:pt>
    <dgm:pt modelId="{1D12710F-8935-45BE-92A4-59C25E77A83A}" type="pres">
      <dgm:prSet presAssocID="{487B0B86-317C-4D94-983A-4F38628BCC24}" presName="wedge3" presStyleLbl="node1" presStyleIdx="2" presStyleCnt="3"/>
      <dgm:spPr/>
      <dgm:t>
        <a:bodyPr/>
        <a:lstStyle/>
        <a:p>
          <a:endParaRPr lang="tr-TR"/>
        </a:p>
      </dgm:t>
    </dgm:pt>
    <dgm:pt modelId="{9002D3E7-2BF8-497D-8531-B8841406D67F}" type="pres">
      <dgm:prSet presAssocID="{487B0B86-317C-4D94-983A-4F38628BCC24}" presName="dummy3a" presStyleCnt="0"/>
      <dgm:spPr/>
    </dgm:pt>
    <dgm:pt modelId="{1932EDC1-7717-4E61-9F38-250D1A9BC2E0}" type="pres">
      <dgm:prSet presAssocID="{487B0B86-317C-4D94-983A-4F38628BCC24}" presName="dummy3b" presStyleCnt="0"/>
      <dgm:spPr/>
    </dgm:pt>
    <dgm:pt modelId="{D97429ED-9CE4-43C7-8D30-8A8FA00C69A2}" type="pres">
      <dgm:prSet presAssocID="{487B0B86-317C-4D94-983A-4F38628BCC24}" presName="wedge3Tx" presStyleLbl="node1" presStyleIdx="2" presStyleCnt="3">
        <dgm:presLayoutVars>
          <dgm:chMax val="0"/>
          <dgm:chPref val="0"/>
          <dgm:bulletEnabled val="1"/>
        </dgm:presLayoutVars>
      </dgm:prSet>
      <dgm:spPr/>
      <dgm:t>
        <a:bodyPr/>
        <a:lstStyle/>
        <a:p>
          <a:endParaRPr lang="tr-TR"/>
        </a:p>
      </dgm:t>
    </dgm:pt>
    <dgm:pt modelId="{1E9EED89-97BB-4AFF-A66E-59E326748DB0}" type="pres">
      <dgm:prSet presAssocID="{04E2D7D4-1A7A-4D88-8CB8-9AC7B86FA02E}" presName="arrowWedge1" presStyleLbl="fgSibTrans2D1" presStyleIdx="0" presStyleCnt="3"/>
      <dgm:spPr/>
    </dgm:pt>
    <dgm:pt modelId="{5573057B-B31C-4B85-83E4-633CC2925677}" type="pres">
      <dgm:prSet presAssocID="{CE88C205-8525-41EC-8D6D-E5638FB27ACE}" presName="arrowWedge2" presStyleLbl="fgSibTrans2D1" presStyleIdx="1" presStyleCnt="3"/>
      <dgm:spPr/>
    </dgm:pt>
    <dgm:pt modelId="{8EE1551D-AAF3-430A-9B25-C6463D2E20FA}" type="pres">
      <dgm:prSet presAssocID="{9A137DF5-845A-43F1-8EDA-E8607855947F}" presName="arrowWedge3" presStyleLbl="fgSibTrans2D1" presStyleIdx="2" presStyleCnt="3"/>
      <dgm:spPr/>
    </dgm:pt>
  </dgm:ptLst>
  <dgm:cxnLst>
    <dgm:cxn modelId="{F22C152E-C5D1-4B2F-A66A-6BD75FC3661E}" srcId="{487B0B86-317C-4D94-983A-4F38628BCC24}" destId="{198BB53B-8DFE-409E-8688-D2FAD4460E88}" srcOrd="0" destOrd="0" parTransId="{8D902ED7-0E68-4543-8BE5-3922C2E28BD3}" sibTransId="{04E2D7D4-1A7A-4D88-8CB8-9AC7B86FA02E}"/>
    <dgm:cxn modelId="{563089D6-C046-4FE3-9195-4C5931A1087E}" srcId="{487B0B86-317C-4D94-983A-4F38628BCC24}" destId="{2429E3BF-5CB8-4034-A01E-9789D7780436}" srcOrd="2" destOrd="0" parTransId="{9B77363A-C8A2-493D-84DD-3BF81BFF92BD}" sibTransId="{9A137DF5-845A-43F1-8EDA-E8607855947F}"/>
    <dgm:cxn modelId="{74663F7A-290C-471E-A9C4-E214CFC802C9}" srcId="{487B0B86-317C-4D94-983A-4F38628BCC24}" destId="{269CBF92-2FBA-4A94-B402-E6DC794EF588}" srcOrd="1" destOrd="0" parTransId="{F30CDB0A-7AB6-4B5C-BC36-486B94509BE1}" sibTransId="{CE88C205-8525-41EC-8D6D-E5638FB27ACE}"/>
    <dgm:cxn modelId="{28AB15BD-C3AE-4949-A103-C306BC8D7B99}" type="presOf" srcId="{269CBF92-2FBA-4A94-B402-E6DC794EF588}" destId="{3A9C04E8-8DC3-4FC0-AE96-2BA00BB6CD28}" srcOrd="0" destOrd="0" presId="urn:microsoft.com/office/officeart/2005/8/layout/cycle8"/>
    <dgm:cxn modelId="{3156A0E7-5AE8-4729-8130-208102749584}" type="presOf" srcId="{2429E3BF-5CB8-4034-A01E-9789D7780436}" destId="{D97429ED-9CE4-43C7-8D30-8A8FA00C69A2}" srcOrd="1" destOrd="0" presId="urn:microsoft.com/office/officeart/2005/8/layout/cycle8"/>
    <dgm:cxn modelId="{6FA24817-CEE2-4DC5-B0EC-859C0056D6A1}" type="presOf" srcId="{198BB53B-8DFE-409E-8688-D2FAD4460E88}" destId="{D51CD363-68E6-4994-9C17-D64DFA7BAB42}" srcOrd="0" destOrd="0" presId="urn:microsoft.com/office/officeart/2005/8/layout/cycle8"/>
    <dgm:cxn modelId="{29BD5C32-4484-40DB-A500-83D7C4244C02}" type="presOf" srcId="{198BB53B-8DFE-409E-8688-D2FAD4460E88}" destId="{07FF325A-0DB6-4911-98AA-4B0D208A5770}" srcOrd="1" destOrd="0" presId="urn:microsoft.com/office/officeart/2005/8/layout/cycle8"/>
    <dgm:cxn modelId="{26E898F6-065F-4D4D-9BE4-E86C60AD3F3A}" type="presOf" srcId="{2429E3BF-5CB8-4034-A01E-9789D7780436}" destId="{1D12710F-8935-45BE-92A4-59C25E77A83A}" srcOrd="0" destOrd="0" presId="urn:microsoft.com/office/officeart/2005/8/layout/cycle8"/>
    <dgm:cxn modelId="{5EFE7B96-3C92-463D-89A3-28ACBE92D727}" type="presOf" srcId="{487B0B86-317C-4D94-983A-4F38628BCC24}" destId="{CD552BA9-A38D-4452-90A0-F2625FA79B43}" srcOrd="0" destOrd="0" presId="urn:microsoft.com/office/officeart/2005/8/layout/cycle8"/>
    <dgm:cxn modelId="{8FAB48E3-2345-43FD-A208-3E7B7B9878F3}" type="presOf" srcId="{269CBF92-2FBA-4A94-B402-E6DC794EF588}" destId="{A906AD93-7CD3-40EA-BC5D-8F61E3D5E71D}" srcOrd="1" destOrd="0" presId="urn:microsoft.com/office/officeart/2005/8/layout/cycle8"/>
    <dgm:cxn modelId="{2197658E-E84A-4541-8CAC-7E064BF87916}" type="presParOf" srcId="{CD552BA9-A38D-4452-90A0-F2625FA79B43}" destId="{D51CD363-68E6-4994-9C17-D64DFA7BAB42}" srcOrd="0" destOrd="0" presId="urn:microsoft.com/office/officeart/2005/8/layout/cycle8"/>
    <dgm:cxn modelId="{9FDB0EBB-F139-4C97-9BFA-D1EDAC660A5C}" type="presParOf" srcId="{CD552BA9-A38D-4452-90A0-F2625FA79B43}" destId="{17623BD1-CC24-4F78-9C69-4C30620A1649}" srcOrd="1" destOrd="0" presId="urn:microsoft.com/office/officeart/2005/8/layout/cycle8"/>
    <dgm:cxn modelId="{CDB222FC-9E81-4F0C-BD9E-CF7013B586A5}" type="presParOf" srcId="{CD552BA9-A38D-4452-90A0-F2625FA79B43}" destId="{4EB724CF-E3F9-4706-9509-EDF6A6543DEF}" srcOrd="2" destOrd="0" presId="urn:microsoft.com/office/officeart/2005/8/layout/cycle8"/>
    <dgm:cxn modelId="{AC0FA5ED-09BF-409B-A409-AF2D5FB4F329}" type="presParOf" srcId="{CD552BA9-A38D-4452-90A0-F2625FA79B43}" destId="{07FF325A-0DB6-4911-98AA-4B0D208A5770}" srcOrd="3" destOrd="0" presId="urn:microsoft.com/office/officeart/2005/8/layout/cycle8"/>
    <dgm:cxn modelId="{D7441DBF-AA43-487C-A458-B0835EB5FD7C}" type="presParOf" srcId="{CD552BA9-A38D-4452-90A0-F2625FA79B43}" destId="{3A9C04E8-8DC3-4FC0-AE96-2BA00BB6CD28}" srcOrd="4" destOrd="0" presId="urn:microsoft.com/office/officeart/2005/8/layout/cycle8"/>
    <dgm:cxn modelId="{214AC185-ABD5-4503-923B-AF3FBE67CBED}" type="presParOf" srcId="{CD552BA9-A38D-4452-90A0-F2625FA79B43}" destId="{7DD7EB7F-446E-40B7-AF6A-6F6415DAC0A7}" srcOrd="5" destOrd="0" presId="urn:microsoft.com/office/officeart/2005/8/layout/cycle8"/>
    <dgm:cxn modelId="{6DD16833-09E3-4061-B6DD-D4C30EA470F5}" type="presParOf" srcId="{CD552BA9-A38D-4452-90A0-F2625FA79B43}" destId="{DB9ED62E-3382-4F23-83B8-27E7A1FCE619}" srcOrd="6" destOrd="0" presId="urn:microsoft.com/office/officeart/2005/8/layout/cycle8"/>
    <dgm:cxn modelId="{B61342BD-9BE1-4043-BCFA-6A81FBA6F57A}" type="presParOf" srcId="{CD552BA9-A38D-4452-90A0-F2625FA79B43}" destId="{A906AD93-7CD3-40EA-BC5D-8F61E3D5E71D}" srcOrd="7" destOrd="0" presId="urn:microsoft.com/office/officeart/2005/8/layout/cycle8"/>
    <dgm:cxn modelId="{5F329C32-5762-4532-A3CF-BDB8BD25F12C}" type="presParOf" srcId="{CD552BA9-A38D-4452-90A0-F2625FA79B43}" destId="{1D12710F-8935-45BE-92A4-59C25E77A83A}" srcOrd="8" destOrd="0" presId="urn:microsoft.com/office/officeart/2005/8/layout/cycle8"/>
    <dgm:cxn modelId="{BAB3FFEE-D48C-4FAE-A86A-1EC6B1E68ED4}" type="presParOf" srcId="{CD552BA9-A38D-4452-90A0-F2625FA79B43}" destId="{9002D3E7-2BF8-497D-8531-B8841406D67F}" srcOrd="9" destOrd="0" presId="urn:microsoft.com/office/officeart/2005/8/layout/cycle8"/>
    <dgm:cxn modelId="{F5CCFE84-3E8B-4AEE-AF9B-1DF5B2BC53C6}" type="presParOf" srcId="{CD552BA9-A38D-4452-90A0-F2625FA79B43}" destId="{1932EDC1-7717-4E61-9F38-250D1A9BC2E0}" srcOrd="10" destOrd="0" presId="urn:microsoft.com/office/officeart/2005/8/layout/cycle8"/>
    <dgm:cxn modelId="{FE7AEFFF-54AE-4858-A60A-9AAF53B936E9}" type="presParOf" srcId="{CD552BA9-A38D-4452-90A0-F2625FA79B43}" destId="{D97429ED-9CE4-43C7-8D30-8A8FA00C69A2}" srcOrd="11" destOrd="0" presId="urn:microsoft.com/office/officeart/2005/8/layout/cycle8"/>
    <dgm:cxn modelId="{2719C47B-BF09-4313-B0CA-D3A482D0DA45}" type="presParOf" srcId="{CD552BA9-A38D-4452-90A0-F2625FA79B43}" destId="{1E9EED89-97BB-4AFF-A66E-59E326748DB0}" srcOrd="12" destOrd="0" presId="urn:microsoft.com/office/officeart/2005/8/layout/cycle8"/>
    <dgm:cxn modelId="{A99D0E18-96B3-45EF-BB58-AC570DEE6181}" type="presParOf" srcId="{CD552BA9-A38D-4452-90A0-F2625FA79B43}" destId="{5573057B-B31C-4B85-83E4-633CC2925677}" srcOrd="13" destOrd="0" presId="urn:microsoft.com/office/officeart/2005/8/layout/cycle8"/>
    <dgm:cxn modelId="{F3E2B339-3EDD-4AA2-9184-330D8DEC50C5}" type="presParOf" srcId="{CD552BA9-A38D-4452-90A0-F2625FA79B43}" destId="{8EE1551D-AAF3-430A-9B25-C6463D2E20FA}"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08C05F-CFBE-4255-BF56-F4621B909852}" type="doc">
      <dgm:prSet loTypeId="urn:microsoft.com/office/officeart/2008/layout/LinedList" loCatId="list" qsTypeId="urn:microsoft.com/office/officeart/2005/8/quickstyle/3d7" qsCatId="3D" csTypeId="urn:microsoft.com/office/officeart/2005/8/colors/accent2_1" csCatId="accent2" phldr="1"/>
      <dgm:spPr/>
      <dgm:t>
        <a:bodyPr/>
        <a:lstStyle/>
        <a:p>
          <a:endParaRPr lang="tr-TR"/>
        </a:p>
      </dgm:t>
    </dgm:pt>
    <dgm:pt modelId="{20AAF8D3-79DF-404B-B6C9-2FC714C51CEA}">
      <dgm:prSet phldrT="[Metin]"/>
      <dgm:spPr/>
      <dgm:t>
        <a:bodyPr/>
        <a:lstStyle/>
        <a:p>
          <a:endParaRPr lang="tr-TR" b="1" dirty="0">
            <a:solidFill>
              <a:srgbClr val="01395A"/>
            </a:solidFill>
            <a:latin typeface="Arial Black" panose="020B0A04020102020204" pitchFamily="34" charset="0"/>
          </a:endParaRPr>
        </a:p>
      </dgm:t>
    </dgm:pt>
    <dgm:pt modelId="{03AA1A1A-DB2D-4DE9-83C0-76C5914A83EE}" type="parTrans" cxnId="{19CF2D1F-8E81-4CA2-9A80-C16FE1022137}">
      <dgm:prSet/>
      <dgm:spPr/>
      <dgm:t>
        <a:bodyPr/>
        <a:lstStyle/>
        <a:p>
          <a:endParaRPr lang="tr-TR" b="1">
            <a:solidFill>
              <a:srgbClr val="01395A"/>
            </a:solidFill>
            <a:latin typeface="Arial Black" panose="020B0A04020102020204" pitchFamily="34" charset="0"/>
          </a:endParaRPr>
        </a:p>
      </dgm:t>
    </dgm:pt>
    <dgm:pt modelId="{D71C1C44-3852-4202-8F6C-8D36F3C4B799}" type="sibTrans" cxnId="{19CF2D1F-8E81-4CA2-9A80-C16FE1022137}">
      <dgm:prSet/>
      <dgm:spPr/>
      <dgm:t>
        <a:bodyPr/>
        <a:lstStyle/>
        <a:p>
          <a:endParaRPr lang="tr-TR" b="1">
            <a:solidFill>
              <a:srgbClr val="01395A"/>
            </a:solidFill>
            <a:latin typeface="Arial Black" panose="020B0A04020102020204" pitchFamily="34" charset="0"/>
          </a:endParaRPr>
        </a:p>
      </dgm:t>
    </dgm:pt>
    <dgm:pt modelId="{6DCA38E3-77A3-47E3-82FB-FF51FBCE73DB}">
      <dgm:prSet phldrT="[Metin]"/>
      <dgm:spPr/>
      <dgm:t>
        <a:bodyPr/>
        <a:lstStyle/>
        <a:p>
          <a:r>
            <a:rPr lang="tr-TR" b="1" dirty="0">
              <a:solidFill>
                <a:srgbClr val="01395A"/>
              </a:solidFill>
              <a:latin typeface="Arial Black" panose="020B0A04020102020204" pitchFamily="34" charset="0"/>
            </a:rPr>
            <a:t>Ders sıkıcı olsa bile önemli ve yararlı olacağını düşünüp dersi dikkatle dinleyelim.</a:t>
          </a:r>
        </a:p>
      </dgm:t>
    </dgm:pt>
    <dgm:pt modelId="{C35F5F6F-CE04-4B35-B9A6-FAA014FAB979}" type="parTrans" cxnId="{CDDEB0D6-86F2-4A23-B9C9-E7B2FBAA6473}">
      <dgm:prSet/>
      <dgm:spPr/>
      <dgm:t>
        <a:bodyPr/>
        <a:lstStyle/>
        <a:p>
          <a:endParaRPr lang="tr-TR" b="1">
            <a:solidFill>
              <a:srgbClr val="01395A"/>
            </a:solidFill>
            <a:latin typeface="Arial Black" panose="020B0A04020102020204" pitchFamily="34" charset="0"/>
          </a:endParaRPr>
        </a:p>
      </dgm:t>
    </dgm:pt>
    <dgm:pt modelId="{F6F8F638-9D3D-446A-AB09-EC0200930E37}" type="sibTrans" cxnId="{CDDEB0D6-86F2-4A23-B9C9-E7B2FBAA6473}">
      <dgm:prSet/>
      <dgm:spPr/>
      <dgm:t>
        <a:bodyPr/>
        <a:lstStyle/>
        <a:p>
          <a:endParaRPr lang="tr-TR" b="1">
            <a:solidFill>
              <a:srgbClr val="01395A"/>
            </a:solidFill>
            <a:latin typeface="Arial Black" panose="020B0A04020102020204" pitchFamily="34" charset="0"/>
          </a:endParaRPr>
        </a:p>
      </dgm:t>
    </dgm:pt>
    <dgm:pt modelId="{68DA97FF-64C8-410E-A731-CDB36B875D78}">
      <dgm:prSet phldrT="[Metin]"/>
      <dgm:spPr/>
      <dgm:t>
        <a:bodyPr/>
        <a:lstStyle/>
        <a:p>
          <a:r>
            <a:rPr lang="tr-TR" b="1" dirty="0">
              <a:solidFill>
                <a:srgbClr val="01395A"/>
              </a:solidFill>
              <a:latin typeface="Arial Black" panose="020B0A04020102020204" pitchFamily="34" charset="0"/>
            </a:rPr>
            <a:t>Duygularımız ile değil aklımız ile dinleyelim. </a:t>
          </a:r>
        </a:p>
      </dgm:t>
    </dgm:pt>
    <dgm:pt modelId="{7262B9EE-B2DE-41A5-8D5C-FAC431492F38}" type="parTrans" cxnId="{44E6823A-6ABE-41C0-8E45-E3FFD3748850}">
      <dgm:prSet/>
      <dgm:spPr/>
      <dgm:t>
        <a:bodyPr/>
        <a:lstStyle/>
        <a:p>
          <a:endParaRPr lang="tr-TR" b="1">
            <a:solidFill>
              <a:srgbClr val="01395A"/>
            </a:solidFill>
            <a:latin typeface="Arial Black" panose="020B0A04020102020204" pitchFamily="34" charset="0"/>
          </a:endParaRPr>
        </a:p>
      </dgm:t>
    </dgm:pt>
    <dgm:pt modelId="{43A58BC6-E3DB-46D4-AC69-1F95C104197B}" type="sibTrans" cxnId="{44E6823A-6ABE-41C0-8E45-E3FFD3748850}">
      <dgm:prSet/>
      <dgm:spPr/>
      <dgm:t>
        <a:bodyPr/>
        <a:lstStyle/>
        <a:p>
          <a:endParaRPr lang="tr-TR" b="1">
            <a:solidFill>
              <a:srgbClr val="01395A"/>
            </a:solidFill>
            <a:latin typeface="Arial Black" panose="020B0A04020102020204" pitchFamily="34" charset="0"/>
          </a:endParaRPr>
        </a:p>
      </dgm:t>
    </dgm:pt>
    <dgm:pt modelId="{221DB6C7-68E0-4C66-A69E-3906C06A9B33}">
      <dgm:prSet phldrT="[Metin]"/>
      <dgm:spPr/>
      <dgm:t>
        <a:bodyPr/>
        <a:lstStyle/>
        <a:p>
          <a:r>
            <a:rPr lang="tr-TR" b="1" dirty="0">
              <a:solidFill>
                <a:srgbClr val="01395A"/>
              </a:solidFill>
              <a:latin typeface="Arial Black" panose="020B0A04020102020204" pitchFamily="34" charset="0"/>
            </a:rPr>
            <a:t>Eğer konuşmacı ile aynı fikirde değilsek soru soralım ve dinlemeye devam edelim.</a:t>
          </a:r>
        </a:p>
      </dgm:t>
    </dgm:pt>
    <dgm:pt modelId="{108B2F84-6E04-43B3-B8B8-84EC455EE979}" type="parTrans" cxnId="{8AB262C4-70D0-4ECC-9160-E89DA9DBAD37}">
      <dgm:prSet/>
      <dgm:spPr/>
      <dgm:t>
        <a:bodyPr/>
        <a:lstStyle/>
        <a:p>
          <a:endParaRPr lang="tr-TR" b="1">
            <a:solidFill>
              <a:srgbClr val="01395A"/>
            </a:solidFill>
            <a:latin typeface="Arial Black" panose="020B0A04020102020204" pitchFamily="34" charset="0"/>
          </a:endParaRPr>
        </a:p>
      </dgm:t>
    </dgm:pt>
    <dgm:pt modelId="{FE2A3244-3245-4EAA-B5B2-4EB744BD8B92}" type="sibTrans" cxnId="{8AB262C4-70D0-4ECC-9160-E89DA9DBAD37}">
      <dgm:prSet/>
      <dgm:spPr/>
      <dgm:t>
        <a:bodyPr/>
        <a:lstStyle/>
        <a:p>
          <a:endParaRPr lang="tr-TR" b="1">
            <a:solidFill>
              <a:srgbClr val="01395A"/>
            </a:solidFill>
            <a:latin typeface="Arial Black" panose="020B0A04020102020204" pitchFamily="34" charset="0"/>
          </a:endParaRPr>
        </a:p>
      </dgm:t>
    </dgm:pt>
    <dgm:pt modelId="{808E5D8C-662C-4562-9C45-C7BA7902EC20}">
      <dgm:prSet phldrT="[Metin]"/>
      <dgm:spPr/>
      <dgm:t>
        <a:bodyPr/>
        <a:lstStyle/>
        <a:p>
          <a:r>
            <a:rPr lang="tr-TR" b="1" dirty="0">
              <a:solidFill>
                <a:srgbClr val="01395A"/>
              </a:solidFill>
              <a:latin typeface="Arial Black" panose="020B0A04020102020204" pitchFamily="34" charset="0"/>
            </a:rPr>
            <a:t>Verilen örneklerin olayları nasıl desteklediğine dikkat edelim.</a:t>
          </a:r>
        </a:p>
      </dgm:t>
    </dgm:pt>
    <dgm:pt modelId="{7754E87B-EE24-4F46-989E-BC7D7276AF4F}" type="parTrans" cxnId="{BB432923-F6C7-4A08-BA70-53ECF332EB9F}">
      <dgm:prSet/>
      <dgm:spPr/>
      <dgm:t>
        <a:bodyPr/>
        <a:lstStyle/>
        <a:p>
          <a:endParaRPr lang="tr-TR" b="1">
            <a:solidFill>
              <a:srgbClr val="01395A"/>
            </a:solidFill>
            <a:latin typeface="Arial Black" panose="020B0A04020102020204" pitchFamily="34" charset="0"/>
          </a:endParaRPr>
        </a:p>
      </dgm:t>
    </dgm:pt>
    <dgm:pt modelId="{67CEF10A-7136-4596-9F70-6CDCC18F7A2D}" type="sibTrans" cxnId="{BB432923-F6C7-4A08-BA70-53ECF332EB9F}">
      <dgm:prSet/>
      <dgm:spPr/>
      <dgm:t>
        <a:bodyPr/>
        <a:lstStyle/>
        <a:p>
          <a:endParaRPr lang="tr-TR" b="1">
            <a:solidFill>
              <a:srgbClr val="01395A"/>
            </a:solidFill>
            <a:latin typeface="Arial Black" panose="020B0A04020102020204" pitchFamily="34" charset="0"/>
          </a:endParaRPr>
        </a:p>
      </dgm:t>
    </dgm:pt>
    <dgm:pt modelId="{67ADA46C-92C2-48F3-BCFB-05647186349E}">
      <dgm:prSet phldrT="[Metin]"/>
      <dgm:spPr/>
      <dgm:t>
        <a:bodyPr/>
        <a:lstStyle/>
        <a:p>
          <a:r>
            <a:rPr lang="tr-TR" b="1" dirty="0" smtClean="0">
              <a:solidFill>
                <a:srgbClr val="01395A"/>
              </a:solidFill>
              <a:latin typeface="Arial Black" panose="020B0A04020102020204" pitchFamily="34" charset="0"/>
            </a:rPr>
            <a:t>Dışarıdan </a:t>
          </a:r>
          <a:r>
            <a:rPr lang="tr-TR" b="1" dirty="0">
              <a:solidFill>
                <a:srgbClr val="01395A"/>
              </a:solidFill>
              <a:latin typeface="Arial Black" panose="020B0A04020102020204" pitchFamily="34" charset="0"/>
            </a:rPr>
            <a:t>gelen uyarıcılarla ilgilenmeyelim. </a:t>
          </a:r>
        </a:p>
      </dgm:t>
    </dgm:pt>
    <dgm:pt modelId="{A29B83AD-F2D3-427D-8F11-F663D73EE695}" type="parTrans" cxnId="{DC8FA075-E5C3-4886-AF6C-51643A3DAFEF}">
      <dgm:prSet/>
      <dgm:spPr/>
      <dgm:t>
        <a:bodyPr/>
        <a:lstStyle/>
        <a:p>
          <a:endParaRPr lang="tr-TR" b="1">
            <a:solidFill>
              <a:srgbClr val="01395A"/>
            </a:solidFill>
            <a:latin typeface="Arial Black" panose="020B0A04020102020204" pitchFamily="34" charset="0"/>
          </a:endParaRPr>
        </a:p>
      </dgm:t>
    </dgm:pt>
    <dgm:pt modelId="{E36088C4-EA6E-46C1-B8EF-D26C7A4943E3}" type="sibTrans" cxnId="{DC8FA075-E5C3-4886-AF6C-51643A3DAFEF}">
      <dgm:prSet/>
      <dgm:spPr/>
      <dgm:t>
        <a:bodyPr/>
        <a:lstStyle/>
        <a:p>
          <a:endParaRPr lang="tr-TR" b="1">
            <a:solidFill>
              <a:srgbClr val="01395A"/>
            </a:solidFill>
            <a:latin typeface="Arial Black" panose="020B0A04020102020204" pitchFamily="34" charset="0"/>
          </a:endParaRPr>
        </a:p>
      </dgm:t>
    </dgm:pt>
    <dgm:pt modelId="{5FA1DB66-B76F-4714-8062-ED3719AB6700}" type="pres">
      <dgm:prSet presAssocID="{EC08C05F-CFBE-4255-BF56-F4621B909852}" presName="vert0" presStyleCnt="0">
        <dgm:presLayoutVars>
          <dgm:dir/>
          <dgm:animOne val="branch"/>
          <dgm:animLvl val="lvl"/>
        </dgm:presLayoutVars>
      </dgm:prSet>
      <dgm:spPr/>
      <dgm:t>
        <a:bodyPr/>
        <a:lstStyle/>
        <a:p>
          <a:endParaRPr lang="tr-TR"/>
        </a:p>
      </dgm:t>
    </dgm:pt>
    <dgm:pt modelId="{D701ECEA-8BB5-4447-9933-70B5F837DB98}" type="pres">
      <dgm:prSet presAssocID="{20AAF8D3-79DF-404B-B6C9-2FC714C51CEA}" presName="thickLine" presStyleLbl="alignNode1" presStyleIdx="0" presStyleCnt="1"/>
      <dgm:spPr/>
      <dgm:t>
        <a:bodyPr/>
        <a:lstStyle/>
        <a:p>
          <a:endParaRPr lang="tr-TR"/>
        </a:p>
      </dgm:t>
    </dgm:pt>
    <dgm:pt modelId="{2DF6897E-0487-4152-AA4E-05A9E1392D43}" type="pres">
      <dgm:prSet presAssocID="{20AAF8D3-79DF-404B-B6C9-2FC714C51CEA}" presName="horz1" presStyleCnt="0"/>
      <dgm:spPr/>
      <dgm:t>
        <a:bodyPr/>
        <a:lstStyle/>
        <a:p>
          <a:endParaRPr lang="tr-TR"/>
        </a:p>
      </dgm:t>
    </dgm:pt>
    <dgm:pt modelId="{761AF866-D3BA-4B4A-AEEC-576B0DB29A7E}" type="pres">
      <dgm:prSet presAssocID="{20AAF8D3-79DF-404B-B6C9-2FC714C51CEA}" presName="tx1" presStyleLbl="revTx" presStyleIdx="0" presStyleCnt="6"/>
      <dgm:spPr/>
      <dgm:t>
        <a:bodyPr/>
        <a:lstStyle/>
        <a:p>
          <a:endParaRPr lang="tr-TR"/>
        </a:p>
      </dgm:t>
    </dgm:pt>
    <dgm:pt modelId="{1D32014E-86D6-4C21-BAFE-9AC90B6B21CE}" type="pres">
      <dgm:prSet presAssocID="{20AAF8D3-79DF-404B-B6C9-2FC714C51CEA}" presName="vert1" presStyleCnt="0"/>
      <dgm:spPr/>
      <dgm:t>
        <a:bodyPr/>
        <a:lstStyle/>
        <a:p>
          <a:endParaRPr lang="tr-TR"/>
        </a:p>
      </dgm:t>
    </dgm:pt>
    <dgm:pt modelId="{48E7818F-2EC6-4958-A3AE-665D57846DBD}" type="pres">
      <dgm:prSet presAssocID="{6DCA38E3-77A3-47E3-82FB-FF51FBCE73DB}" presName="vertSpace2a" presStyleCnt="0"/>
      <dgm:spPr/>
      <dgm:t>
        <a:bodyPr/>
        <a:lstStyle/>
        <a:p>
          <a:endParaRPr lang="tr-TR"/>
        </a:p>
      </dgm:t>
    </dgm:pt>
    <dgm:pt modelId="{933278A2-160B-474B-BB8B-91CEB13BECF3}" type="pres">
      <dgm:prSet presAssocID="{6DCA38E3-77A3-47E3-82FB-FF51FBCE73DB}" presName="horz2" presStyleCnt="0"/>
      <dgm:spPr/>
      <dgm:t>
        <a:bodyPr/>
        <a:lstStyle/>
        <a:p>
          <a:endParaRPr lang="tr-TR"/>
        </a:p>
      </dgm:t>
    </dgm:pt>
    <dgm:pt modelId="{87853F76-1361-4A02-9620-A1AAC380C0A6}" type="pres">
      <dgm:prSet presAssocID="{6DCA38E3-77A3-47E3-82FB-FF51FBCE73DB}" presName="horzSpace2" presStyleCnt="0"/>
      <dgm:spPr/>
      <dgm:t>
        <a:bodyPr/>
        <a:lstStyle/>
        <a:p>
          <a:endParaRPr lang="tr-TR"/>
        </a:p>
      </dgm:t>
    </dgm:pt>
    <dgm:pt modelId="{AD61A351-8C52-4A57-85BB-B1B548C53FB2}" type="pres">
      <dgm:prSet presAssocID="{6DCA38E3-77A3-47E3-82FB-FF51FBCE73DB}" presName="tx2" presStyleLbl="revTx" presStyleIdx="1" presStyleCnt="6"/>
      <dgm:spPr/>
      <dgm:t>
        <a:bodyPr/>
        <a:lstStyle/>
        <a:p>
          <a:endParaRPr lang="tr-TR"/>
        </a:p>
      </dgm:t>
    </dgm:pt>
    <dgm:pt modelId="{98307092-9C40-4AFC-94B0-F723F2A37309}" type="pres">
      <dgm:prSet presAssocID="{6DCA38E3-77A3-47E3-82FB-FF51FBCE73DB}" presName="vert2" presStyleCnt="0"/>
      <dgm:spPr/>
      <dgm:t>
        <a:bodyPr/>
        <a:lstStyle/>
        <a:p>
          <a:endParaRPr lang="tr-TR"/>
        </a:p>
      </dgm:t>
    </dgm:pt>
    <dgm:pt modelId="{ADAAFF06-80D0-4F49-9CF8-26B918A4B8E6}" type="pres">
      <dgm:prSet presAssocID="{6DCA38E3-77A3-47E3-82FB-FF51FBCE73DB}" presName="thinLine2b" presStyleLbl="callout" presStyleIdx="0" presStyleCnt="5"/>
      <dgm:spPr/>
      <dgm:t>
        <a:bodyPr/>
        <a:lstStyle/>
        <a:p>
          <a:endParaRPr lang="tr-TR"/>
        </a:p>
      </dgm:t>
    </dgm:pt>
    <dgm:pt modelId="{E6FA45B6-D4D0-4196-B2C4-1162AB4CC704}" type="pres">
      <dgm:prSet presAssocID="{6DCA38E3-77A3-47E3-82FB-FF51FBCE73DB}" presName="vertSpace2b" presStyleCnt="0"/>
      <dgm:spPr/>
      <dgm:t>
        <a:bodyPr/>
        <a:lstStyle/>
        <a:p>
          <a:endParaRPr lang="tr-TR"/>
        </a:p>
      </dgm:t>
    </dgm:pt>
    <dgm:pt modelId="{15B0FDD5-C504-4FFE-AC05-8D46F059906E}" type="pres">
      <dgm:prSet presAssocID="{68DA97FF-64C8-410E-A731-CDB36B875D78}" presName="horz2" presStyleCnt="0"/>
      <dgm:spPr/>
      <dgm:t>
        <a:bodyPr/>
        <a:lstStyle/>
        <a:p>
          <a:endParaRPr lang="tr-TR"/>
        </a:p>
      </dgm:t>
    </dgm:pt>
    <dgm:pt modelId="{9740A3D0-ED9A-4C4A-BC37-591A84375A36}" type="pres">
      <dgm:prSet presAssocID="{68DA97FF-64C8-410E-A731-CDB36B875D78}" presName="horzSpace2" presStyleCnt="0"/>
      <dgm:spPr/>
      <dgm:t>
        <a:bodyPr/>
        <a:lstStyle/>
        <a:p>
          <a:endParaRPr lang="tr-TR"/>
        </a:p>
      </dgm:t>
    </dgm:pt>
    <dgm:pt modelId="{BAEFD6F9-F795-49A7-A40E-B13A833971DC}" type="pres">
      <dgm:prSet presAssocID="{68DA97FF-64C8-410E-A731-CDB36B875D78}" presName="tx2" presStyleLbl="revTx" presStyleIdx="2" presStyleCnt="6"/>
      <dgm:spPr/>
      <dgm:t>
        <a:bodyPr/>
        <a:lstStyle/>
        <a:p>
          <a:endParaRPr lang="tr-TR"/>
        </a:p>
      </dgm:t>
    </dgm:pt>
    <dgm:pt modelId="{DCBB5034-6779-4CEC-B844-4696BD30FA7D}" type="pres">
      <dgm:prSet presAssocID="{68DA97FF-64C8-410E-A731-CDB36B875D78}" presName="vert2" presStyleCnt="0"/>
      <dgm:spPr/>
      <dgm:t>
        <a:bodyPr/>
        <a:lstStyle/>
        <a:p>
          <a:endParaRPr lang="tr-TR"/>
        </a:p>
      </dgm:t>
    </dgm:pt>
    <dgm:pt modelId="{87E11837-092A-4553-B5CC-5A83B5137E46}" type="pres">
      <dgm:prSet presAssocID="{68DA97FF-64C8-410E-A731-CDB36B875D78}" presName="thinLine2b" presStyleLbl="callout" presStyleIdx="1" presStyleCnt="5"/>
      <dgm:spPr/>
      <dgm:t>
        <a:bodyPr/>
        <a:lstStyle/>
        <a:p>
          <a:endParaRPr lang="tr-TR"/>
        </a:p>
      </dgm:t>
    </dgm:pt>
    <dgm:pt modelId="{7FC05532-7E20-4F62-ACBA-EA9E81AF0CEF}" type="pres">
      <dgm:prSet presAssocID="{68DA97FF-64C8-410E-A731-CDB36B875D78}" presName="vertSpace2b" presStyleCnt="0"/>
      <dgm:spPr/>
      <dgm:t>
        <a:bodyPr/>
        <a:lstStyle/>
        <a:p>
          <a:endParaRPr lang="tr-TR"/>
        </a:p>
      </dgm:t>
    </dgm:pt>
    <dgm:pt modelId="{C9AD8F97-7704-40A6-BDB6-3A31587A1D72}" type="pres">
      <dgm:prSet presAssocID="{221DB6C7-68E0-4C66-A69E-3906C06A9B33}" presName="horz2" presStyleCnt="0"/>
      <dgm:spPr/>
      <dgm:t>
        <a:bodyPr/>
        <a:lstStyle/>
        <a:p>
          <a:endParaRPr lang="tr-TR"/>
        </a:p>
      </dgm:t>
    </dgm:pt>
    <dgm:pt modelId="{D9B1ADB3-149A-4528-8605-91A9A1F67A69}" type="pres">
      <dgm:prSet presAssocID="{221DB6C7-68E0-4C66-A69E-3906C06A9B33}" presName="horzSpace2" presStyleCnt="0"/>
      <dgm:spPr/>
      <dgm:t>
        <a:bodyPr/>
        <a:lstStyle/>
        <a:p>
          <a:endParaRPr lang="tr-TR"/>
        </a:p>
      </dgm:t>
    </dgm:pt>
    <dgm:pt modelId="{7A1D745B-1442-4E54-92C6-2064116E8437}" type="pres">
      <dgm:prSet presAssocID="{221DB6C7-68E0-4C66-A69E-3906C06A9B33}" presName="tx2" presStyleLbl="revTx" presStyleIdx="3" presStyleCnt="6"/>
      <dgm:spPr/>
      <dgm:t>
        <a:bodyPr/>
        <a:lstStyle/>
        <a:p>
          <a:endParaRPr lang="tr-TR"/>
        </a:p>
      </dgm:t>
    </dgm:pt>
    <dgm:pt modelId="{2C1CD38F-C8AE-457D-ABDC-E473BA05AE84}" type="pres">
      <dgm:prSet presAssocID="{221DB6C7-68E0-4C66-A69E-3906C06A9B33}" presName="vert2" presStyleCnt="0"/>
      <dgm:spPr/>
      <dgm:t>
        <a:bodyPr/>
        <a:lstStyle/>
        <a:p>
          <a:endParaRPr lang="tr-TR"/>
        </a:p>
      </dgm:t>
    </dgm:pt>
    <dgm:pt modelId="{862AEEAF-C47C-4F04-B87C-C7DB40AB781A}" type="pres">
      <dgm:prSet presAssocID="{221DB6C7-68E0-4C66-A69E-3906C06A9B33}" presName="thinLine2b" presStyleLbl="callout" presStyleIdx="2" presStyleCnt="5"/>
      <dgm:spPr/>
      <dgm:t>
        <a:bodyPr/>
        <a:lstStyle/>
        <a:p>
          <a:endParaRPr lang="tr-TR"/>
        </a:p>
      </dgm:t>
    </dgm:pt>
    <dgm:pt modelId="{FCC8C60F-AED1-4CBE-9DE9-E4EC126ABD07}" type="pres">
      <dgm:prSet presAssocID="{221DB6C7-68E0-4C66-A69E-3906C06A9B33}" presName="vertSpace2b" presStyleCnt="0"/>
      <dgm:spPr/>
      <dgm:t>
        <a:bodyPr/>
        <a:lstStyle/>
        <a:p>
          <a:endParaRPr lang="tr-TR"/>
        </a:p>
      </dgm:t>
    </dgm:pt>
    <dgm:pt modelId="{49E2DCC5-52F5-49FB-AFBE-5B80DE74D649}" type="pres">
      <dgm:prSet presAssocID="{808E5D8C-662C-4562-9C45-C7BA7902EC20}" presName="horz2" presStyleCnt="0"/>
      <dgm:spPr/>
      <dgm:t>
        <a:bodyPr/>
        <a:lstStyle/>
        <a:p>
          <a:endParaRPr lang="tr-TR"/>
        </a:p>
      </dgm:t>
    </dgm:pt>
    <dgm:pt modelId="{91F16AAE-163F-42B2-9521-F592C6C02647}" type="pres">
      <dgm:prSet presAssocID="{808E5D8C-662C-4562-9C45-C7BA7902EC20}" presName="horzSpace2" presStyleCnt="0"/>
      <dgm:spPr/>
      <dgm:t>
        <a:bodyPr/>
        <a:lstStyle/>
        <a:p>
          <a:endParaRPr lang="tr-TR"/>
        </a:p>
      </dgm:t>
    </dgm:pt>
    <dgm:pt modelId="{29454A8F-B89B-499C-A309-4444DD2D3FFA}" type="pres">
      <dgm:prSet presAssocID="{808E5D8C-662C-4562-9C45-C7BA7902EC20}" presName="tx2" presStyleLbl="revTx" presStyleIdx="4" presStyleCnt="6"/>
      <dgm:spPr/>
      <dgm:t>
        <a:bodyPr/>
        <a:lstStyle/>
        <a:p>
          <a:endParaRPr lang="tr-TR"/>
        </a:p>
      </dgm:t>
    </dgm:pt>
    <dgm:pt modelId="{848C46C3-C9DF-4CAD-857D-BA789D49E1D3}" type="pres">
      <dgm:prSet presAssocID="{808E5D8C-662C-4562-9C45-C7BA7902EC20}" presName="vert2" presStyleCnt="0"/>
      <dgm:spPr/>
      <dgm:t>
        <a:bodyPr/>
        <a:lstStyle/>
        <a:p>
          <a:endParaRPr lang="tr-TR"/>
        </a:p>
      </dgm:t>
    </dgm:pt>
    <dgm:pt modelId="{F828AC0D-C36E-4366-AFDB-225FB3E5F50D}" type="pres">
      <dgm:prSet presAssocID="{808E5D8C-662C-4562-9C45-C7BA7902EC20}" presName="thinLine2b" presStyleLbl="callout" presStyleIdx="3" presStyleCnt="5"/>
      <dgm:spPr/>
      <dgm:t>
        <a:bodyPr/>
        <a:lstStyle/>
        <a:p>
          <a:endParaRPr lang="tr-TR"/>
        </a:p>
      </dgm:t>
    </dgm:pt>
    <dgm:pt modelId="{B78A8BF8-46E5-454C-A4D2-25B2AE59F451}" type="pres">
      <dgm:prSet presAssocID="{808E5D8C-662C-4562-9C45-C7BA7902EC20}" presName="vertSpace2b" presStyleCnt="0"/>
      <dgm:spPr/>
      <dgm:t>
        <a:bodyPr/>
        <a:lstStyle/>
        <a:p>
          <a:endParaRPr lang="tr-TR"/>
        </a:p>
      </dgm:t>
    </dgm:pt>
    <dgm:pt modelId="{5F97274E-3529-4888-B361-B0191A5C9E42}" type="pres">
      <dgm:prSet presAssocID="{67ADA46C-92C2-48F3-BCFB-05647186349E}" presName="horz2" presStyleCnt="0"/>
      <dgm:spPr/>
      <dgm:t>
        <a:bodyPr/>
        <a:lstStyle/>
        <a:p>
          <a:endParaRPr lang="tr-TR"/>
        </a:p>
      </dgm:t>
    </dgm:pt>
    <dgm:pt modelId="{2BA81E98-C65F-445A-A7B1-D54D33495C1D}" type="pres">
      <dgm:prSet presAssocID="{67ADA46C-92C2-48F3-BCFB-05647186349E}" presName="horzSpace2" presStyleCnt="0"/>
      <dgm:spPr/>
      <dgm:t>
        <a:bodyPr/>
        <a:lstStyle/>
        <a:p>
          <a:endParaRPr lang="tr-TR"/>
        </a:p>
      </dgm:t>
    </dgm:pt>
    <dgm:pt modelId="{D0E5D70B-20CC-4822-AC56-E01F87F44BF2}" type="pres">
      <dgm:prSet presAssocID="{67ADA46C-92C2-48F3-BCFB-05647186349E}" presName="tx2" presStyleLbl="revTx" presStyleIdx="5" presStyleCnt="6"/>
      <dgm:spPr/>
      <dgm:t>
        <a:bodyPr/>
        <a:lstStyle/>
        <a:p>
          <a:endParaRPr lang="tr-TR"/>
        </a:p>
      </dgm:t>
    </dgm:pt>
    <dgm:pt modelId="{8FC65C33-C1EE-49AD-8DFD-35A0D07715DE}" type="pres">
      <dgm:prSet presAssocID="{67ADA46C-92C2-48F3-BCFB-05647186349E}" presName="vert2" presStyleCnt="0"/>
      <dgm:spPr/>
      <dgm:t>
        <a:bodyPr/>
        <a:lstStyle/>
        <a:p>
          <a:endParaRPr lang="tr-TR"/>
        </a:p>
      </dgm:t>
    </dgm:pt>
    <dgm:pt modelId="{D74D5C6E-BCC1-43E3-8237-97FD89395AA6}" type="pres">
      <dgm:prSet presAssocID="{67ADA46C-92C2-48F3-BCFB-05647186349E}" presName="thinLine2b" presStyleLbl="callout" presStyleIdx="4" presStyleCnt="5"/>
      <dgm:spPr/>
      <dgm:t>
        <a:bodyPr/>
        <a:lstStyle/>
        <a:p>
          <a:endParaRPr lang="tr-TR"/>
        </a:p>
      </dgm:t>
    </dgm:pt>
    <dgm:pt modelId="{5892D5C8-59B5-492B-9E02-A605DBEBB4CC}" type="pres">
      <dgm:prSet presAssocID="{67ADA46C-92C2-48F3-BCFB-05647186349E}" presName="vertSpace2b" presStyleCnt="0"/>
      <dgm:spPr/>
      <dgm:t>
        <a:bodyPr/>
        <a:lstStyle/>
        <a:p>
          <a:endParaRPr lang="tr-TR"/>
        </a:p>
      </dgm:t>
    </dgm:pt>
  </dgm:ptLst>
  <dgm:cxnLst>
    <dgm:cxn modelId="{19CF2D1F-8E81-4CA2-9A80-C16FE1022137}" srcId="{EC08C05F-CFBE-4255-BF56-F4621B909852}" destId="{20AAF8D3-79DF-404B-B6C9-2FC714C51CEA}" srcOrd="0" destOrd="0" parTransId="{03AA1A1A-DB2D-4DE9-83C0-76C5914A83EE}" sibTransId="{D71C1C44-3852-4202-8F6C-8D36F3C4B799}"/>
    <dgm:cxn modelId="{A6C30830-2405-4BAF-860E-91FD1FDC5FA0}" type="presOf" srcId="{808E5D8C-662C-4562-9C45-C7BA7902EC20}" destId="{29454A8F-B89B-499C-A309-4444DD2D3FFA}" srcOrd="0" destOrd="0" presId="urn:microsoft.com/office/officeart/2008/layout/LinedList"/>
    <dgm:cxn modelId="{8AB262C4-70D0-4ECC-9160-E89DA9DBAD37}" srcId="{20AAF8D3-79DF-404B-B6C9-2FC714C51CEA}" destId="{221DB6C7-68E0-4C66-A69E-3906C06A9B33}" srcOrd="2" destOrd="0" parTransId="{108B2F84-6E04-43B3-B8B8-84EC455EE979}" sibTransId="{FE2A3244-3245-4EAA-B5B2-4EB744BD8B92}"/>
    <dgm:cxn modelId="{DC8FA075-E5C3-4886-AF6C-51643A3DAFEF}" srcId="{20AAF8D3-79DF-404B-B6C9-2FC714C51CEA}" destId="{67ADA46C-92C2-48F3-BCFB-05647186349E}" srcOrd="4" destOrd="0" parTransId="{A29B83AD-F2D3-427D-8F11-F663D73EE695}" sibTransId="{E36088C4-EA6E-46C1-B8EF-D26C7A4943E3}"/>
    <dgm:cxn modelId="{7AEA5F99-BEA1-4FA5-B256-11CB26628C08}" type="presOf" srcId="{221DB6C7-68E0-4C66-A69E-3906C06A9B33}" destId="{7A1D745B-1442-4E54-92C6-2064116E8437}" srcOrd="0" destOrd="0" presId="urn:microsoft.com/office/officeart/2008/layout/LinedList"/>
    <dgm:cxn modelId="{BB432923-F6C7-4A08-BA70-53ECF332EB9F}" srcId="{20AAF8D3-79DF-404B-B6C9-2FC714C51CEA}" destId="{808E5D8C-662C-4562-9C45-C7BA7902EC20}" srcOrd="3" destOrd="0" parTransId="{7754E87B-EE24-4F46-989E-BC7D7276AF4F}" sibTransId="{67CEF10A-7136-4596-9F70-6CDCC18F7A2D}"/>
    <dgm:cxn modelId="{785B684C-DA87-400A-B73C-705B5331FFAD}" type="presOf" srcId="{68DA97FF-64C8-410E-A731-CDB36B875D78}" destId="{BAEFD6F9-F795-49A7-A40E-B13A833971DC}" srcOrd="0" destOrd="0" presId="urn:microsoft.com/office/officeart/2008/layout/LinedList"/>
    <dgm:cxn modelId="{E99CD29E-4F27-4FFE-8087-FB3BCB84BB68}" type="presOf" srcId="{6DCA38E3-77A3-47E3-82FB-FF51FBCE73DB}" destId="{AD61A351-8C52-4A57-85BB-B1B548C53FB2}" srcOrd="0" destOrd="0" presId="urn:microsoft.com/office/officeart/2008/layout/LinedList"/>
    <dgm:cxn modelId="{5A3F4530-E3A3-4A97-8C1E-EEBC320E2F0C}" type="presOf" srcId="{67ADA46C-92C2-48F3-BCFB-05647186349E}" destId="{D0E5D70B-20CC-4822-AC56-E01F87F44BF2}" srcOrd="0" destOrd="0" presId="urn:microsoft.com/office/officeart/2008/layout/LinedList"/>
    <dgm:cxn modelId="{44E6823A-6ABE-41C0-8E45-E3FFD3748850}" srcId="{20AAF8D3-79DF-404B-B6C9-2FC714C51CEA}" destId="{68DA97FF-64C8-410E-A731-CDB36B875D78}" srcOrd="1" destOrd="0" parTransId="{7262B9EE-B2DE-41A5-8D5C-FAC431492F38}" sibTransId="{43A58BC6-E3DB-46D4-AC69-1F95C104197B}"/>
    <dgm:cxn modelId="{03B44340-369C-421F-9425-5D49814081AD}" type="presOf" srcId="{20AAF8D3-79DF-404B-B6C9-2FC714C51CEA}" destId="{761AF866-D3BA-4B4A-AEEC-576B0DB29A7E}" srcOrd="0" destOrd="0" presId="urn:microsoft.com/office/officeart/2008/layout/LinedList"/>
    <dgm:cxn modelId="{D0C80835-6E71-47EF-A275-DAEF295913BC}" type="presOf" srcId="{EC08C05F-CFBE-4255-BF56-F4621B909852}" destId="{5FA1DB66-B76F-4714-8062-ED3719AB6700}" srcOrd="0" destOrd="0" presId="urn:microsoft.com/office/officeart/2008/layout/LinedList"/>
    <dgm:cxn modelId="{CDDEB0D6-86F2-4A23-B9C9-E7B2FBAA6473}" srcId="{20AAF8D3-79DF-404B-B6C9-2FC714C51CEA}" destId="{6DCA38E3-77A3-47E3-82FB-FF51FBCE73DB}" srcOrd="0" destOrd="0" parTransId="{C35F5F6F-CE04-4B35-B9A6-FAA014FAB979}" sibTransId="{F6F8F638-9D3D-446A-AB09-EC0200930E37}"/>
    <dgm:cxn modelId="{5091A540-4FA6-4BAC-B468-E51F7A13FFED}" type="presParOf" srcId="{5FA1DB66-B76F-4714-8062-ED3719AB6700}" destId="{D701ECEA-8BB5-4447-9933-70B5F837DB98}" srcOrd="0" destOrd="0" presId="urn:microsoft.com/office/officeart/2008/layout/LinedList"/>
    <dgm:cxn modelId="{F0D7E297-A8B5-40C1-B25F-B2E5D70DA408}" type="presParOf" srcId="{5FA1DB66-B76F-4714-8062-ED3719AB6700}" destId="{2DF6897E-0487-4152-AA4E-05A9E1392D43}" srcOrd="1" destOrd="0" presId="urn:microsoft.com/office/officeart/2008/layout/LinedList"/>
    <dgm:cxn modelId="{2EFCA527-E59A-462E-AFD2-63B85E484923}" type="presParOf" srcId="{2DF6897E-0487-4152-AA4E-05A9E1392D43}" destId="{761AF866-D3BA-4B4A-AEEC-576B0DB29A7E}" srcOrd="0" destOrd="0" presId="urn:microsoft.com/office/officeart/2008/layout/LinedList"/>
    <dgm:cxn modelId="{D24B3197-BCC8-4083-860C-693E3E53B12D}" type="presParOf" srcId="{2DF6897E-0487-4152-AA4E-05A9E1392D43}" destId="{1D32014E-86D6-4C21-BAFE-9AC90B6B21CE}" srcOrd="1" destOrd="0" presId="urn:microsoft.com/office/officeart/2008/layout/LinedList"/>
    <dgm:cxn modelId="{83B91AAB-2F82-4C06-89C3-0DF1C8E3E7C7}" type="presParOf" srcId="{1D32014E-86D6-4C21-BAFE-9AC90B6B21CE}" destId="{48E7818F-2EC6-4958-A3AE-665D57846DBD}" srcOrd="0" destOrd="0" presId="urn:microsoft.com/office/officeart/2008/layout/LinedList"/>
    <dgm:cxn modelId="{8B57CA21-ACD4-499A-83A1-A1A28EAF465A}" type="presParOf" srcId="{1D32014E-86D6-4C21-BAFE-9AC90B6B21CE}" destId="{933278A2-160B-474B-BB8B-91CEB13BECF3}" srcOrd="1" destOrd="0" presId="urn:microsoft.com/office/officeart/2008/layout/LinedList"/>
    <dgm:cxn modelId="{311C6921-643D-45D5-9BA8-00CEE9175840}" type="presParOf" srcId="{933278A2-160B-474B-BB8B-91CEB13BECF3}" destId="{87853F76-1361-4A02-9620-A1AAC380C0A6}" srcOrd="0" destOrd="0" presId="urn:microsoft.com/office/officeart/2008/layout/LinedList"/>
    <dgm:cxn modelId="{CFDE4C50-558B-4435-B39F-0399D5E18052}" type="presParOf" srcId="{933278A2-160B-474B-BB8B-91CEB13BECF3}" destId="{AD61A351-8C52-4A57-85BB-B1B548C53FB2}" srcOrd="1" destOrd="0" presId="urn:microsoft.com/office/officeart/2008/layout/LinedList"/>
    <dgm:cxn modelId="{E59618A3-8D66-4BC9-B72A-02CD3D5C7A54}" type="presParOf" srcId="{933278A2-160B-474B-BB8B-91CEB13BECF3}" destId="{98307092-9C40-4AFC-94B0-F723F2A37309}" srcOrd="2" destOrd="0" presId="urn:microsoft.com/office/officeart/2008/layout/LinedList"/>
    <dgm:cxn modelId="{93DFB67A-0CF1-4F42-9F30-5F586250339C}" type="presParOf" srcId="{1D32014E-86D6-4C21-BAFE-9AC90B6B21CE}" destId="{ADAAFF06-80D0-4F49-9CF8-26B918A4B8E6}" srcOrd="2" destOrd="0" presId="urn:microsoft.com/office/officeart/2008/layout/LinedList"/>
    <dgm:cxn modelId="{A4BAAAEB-ADAD-4C9F-AAA0-D31E7384B5E1}" type="presParOf" srcId="{1D32014E-86D6-4C21-BAFE-9AC90B6B21CE}" destId="{E6FA45B6-D4D0-4196-B2C4-1162AB4CC704}" srcOrd="3" destOrd="0" presId="urn:microsoft.com/office/officeart/2008/layout/LinedList"/>
    <dgm:cxn modelId="{9EA79794-67A0-4493-9066-EAD5580BE80B}" type="presParOf" srcId="{1D32014E-86D6-4C21-BAFE-9AC90B6B21CE}" destId="{15B0FDD5-C504-4FFE-AC05-8D46F059906E}" srcOrd="4" destOrd="0" presId="urn:microsoft.com/office/officeart/2008/layout/LinedList"/>
    <dgm:cxn modelId="{1A313379-425A-4C18-9775-EC8297F17C3B}" type="presParOf" srcId="{15B0FDD5-C504-4FFE-AC05-8D46F059906E}" destId="{9740A3D0-ED9A-4C4A-BC37-591A84375A36}" srcOrd="0" destOrd="0" presId="urn:microsoft.com/office/officeart/2008/layout/LinedList"/>
    <dgm:cxn modelId="{91E1810F-B9D1-4145-A1A6-7851EA7AB3B9}" type="presParOf" srcId="{15B0FDD5-C504-4FFE-AC05-8D46F059906E}" destId="{BAEFD6F9-F795-49A7-A40E-B13A833971DC}" srcOrd="1" destOrd="0" presId="urn:microsoft.com/office/officeart/2008/layout/LinedList"/>
    <dgm:cxn modelId="{272EF05D-1E2F-47C0-8B26-E1E61800A5CB}" type="presParOf" srcId="{15B0FDD5-C504-4FFE-AC05-8D46F059906E}" destId="{DCBB5034-6779-4CEC-B844-4696BD30FA7D}" srcOrd="2" destOrd="0" presId="urn:microsoft.com/office/officeart/2008/layout/LinedList"/>
    <dgm:cxn modelId="{CA937917-C111-44E1-89FD-28C968B94125}" type="presParOf" srcId="{1D32014E-86D6-4C21-BAFE-9AC90B6B21CE}" destId="{87E11837-092A-4553-B5CC-5A83B5137E46}" srcOrd="5" destOrd="0" presId="urn:microsoft.com/office/officeart/2008/layout/LinedList"/>
    <dgm:cxn modelId="{7F969206-570C-4369-9EEF-61D70F51C3D1}" type="presParOf" srcId="{1D32014E-86D6-4C21-BAFE-9AC90B6B21CE}" destId="{7FC05532-7E20-4F62-ACBA-EA9E81AF0CEF}" srcOrd="6" destOrd="0" presId="urn:microsoft.com/office/officeart/2008/layout/LinedList"/>
    <dgm:cxn modelId="{9A76C6E7-0E0C-431A-B534-A8B84FBCA370}" type="presParOf" srcId="{1D32014E-86D6-4C21-BAFE-9AC90B6B21CE}" destId="{C9AD8F97-7704-40A6-BDB6-3A31587A1D72}" srcOrd="7" destOrd="0" presId="urn:microsoft.com/office/officeart/2008/layout/LinedList"/>
    <dgm:cxn modelId="{B31C0BF7-01A9-418B-A6F0-1A281617A885}" type="presParOf" srcId="{C9AD8F97-7704-40A6-BDB6-3A31587A1D72}" destId="{D9B1ADB3-149A-4528-8605-91A9A1F67A69}" srcOrd="0" destOrd="0" presId="urn:microsoft.com/office/officeart/2008/layout/LinedList"/>
    <dgm:cxn modelId="{8B317975-9146-4243-9E4C-C7F384B08F91}" type="presParOf" srcId="{C9AD8F97-7704-40A6-BDB6-3A31587A1D72}" destId="{7A1D745B-1442-4E54-92C6-2064116E8437}" srcOrd="1" destOrd="0" presId="urn:microsoft.com/office/officeart/2008/layout/LinedList"/>
    <dgm:cxn modelId="{10DF9E8B-126A-4BD8-AA3E-2DA8490827EB}" type="presParOf" srcId="{C9AD8F97-7704-40A6-BDB6-3A31587A1D72}" destId="{2C1CD38F-C8AE-457D-ABDC-E473BA05AE84}" srcOrd="2" destOrd="0" presId="urn:microsoft.com/office/officeart/2008/layout/LinedList"/>
    <dgm:cxn modelId="{F1D4F32F-70A9-479C-A325-1E782FF39E64}" type="presParOf" srcId="{1D32014E-86D6-4C21-BAFE-9AC90B6B21CE}" destId="{862AEEAF-C47C-4F04-B87C-C7DB40AB781A}" srcOrd="8" destOrd="0" presId="urn:microsoft.com/office/officeart/2008/layout/LinedList"/>
    <dgm:cxn modelId="{F1671E7B-8AAE-4BC0-A3B3-661A9E3817FD}" type="presParOf" srcId="{1D32014E-86D6-4C21-BAFE-9AC90B6B21CE}" destId="{FCC8C60F-AED1-4CBE-9DE9-E4EC126ABD07}" srcOrd="9" destOrd="0" presId="urn:microsoft.com/office/officeart/2008/layout/LinedList"/>
    <dgm:cxn modelId="{2E89305C-6323-455B-9051-F264AF772B95}" type="presParOf" srcId="{1D32014E-86D6-4C21-BAFE-9AC90B6B21CE}" destId="{49E2DCC5-52F5-49FB-AFBE-5B80DE74D649}" srcOrd="10" destOrd="0" presId="urn:microsoft.com/office/officeart/2008/layout/LinedList"/>
    <dgm:cxn modelId="{EBBA43F4-0471-4232-B142-72B77DDAAD20}" type="presParOf" srcId="{49E2DCC5-52F5-49FB-AFBE-5B80DE74D649}" destId="{91F16AAE-163F-42B2-9521-F592C6C02647}" srcOrd="0" destOrd="0" presId="urn:microsoft.com/office/officeart/2008/layout/LinedList"/>
    <dgm:cxn modelId="{F9B2A7E2-2054-4D07-A424-732533388D2F}" type="presParOf" srcId="{49E2DCC5-52F5-49FB-AFBE-5B80DE74D649}" destId="{29454A8F-B89B-499C-A309-4444DD2D3FFA}" srcOrd="1" destOrd="0" presId="urn:microsoft.com/office/officeart/2008/layout/LinedList"/>
    <dgm:cxn modelId="{E9BE223F-5229-4ECB-89C9-4ADD72AF8DC4}" type="presParOf" srcId="{49E2DCC5-52F5-49FB-AFBE-5B80DE74D649}" destId="{848C46C3-C9DF-4CAD-857D-BA789D49E1D3}" srcOrd="2" destOrd="0" presId="urn:microsoft.com/office/officeart/2008/layout/LinedList"/>
    <dgm:cxn modelId="{4BD9C51E-430B-4FD4-8E83-268A12C9B164}" type="presParOf" srcId="{1D32014E-86D6-4C21-BAFE-9AC90B6B21CE}" destId="{F828AC0D-C36E-4366-AFDB-225FB3E5F50D}" srcOrd="11" destOrd="0" presId="urn:microsoft.com/office/officeart/2008/layout/LinedList"/>
    <dgm:cxn modelId="{6B1C9F69-EC81-4B9C-AFD5-782EE37E3368}" type="presParOf" srcId="{1D32014E-86D6-4C21-BAFE-9AC90B6B21CE}" destId="{B78A8BF8-46E5-454C-A4D2-25B2AE59F451}" srcOrd="12" destOrd="0" presId="urn:microsoft.com/office/officeart/2008/layout/LinedList"/>
    <dgm:cxn modelId="{CB4B0D80-D2D3-4D07-8374-F198E7B7E0DB}" type="presParOf" srcId="{1D32014E-86D6-4C21-BAFE-9AC90B6B21CE}" destId="{5F97274E-3529-4888-B361-B0191A5C9E42}" srcOrd="13" destOrd="0" presId="urn:microsoft.com/office/officeart/2008/layout/LinedList"/>
    <dgm:cxn modelId="{A6B3924F-C05C-4DA9-8166-3C413156D7AD}" type="presParOf" srcId="{5F97274E-3529-4888-B361-B0191A5C9E42}" destId="{2BA81E98-C65F-445A-A7B1-D54D33495C1D}" srcOrd="0" destOrd="0" presId="urn:microsoft.com/office/officeart/2008/layout/LinedList"/>
    <dgm:cxn modelId="{EAA37371-C901-4620-87F3-EC370295523C}" type="presParOf" srcId="{5F97274E-3529-4888-B361-B0191A5C9E42}" destId="{D0E5D70B-20CC-4822-AC56-E01F87F44BF2}" srcOrd="1" destOrd="0" presId="urn:microsoft.com/office/officeart/2008/layout/LinedList"/>
    <dgm:cxn modelId="{62F8D446-5BF1-4AFC-8729-58E9C2E36C2A}" type="presParOf" srcId="{5F97274E-3529-4888-B361-B0191A5C9E42}" destId="{8FC65C33-C1EE-49AD-8DFD-35A0D07715DE}" srcOrd="2" destOrd="0" presId="urn:microsoft.com/office/officeart/2008/layout/LinedList"/>
    <dgm:cxn modelId="{07771A6D-1D32-4FC4-820C-A757D856CCCF}" type="presParOf" srcId="{1D32014E-86D6-4C21-BAFE-9AC90B6B21CE}" destId="{D74D5C6E-BCC1-43E3-8237-97FD89395AA6}" srcOrd="14" destOrd="0" presId="urn:microsoft.com/office/officeart/2008/layout/LinedList"/>
    <dgm:cxn modelId="{1C3598F7-6700-4028-B337-39BCB77668DC}" type="presParOf" srcId="{1D32014E-86D6-4C21-BAFE-9AC90B6B21CE}" destId="{5892D5C8-59B5-492B-9E02-A605DBEBB4CC}"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A797B-2415-4B2C-8C06-F8B904E73630}" type="datetimeFigureOut">
              <a:rPr lang="tr-TR" smtClean="0"/>
              <a:pPr/>
              <a:t>10.02.2020</a:t>
            </a:fld>
            <a:endParaRPr lang="tr-TR"/>
          </a:p>
        </p:txBody>
      </p:sp>
      <p:sp>
        <p:nvSpPr>
          <p:cNvPr id="4" name="Slayt Görüntüsü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D885E-9B91-47E1-8772-EFFAF1887CAE}" type="slidenum">
              <a:rPr lang="tr-TR" smtClean="0"/>
              <a:pPr/>
              <a:t>‹#›</a:t>
            </a:fld>
            <a:endParaRPr lang="tr-TR"/>
          </a:p>
        </p:txBody>
      </p:sp>
    </p:spTree>
    <p:extLst>
      <p:ext uri="{BB962C8B-B14F-4D97-AF65-F5344CB8AC3E}">
        <p14:creationId xmlns:p14="http://schemas.microsoft.com/office/powerpoint/2010/main" xmlns="" val="359949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301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DE3DDA8-0FA3-4588-ABFF-79C3FB65D815}" type="slidenum">
              <a:rPr lang="tr-TR" altLang="tr-TR" smtClean="0">
                <a:latin typeface="Calibri" pitchFamily="34" charset="0"/>
              </a:rPr>
              <a:pPr/>
              <a:t>33</a:t>
            </a:fld>
            <a:endParaRPr lang="tr-TR" altLang="tr-TR" smtClean="0">
              <a:latin typeface="Calibri" pitchFamily="34" charset="0"/>
            </a:endParaRPr>
          </a:p>
        </p:txBody>
      </p:sp>
    </p:spTree>
    <p:extLst>
      <p:ext uri="{BB962C8B-B14F-4D97-AF65-F5344CB8AC3E}">
        <p14:creationId xmlns:p14="http://schemas.microsoft.com/office/powerpoint/2010/main" xmlns="" val="92632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27AB875-75CC-4F9D-9EA8-D6C438D23645}" type="slidenum">
              <a:rPr lang="tr-TR" altLang="tr-TR" smtClean="0">
                <a:solidFill>
                  <a:srgbClr val="000000"/>
                </a:solidFill>
                <a:latin typeface="Calibri" pitchFamily="34" charset="0"/>
              </a:rPr>
              <a:pPr/>
              <a:t>34</a:t>
            </a:fld>
            <a:endParaRPr lang="tr-TR" altLang="tr-TR" smtClean="0">
              <a:solidFill>
                <a:srgbClr val="000000"/>
              </a:solidFill>
              <a:latin typeface="Calibri" pitchFamily="34" charset="0"/>
            </a:endParaRPr>
          </a:p>
        </p:txBody>
      </p:sp>
    </p:spTree>
    <p:extLst>
      <p:ext uri="{BB962C8B-B14F-4D97-AF65-F5344CB8AC3E}">
        <p14:creationId xmlns:p14="http://schemas.microsoft.com/office/powerpoint/2010/main" xmlns="" val="305402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2DCA0D2-AA02-4A5F-91CD-3B06A258B166}" type="slidenum">
              <a:rPr lang="tr-TR" altLang="tr-TR" smtClean="0">
                <a:solidFill>
                  <a:srgbClr val="000000"/>
                </a:solidFill>
                <a:latin typeface="Calibri" pitchFamily="34" charset="0"/>
              </a:rPr>
              <a:pPr/>
              <a:t>36</a:t>
            </a:fld>
            <a:endParaRPr lang="tr-TR" altLang="tr-TR" smtClean="0">
              <a:solidFill>
                <a:srgbClr val="000000"/>
              </a:solidFill>
              <a:latin typeface="Calibri" pitchFamily="34" charset="0"/>
            </a:endParaRPr>
          </a:p>
        </p:txBody>
      </p:sp>
    </p:spTree>
    <p:extLst>
      <p:ext uri="{BB962C8B-B14F-4D97-AF65-F5344CB8AC3E}">
        <p14:creationId xmlns:p14="http://schemas.microsoft.com/office/powerpoint/2010/main" xmlns="" val="290119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28DF6BC-A4D5-4965-8C9E-D8AF0FAF53B6}" type="slidenum">
              <a:rPr lang="tr-TR" altLang="tr-TR" smtClean="0">
                <a:solidFill>
                  <a:srgbClr val="000000"/>
                </a:solidFill>
                <a:latin typeface="Calibri" pitchFamily="34" charset="0"/>
              </a:rPr>
              <a:pPr/>
              <a:t>37</a:t>
            </a:fld>
            <a:endParaRPr lang="tr-TR" altLang="tr-TR" smtClean="0">
              <a:solidFill>
                <a:srgbClr val="000000"/>
              </a:solidFill>
              <a:latin typeface="Calibri" pitchFamily="34" charset="0"/>
            </a:endParaRPr>
          </a:p>
        </p:txBody>
      </p:sp>
    </p:spTree>
    <p:extLst>
      <p:ext uri="{BB962C8B-B14F-4D97-AF65-F5344CB8AC3E}">
        <p14:creationId xmlns:p14="http://schemas.microsoft.com/office/powerpoint/2010/main" xmlns="" val="264700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2280108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275731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164234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144485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154563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110048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126811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163580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313546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208723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17A5AAD-98CA-4624-84B2-4C2C81191E0F}" type="datetimeFigureOut">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26365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A5AAD-98CA-4624-84B2-4C2C81191E0F}" type="datetimeFigureOut">
              <a:rPr lang="tr-TR" smtClean="0"/>
              <a:pPr/>
              <a:t>10.02.2020</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B815E-EE19-4968-B0E2-03AB92738272}" type="slidenum">
              <a:rPr lang="tr-TR" smtClean="0"/>
              <a:pPr/>
              <a:t>‹#›</a:t>
            </a:fld>
            <a:endParaRPr lang="tr-TR"/>
          </a:p>
        </p:txBody>
      </p:sp>
    </p:spTree>
    <p:extLst>
      <p:ext uri="{BB962C8B-B14F-4D97-AF65-F5344CB8AC3E}">
        <p14:creationId xmlns:p14="http://schemas.microsoft.com/office/powerpoint/2010/main" xmlns="" val="1462026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microsoft.com/office/2007/relationships/diagramDrawing" Target="../diagrams/drawing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4095236249"/>
              </p:ext>
            </p:extLst>
          </p:nvPr>
        </p:nvGraphicFramePr>
        <p:xfrm>
          <a:off x="723325" y="476228"/>
          <a:ext cx="8557146" cy="5778990"/>
        </p:xfrm>
        <a:graphic>
          <a:graphicData uri="http://schemas.openxmlformats.org/drawingml/2006/table">
            <a:tbl>
              <a:tblPr firstRow="1" bandRow="1">
                <a:tableStyleId>{1E171933-4619-4E11-9A3F-F7608DF75F80}</a:tableStyleId>
              </a:tblPr>
              <a:tblGrid>
                <a:gridCol w="2852382"/>
                <a:gridCol w="2852382"/>
                <a:gridCol w="2852382"/>
              </a:tblGrid>
              <a:tr h="1660734">
                <a:tc rowSpan="3">
                  <a:txBody>
                    <a:bodyPr/>
                    <a:lstStyle/>
                    <a:p>
                      <a:pPr algn="ctr"/>
                      <a:endParaRPr lang="tr-TR" sz="2400" dirty="0" smtClean="0"/>
                    </a:p>
                    <a:p>
                      <a:pPr algn="ctr"/>
                      <a:endParaRPr lang="tr-TR" sz="2400" dirty="0" smtClean="0"/>
                    </a:p>
                    <a:p>
                      <a:pPr algn="ctr"/>
                      <a:r>
                        <a:rPr lang="tr-TR" sz="6600" dirty="0" smtClean="0"/>
                        <a:t>YKS</a:t>
                      </a:r>
                      <a:r>
                        <a:rPr lang="tr-TR" sz="2400" dirty="0" smtClean="0"/>
                        <a:t>  </a:t>
                      </a:r>
                    </a:p>
                    <a:p>
                      <a:pPr algn="ctr"/>
                      <a:endParaRPr lang="tr-TR" sz="2400" dirty="0" smtClean="0"/>
                    </a:p>
                    <a:p>
                      <a:pPr algn="ctr"/>
                      <a:endParaRPr lang="tr-TR" sz="2400" dirty="0"/>
                    </a:p>
                  </a:txBody>
                  <a:tcPr vert="wordArtVert"/>
                </a:tc>
                <a:tc>
                  <a:txBody>
                    <a:bodyPr/>
                    <a:lstStyle/>
                    <a:p>
                      <a:endParaRPr lang="tr-TR" dirty="0" smtClean="0"/>
                    </a:p>
                    <a:p>
                      <a:pPr algn="ctr"/>
                      <a:r>
                        <a:rPr lang="tr-TR" sz="2400" dirty="0" smtClean="0"/>
                        <a:t>BİRİNCİ</a:t>
                      </a:r>
                      <a:r>
                        <a:rPr lang="tr-TR" sz="2400" baseline="0" dirty="0" smtClean="0"/>
                        <a:t> OTURUM</a:t>
                      </a:r>
                    </a:p>
                    <a:p>
                      <a:pPr algn="ctr"/>
                      <a:r>
                        <a:rPr lang="tr-TR" sz="2400" baseline="0" dirty="0" smtClean="0"/>
                        <a:t>TYT</a:t>
                      </a:r>
                      <a:endParaRPr lang="tr-TR" sz="2400" dirty="0"/>
                    </a:p>
                  </a:txBody>
                  <a:tcPr/>
                </a:tc>
                <a:tc>
                  <a:txBody>
                    <a:bodyPr/>
                    <a:lstStyle/>
                    <a:p>
                      <a:endParaRPr lang="tr-TR" dirty="0" smtClean="0"/>
                    </a:p>
                    <a:p>
                      <a:pPr algn="ctr"/>
                      <a:r>
                        <a:rPr lang="tr-TR" sz="2800" dirty="0" smtClean="0"/>
                        <a:t>İKİNCİ</a:t>
                      </a:r>
                      <a:r>
                        <a:rPr lang="tr-TR" sz="2800" baseline="0" dirty="0" smtClean="0"/>
                        <a:t> OTURUM </a:t>
                      </a:r>
                    </a:p>
                    <a:p>
                      <a:pPr algn="ctr"/>
                      <a:r>
                        <a:rPr lang="tr-TR" sz="2800" baseline="0" dirty="0" smtClean="0"/>
                        <a:t>AYT</a:t>
                      </a:r>
                    </a:p>
                    <a:p>
                      <a:endParaRPr lang="tr-TR" dirty="0"/>
                    </a:p>
                  </a:txBody>
                  <a:tcPr/>
                </a:tc>
              </a:tr>
              <a:tr h="3108322">
                <a:tc vMerge="1">
                  <a:txBody>
                    <a:bodyPr/>
                    <a:lstStyle/>
                    <a:p>
                      <a:endParaRPr lang="tr-TR" dirty="0"/>
                    </a:p>
                  </a:txBody>
                  <a:tcPr/>
                </a:tc>
                <a:tc>
                  <a:txBody>
                    <a:bodyPr/>
                    <a:lstStyle/>
                    <a:p>
                      <a:endParaRPr lang="tr-TR"/>
                    </a:p>
                  </a:txBody>
                  <a:tcPr/>
                </a:tc>
                <a:tc>
                  <a:txBody>
                    <a:bodyPr/>
                    <a:lstStyle/>
                    <a:p>
                      <a:endParaRPr lang="tr-TR" dirty="0"/>
                    </a:p>
                  </a:txBody>
                  <a:tcPr/>
                </a:tc>
              </a:tr>
              <a:tr h="1009934">
                <a:tc vMerge="1">
                  <a:txBody>
                    <a:bodyPr/>
                    <a:lstStyle/>
                    <a:p>
                      <a:endParaRPr lang="tr-TR" dirty="0"/>
                    </a:p>
                  </a:txBody>
                  <a:tcPr/>
                </a:tc>
                <a:tc>
                  <a:txBody>
                    <a:bodyPr/>
                    <a:lstStyle/>
                    <a:p>
                      <a:endParaRPr lang="tr-TR" dirty="0"/>
                    </a:p>
                  </a:txBody>
                  <a:tcPr/>
                </a:tc>
                <a:tc>
                  <a:txBody>
                    <a:bodyPr/>
                    <a:lstStyle/>
                    <a:p>
                      <a:endParaRPr lang="tr-TR" dirty="0"/>
                    </a:p>
                  </a:txBody>
                  <a:tcPr>
                    <a:solidFill>
                      <a:srgbClr val="FFC000"/>
                    </a:solidFill>
                  </a:tcPr>
                </a:tc>
              </a:tr>
            </a:tbl>
          </a:graphicData>
        </a:graphic>
      </p:graphicFrame>
      <p:sp>
        <p:nvSpPr>
          <p:cNvPr id="5" name="Metin kutusu 4"/>
          <p:cNvSpPr txBox="1"/>
          <p:nvPr/>
        </p:nvSpPr>
        <p:spPr>
          <a:xfrm>
            <a:off x="1309446" y="5374760"/>
            <a:ext cx="1808379" cy="523220"/>
          </a:xfrm>
          <a:prstGeom prst="rect">
            <a:avLst/>
          </a:prstGeom>
          <a:noFill/>
        </p:spPr>
        <p:txBody>
          <a:bodyPr wrap="none" rtlCol="0">
            <a:spAutoFit/>
          </a:bodyPr>
          <a:lstStyle/>
          <a:p>
            <a:pPr algn="ctr"/>
            <a:r>
              <a:rPr lang="tr-TR" sz="1400" dirty="0">
                <a:solidFill>
                  <a:prstClr val="black"/>
                </a:solidFill>
                <a:latin typeface="Arial Black" panose="020B0A04020102020204" pitchFamily="34" charset="0"/>
              </a:rPr>
              <a:t>Yükseköğretim </a:t>
            </a:r>
          </a:p>
          <a:p>
            <a:pPr algn="ctr"/>
            <a:r>
              <a:rPr lang="tr-TR" sz="1400" dirty="0">
                <a:solidFill>
                  <a:prstClr val="black"/>
                </a:solidFill>
                <a:latin typeface="Arial Black" panose="020B0A04020102020204" pitchFamily="34" charset="0"/>
              </a:rPr>
              <a:t>Kurumları Sınavı</a:t>
            </a:r>
          </a:p>
        </p:txBody>
      </p:sp>
      <p:sp>
        <p:nvSpPr>
          <p:cNvPr id="6" name="Metin kutusu 5"/>
          <p:cNvSpPr txBox="1"/>
          <p:nvPr/>
        </p:nvSpPr>
        <p:spPr>
          <a:xfrm>
            <a:off x="3863830" y="1843644"/>
            <a:ext cx="2276136" cy="307777"/>
          </a:xfrm>
          <a:prstGeom prst="rect">
            <a:avLst/>
          </a:prstGeom>
          <a:noFill/>
        </p:spPr>
        <p:txBody>
          <a:bodyPr wrap="none" rtlCol="0">
            <a:spAutoFit/>
          </a:bodyPr>
          <a:lstStyle/>
          <a:p>
            <a:r>
              <a:rPr lang="tr-TR" sz="1400" dirty="0">
                <a:solidFill>
                  <a:prstClr val="black"/>
                </a:solidFill>
                <a:latin typeface="Arial Black" panose="020B0A04020102020204" pitchFamily="34" charset="0"/>
              </a:rPr>
              <a:t>Temel Yeterlilik Testi</a:t>
            </a:r>
          </a:p>
        </p:txBody>
      </p:sp>
      <p:sp>
        <p:nvSpPr>
          <p:cNvPr id="7" name="Metin kutusu 6"/>
          <p:cNvSpPr txBox="1"/>
          <p:nvPr/>
        </p:nvSpPr>
        <p:spPr>
          <a:xfrm>
            <a:off x="6816255" y="1843644"/>
            <a:ext cx="2116990" cy="307777"/>
          </a:xfrm>
          <a:prstGeom prst="rect">
            <a:avLst/>
          </a:prstGeom>
          <a:noFill/>
        </p:spPr>
        <p:txBody>
          <a:bodyPr wrap="none" rtlCol="0">
            <a:spAutoFit/>
          </a:bodyPr>
          <a:lstStyle/>
          <a:p>
            <a:r>
              <a:rPr lang="tr-TR" sz="1400" dirty="0">
                <a:solidFill>
                  <a:prstClr val="black"/>
                </a:solidFill>
                <a:latin typeface="Arial Black" panose="020B0A04020102020204" pitchFamily="34" charset="0"/>
              </a:rPr>
              <a:t>Alan Yeterlilik Testi</a:t>
            </a:r>
          </a:p>
        </p:txBody>
      </p:sp>
      <p:sp>
        <p:nvSpPr>
          <p:cNvPr id="8" name="Metin kutusu 7"/>
          <p:cNvSpPr txBox="1"/>
          <p:nvPr/>
        </p:nvSpPr>
        <p:spPr>
          <a:xfrm>
            <a:off x="4010347" y="2365038"/>
            <a:ext cx="1748812" cy="2246769"/>
          </a:xfrm>
          <a:prstGeom prst="rect">
            <a:avLst/>
          </a:prstGeom>
          <a:noFill/>
        </p:spPr>
        <p:txBody>
          <a:bodyPr wrap="none" rtlCol="0">
            <a:spAutoFit/>
          </a:bodyPr>
          <a:lstStyle/>
          <a:p>
            <a:pPr marL="285750" indent="-285750">
              <a:buFont typeface="Wingdings" panose="05000000000000000000" pitchFamily="2" charset="2"/>
              <a:buChar char="Ø"/>
            </a:pPr>
            <a:r>
              <a:rPr lang="tr-TR" sz="1400" dirty="0">
                <a:solidFill>
                  <a:prstClr val="black"/>
                </a:solidFill>
              </a:rPr>
              <a:t>Türkçe</a:t>
            </a:r>
          </a:p>
          <a:p>
            <a:pPr marL="285750" indent="-285750">
              <a:buFont typeface="Wingdings" panose="05000000000000000000" pitchFamily="2" charset="2"/>
              <a:buChar char="Ø"/>
            </a:pPr>
            <a:r>
              <a:rPr lang="tr-TR" sz="1400" dirty="0">
                <a:solidFill>
                  <a:prstClr val="black"/>
                </a:solidFill>
              </a:rPr>
              <a:t>Temel Matematik</a:t>
            </a:r>
          </a:p>
          <a:p>
            <a:pPr marL="285750" indent="-285750">
              <a:buFont typeface="Wingdings" panose="05000000000000000000" pitchFamily="2" charset="2"/>
              <a:buChar char="Ø"/>
            </a:pPr>
            <a:r>
              <a:rPr lang="tr-TR" sz="1400" dirty="0">
                <a:solidFill>
                  <a:prstClr val="black"/>
                </a:solidFill>
              </a:rPr>
              <a:t>Fen Bilimleri</a:t>
            </a:r>
          </a:p>
          <a:p>
            <a:pPr marL="285750" indent="-285750">
              <a:buFont typeface="Wingdings" panose="05000000000000000000" pitchFamily="2" charset="2"/>
              <a:buChar char="Ø"/>
            </a:pPr>
            <a:r>
              <a:rPr lang="tr-TR" sz="1400" dirty="0">
                <a:solidFill>
                  <a:prstClr val="black"/>
                </a:solidFill>
              </a:rPr>
              <a:t>Sosyal </a:t>
            </a:r>
            <a:r>
              <a:rPr lang="tr-TR" sz="1400" dirty="0" smtClean="0">
                <a:solidFill>
                  <a:prstClr val="black"/>
                </a:solidFill>
              </a:rPr>
              <a:t>Bilimler</a:t>
            </a:r>
          </a:p>
          <a:p>
            <a:pPr marL="285750" indent="-285750">
              <a:buFont typeface="Wingdings" panose="05000000000000000000" pitchFamily="2" charset="2"/>
              <a:buChar char="Ø"/>
            </a:pPr>
            <a:endParaRPr lang="tr-TR" sz="1400" dirty="0">
              <a:solidFill>
                <a:prstClr val="black"/>
              </a:solidFill>
            </a:endParaRPr>
          </a:p>
          <a:p>
            <a:endParaRPr lang="tr-TR" sz="1400" dirty="0">
              <a:solidFill>
                <a:prstClr val="black"/>
              </a:solidFill>
            </a:endParaRPr>
          </a:p>
          <a:p>
            <a:r>
              <a:rPr lang="tr-TR" sz="1400" dirty="0">
                <a:solidFill>
                  <a:prstClr val="black"/>
                </a:solidFill>
              </a:rPr>
              <a:t>(Toplam 120 Soru</a:t>
            </a:r>
            <a:r>
              <a:rPr lang="tr-TR" sz="1400" dirty="0" smtClean="0">
                <a:solidFill>
                  <a:prstClr val="black"/>
                </a:solidFill>
              </a:rPr>
              <a:t>)</a:t>
            </a:r>
          </a:p>
          <a:p>
            <a:endParaRPr lang="tr-TR" sz="1400" dirty="0">
              <a:solidFill>
                <a:prstClr val="black"/>
              </a:solidFill>
            </a:endParaRPr>
          </a:p>
          <a:p>
            <a:endParaRPr lang="tr-TR" sz="1400" dirty="0">
              <a:solidFill>
                <a:prstClr val="black"/>
              </a:solidFill>
            </a:endParaRPr>
          </a:p>
          <a:p>
            <a:r>
              <a:rPr lang="tr-TR" sz="1400" b="1" dirty="0">
                <a:solidFill>
                  <a:prstClr val="black"/>
                </a:solidFill>
              </a:rPr>
              <a:t>Toplam Süre : 135 </a:t>
            </a:r>
            <a:r>
              <a:rPr lang="tr-TR" sz="1400" b="1" dirty="0" err="1">
                <a:solidFill>
                  <a:prstClr val="black"/>
                </a:solidFill>
              </a:rPr>
              <a:t>dk</a:t>
            </a:r>
            <a:endParaRPr lang="tr-TR" sz="1400" b="1" dirty="0">
              <a:solidFill>
                <a:prstClr val="black"/>
              </a:solidFill>
            </a:endParaRPr>
          </a:p>
        </p:txBody>
      </p:sp>
      <p:sp>
        <p:nvSpPr>
          <p:cNvPr id="9" name="Dikdörtgen 8"/>
          <p:cNvSpPr/>
          <p:nvPr/>
        </p:nvSpPr>
        <p:spPr>
          <a:xfrm>
            <a:off x="6469030" y="2359058"/>
            <a:ext cx="2811439" cy="1815882"/>
          </a:xfrm>
          <a:prstGeom prst="rect">
            <a:avLst/>
          </a:prstGeom>
        </p:spPr>
        <p:txBody>
          <a:bodyPr wrap="square">
            <a:spAutoFit/>
          </a:bodyPr>
          <a:lstStyle/>
          <a:p>
            <a:pPr marL="285750" indent="-285750">
              <a:buFont typeface="Wingdings" panose="05000000000000000000" pitchFamily="2" charset="2"/>
              <a:buChar char="ü"/>
            </a:pPr>
            <a:r>
              <a:rPr lang="tr-TR" sz="1400" dirty="0">
                <a:solidFill>
                  <a:prstClr val="black"/>
                </a:solidFill>
              </a:rPr>
              <a:t>Türk Dili ve Edebiyatı - Sosyal</a:t>
            </a:r>
          </a:p>
          <a:p>
            <a:r>
              <a:rPr lang="tr-TR" sz="1400" dirty="0">
                <a:solidFill>
                  <a:prstClr val="black"/>
                </a:solidFill>
              </a:rPr>
              <a:t> Bilimler-1 (Tarih-1, Coğrafya-1)</a:t>
            </a:r>
          </a:p>
          <a:p>
            <a:pPr marL="285750" indent="-285750">
              <a:buFont typeface="Wingdings" panose="05000000000000000000" pitchFamily="2" charset="2"/>
              <a:buChar char="ü"/>
            </a:pPr>
            <a:r>
              <a:rPr lang="tr-TR" sz="1400" dirty="0">
                <a:solidFill>
                  <a:prstClr val="black"/>
                </a:solidFill>
              </a:rPr>
              <a:t>Matematik</a:t>
            </a:r>
          </a:p>
          <a:p>
            <a:pPr marL="285750" indent="-285750">
              <a:buFont typeface="Wingdings" panose="05000000000000000000" pitchFamily="2" charset="2"/>
              <a:buChar char="ü"/>
            </a:pPr>
            <a:r>
              <a:rPr lang="tr-TR" sz="1400" dirty="0">
                <a:solidFill>
                  <a:prstClr val="black"/>
                </a:solidFill>
              </a:rPr>
              <a:t>Sosyal Bilimler-2</a:t>
            </a:r>
          </a:p>
          <a:p>
            <a:r>
              <a:rPr lang="tr-TR" sz="1400" dirty="0">
                <a:solidFill>
                  <a:prstClr val="black"/>
                </a:solidFill>
              </a:rPr>
              <a:t> (Tarih-2, Coğrafya-2, Felsefe Grubu,</a:t>
            </a:r>
          </a:p>
          <a:p>
            <a:r>
              <a:rPr lang="tr-TR" sz="1400" dirty="0">
                <a:solidFill>
                  <a:prstClr val="black"/>
                </a:solidFill>
              </a:rPr>
              <a:t> Din Kültürü ve Ahlak Bilgisi)</a:t>
            </a:r>
          </a:p>
          <a:p>
            <a:pPr marL="285750" indent="-285750">
              <a:buFont typeface="Wingdings" panose="05000000000000000000" pitchFamily="2" charset="2"/>
              <a:buChar char="ü"/>
            </a:pPr>
            <a:r>
              <a:rPr lang="tr-TR" sz="1400" dirty="0">
                <a:solidFill>
                  <a:prstClr val="black"/>
                </a:solidFill>
              </a:rPr>
              <a:t>Fen Bilimleri (Fizik, Kimya, Biyoloji)</a:t>
            </a:r>
          </a:p>
        </p:txBody>
      </p:sp>
      <p:sp>
        <p:nvSpPr>
          <p:cNvPr id="10" name="Metin kutusu 9"/>
          <p:cNvSpPr txBox="1"/>
          <p:nvPr/>
        </p:nvSpPr>
        <p:spPr>
          <a:xfrm>
            <a:off x="6469030" y="4433966"/>
            <a:ext cx="1728487" cy="738664"/>
          </a:xfrm>
          <a:prstGeom prst="rect">
            <a:avLst/>
          </a:prstGeom>
          <a:noFill/>
        </p:spPr>
        <p:txBody>
          <a:bodyPr wrap="none" rtlCol="0">
            <a:spAutoFit/>
          </a:bodyPr>
          <a:lstStyle/>
          <a:p>
            <a:r>
              <a:rPr lang="tr-TR" sz="1400" dirty="0">
                <a:solidFill>
                  <a:prstClr val="black"/>
                </a:solidFill>
              </a:rPr>
              <a:t>(Toplam 160 Soru)</a:t>
            </a:r>
          </a:p>
          <a:p>
            <a:endParaRPr lang="tr-TR" sz="1400" dirty="0">
              <a:solidFill>
                <a:prstClr val="black"/>
              </a:solidFill>
            </a:endParaRPr>
          </a:p>
          <a:p>
            <a:r>
              <a:rPr lang="tr-TR" sz="1400" b="1" dirty="0">
                <a:solidFill>
                  <a:prstClr val="black"/>
                </a:solidFill>
              </a:rPr>
              <a:t>Toplam Süre : 180 </a:t>
            </a:r>
            <a:r>
              <a:rPr lang="tr-TR" sz="1400" b="1" dirty="0" err="1">
                <a:solidFill>
                  <a:prstClr val="black"/>
                </a:solidFill>
              </a:rPr>
              <a:t>dk</a:t>
            </a:r>
            <a:endParaRPr lang="tr-TR" sz="1400" b="1" dirty="0">
              <a:solidFill>
                <a:prstClr val="black"/>
              </a:solidFill>
            </a:endParaRPr>
          </a:p>
        </p:txBody>
      </p:sp>
      <p:sp>
        <p:nvSpPr>
          <p:cNvPr id="11" name="Metin kutusu 10"/>
          <p:cNvSpPr txBox="1"/>
          <p:nvPr/>
        </p:nvSpPr>
        <p:spPr>
          <a:xfrm>
            <a:off x="6684932" y="5298198"/>
            <a:ext cx="2452018" cy="984885"/>
          </a:xfrm>
          <a:prstGeom prst="rect">
            <a:avLst/>
          </a:prstGeom>
          <a:noFill/>
        </p:spPr>
        <p:txBody>
          <a:bodyPr wrap="none" rtlCol="0">
            <a:spAutoFit/>
          </a:bodyPr>
          <a:lstStyle/>
          <a:p>
            <a:r>
              <a:rPr lang="tr-TR" sz="1600" b="1" dirty="0">
                <a:solidFill>
                  <a:prstClr val="black"/>
                </a:solidFill>
              </a:rPr>
              <a:t>Yabancı Dil </a:t>
            </a:r>
            <a:r>
              <a:rPr lang="tr-TR" sz="1600" b="1" dirty="0" smtClean="0">
                <a:solidFill>
                  <a:prstClr val="black"/>
                </a:solidFill>
              </a:rPr>
              <a:t>Oturumu (YDT)</a:t>
            </a:r>
            <a:endParaRPr lang="tr-TR" sz="1600" b="1" dirty="0">
              <a:solidFill>
                <a:prstClr val="black"/>
              </a:solidFill>
            </a:endParaRPr>
          </a:p>
          <a:p>
            <a:endParaRPr lang="tr-TR" sz="1400" dirty="0">
              <a:solidFill>
                <a:prstClr val="black"/>
              </a:solidFill>
            </a:endParaRPr>
          </a:p>
          <a:p>
            <a:r>
              <a:rPr lang="tr-TR" sz="1400" dirty="0">
                <a:solidFill>
                  <a:prstClr val="black"/>
                </a:solidFill>
              </a:rPr>
              <a:t>80 Soru</a:t>
            </a:r>
          </a:p>
          <a:p>
            <a:r>
              <a:rPr lang="tr-TR" sz="1400" b="1" dirty="0">
                <a:solidFill>
                  <a:prstClr val="black"/>
                </a:solidFill>
              </a:rPr>
              <a:t>Toplam Süre : 120 </a:t>
            </a:r>
            <a:r>
              <a:rPr lang="tr-TR" sz="1400" b="1" dirty="0" err="1">
                <a:solidFill>
                  <a:prstClr val="black"/>
                </a:solidFill>
              </a:rPr>
              <a:t>dk</a:t>
            </a:r>
            <a:endParaRPr lang="tr-TR" sz="1400" b="1" dirty="0">
              <a:solidFill>
                <a:prstClr val="black"/>
              </a:solidFill>
            </a:endParaRPr>
          </a:p>
        </p:txBody>
      </p:sp>
      <p:sp>
        <p:nvSpPr>
          <p:cNvPr id="12" name="Metin kutusu 11"/>
          <p:cNvSpPr txBox="1"/>
          <p:nvPr/>
        </p:nvSpPr>
        <p:spPr>
          <a:xfrm>
            <a:off x="3997137" y="5605592"/>
            <a:ext cx="1762022" cy="584775"/>
          </a:xfrm>
          <a:prstGeom prst="rect">
            <a:avLst/>
          </a:prstGeom>
          <a:noFill/>
        </p:spPr>
        <p:txBody>
          <a:bodyPr wrap="none" rtlCol="0">
            <a:spAutoFit/>
          </a:bodyPr>
          <a:lstStyle/>
          <a:p>
            <a:pPr algn="ctr"/>
            <a:r>
              <a:rPr lang="tr-TR" sz="1600" b="1" dirty="0">
                <a:solidFill>
                  <a:srgbClr val="D40000"/>
                </a:solidFill>
              </a:rPr>
              <a:t>Her Bir Oturumun </a:t>
            </a:r>
          </a:p>
          <a:p>
            <a:pPr algn="ctr"/>
            <a:r>
              <a:rPr lang="tr-TR" sz="1600" b="1" dirty="0">
                <a:solidFill>
                  <a:srgbClr val="D40000"/>
                </a:solidFill>
              </a:rPr>
              <a:t>Ücreti 70 </a:t>
            </a:r>
            <a:r>
              <a:rPr lang="tr-TR" sz="1600" b="1" dirty="0" err="1">
                <a:solidFill>
                  <a:srgbClr val="D40000"/>
                </a:solidFill>
              </a:rPr>
              <a:t>Tl’dir</a:t>
            </a:r>
            <a:r>
              <a:rPr lang="tr-TR" sz="1600" b="1" dirty="0">
                <a:solidFill>
                  <a:srgbClr val="D40000"/>
                </a:solidFill>
              </a:rPr>
              <a:t>.</a:t>
            </a:r>
          </a:p>
        </p:txBody>
      </p:sp>
      <p:cxnSp>
        <p:nvCxnSpPr>
          <p:cNvPr id="14" name="Düz Ok Bağlayıcısı 13"/>
          <p:cNvCxnSpPr/>
          <p:nvPr/>
        </p:nvCxnSpPr>
        <p:spPr>
          <a:xfrm flipV="1">
            <a:off x="5158854" y="4678054"/>
            <a:ext cx="0" cy="9826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Düz Ok Bağlayıcısı 15"/>
          <p:cNvCxnSpPr/>
          <p:nvPr/>
        </p:nvCxnSpPr>
        <p:spPr>
          <a:xfrm flipV="1">
            <a:off x="5720491" y="5172630"/>
            <a:ext cx="748539" cy="6042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Düz Ok Bağlayıcısı 18"/>
          <p:cNvCxnSpPr/>
          <p:nvPr/>
        </p:nvCxnSpPr>
        <p:spPr>
          <a:xfrm flipV="1">
            <a:off x="5759159" y="5897980"/>
            <a:ext cx="925773" cy="362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109597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73" y="0"/>
            <a:ext cx="9906000" cy="6869594"/>
          </a:xfrm>
          <a:prstGeom prst="rect">
            <a:avLst/>
          </a:prstGeom>
        </p:spPr>
      </p:pic>
      <p:sp>
        <p:nvSpPr>
          <p:cNvPr id="5" name="Metin kutusu 4"/>
          <p:cNvSpPr txBox="1"/>
          <p:nvPr/>
        </p:nvSpPr>
        <p:spPr>
          <a:xfrm>
            <a:off x="0" y="668740"/>
            <a:ext cx="9906000" cy="523220"/>
          </a:xfrm>
          <a:prstGeom prst="rect">
            <a:avLst/>
          </a:prstGeom>
          <a:noFill/>
        </p:spPr>
        <p:txBody>
          <a:bodyPr wrap="square" rtlCol="0">
            <a:spAutoFit/>
          </a:bodyPr>
          <a:lstStyle/>
          <a:p>
            <a:pPr algn="ctr"/>
            <a:r>
              <a:rPr lang="tr-TR" sz="2800" b="1" dirty="0" smtClean="0">
                <a:solidFill>
                  <a:srgbClr val="D40000"/>
                </a:solidFill>
              </a:rPr>
              <a:t>TYT PUANI İÇİN TESTLERİN AĞIRLIKLARI</a:t>
            </a:r>
            <a:endParaRPr lang="tr-TR" sz="2800" b="1" dirty="0">
              <a:solidFill>
                <a:srgbClr val="D40000"/>
              </a:solidFill>
            </a:endParaRPr>
          </a:p>
        </p:txBody>
      </p:sp>
      <p:graphicFrame>
        <p:nvGraphicFramePr>
          <p:cNvPr id="7" name="Tablo 6"/>
          <p:cNvGraphicFramePr>
            <a:graphicFrameLocks noGrp="1"/>
          </p:cNvGraphicFramePr>
          <p:nvPr>
            <p:extLst>
              <p:ext uri="{D42A27DB-BD31-4B8C-83A1-F6EECF244321}">
                <p14:modId xmlns:p14="http://schemas.microsoft.com/office/powerpoint/2010/main" xmlns="" val="2814945911"/>
              </p:ext>
            </p:extLst>
          </p:nvPr>
        </p:nvGraphicFramePr>
        <p:xfrm>
          <a:off x="1083859" y="1915212"/>
          <a:ext cx="7738280" cy="2009088"/>
        </p:xfrm>
        <a:graphic>
          <a:graphicData uri="http://schemas.openxmlformats.org/drawingml/2006/table">
            <a:tbl>
              <a:tblPr firstRow="1" bandRow="1">
                <a:tableStyleId>{00A15C55-8517-42AA-B614-E9B94910E393}</a:tableStyleId>
              </a:tblPr>
              <a:tblGrid>
                <a:gridCol w="1547656"/>
                <a:gridCol w="1547656"/>
                <a:gridCol w="1547656"/>
                <a:gridCol w="1547656"/>
                <a:gridCol w="1547656"/>
              </a:tblGrid>
              <a:tr h="527166">
                <a:tc gridSpan="5">
                  <a:txBody>
                    <a:bodyPr/>
                    <a:lstStyle/>
                    <a:p>
                      <a:pPr algn="ctr"/>
                      <a:r>
                        <a:rPr lang="tr-TR" sz="2400" dirty="0" smtClean="0"/>
                        <a:t>TYT Testlerin Ağırlıkları (%) </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1054332">
                <a:tc>
                  <a:txBody>
                    <a:bodyPr/>
                    <a:lstStyle/>
                    <a:p>
                      <a:pPr algn="ctr"/>
                      <a:r>
                        <a:rPr lang="tr-TR" dirty="0" smtClean="0"/>
                        <a:t>Puan Türü </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Türkçe </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Sosyal Bilimler </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Temel Matematik </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Fen Bilimleri </a:t>
                      </a:r>
                    </a:p>
                    <a:p>
                      <a:pPr algn="ct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590">
                <a:tc>
                  <a:txBody>
                    <a:bodyPr/>
                    <a:lstStyle/>
                    <a:p>
                      <a:pPr algn="ctr"/>
                      <a:r>
                        <a:rPr lang="fi-FI" dirty="0" smtClean="0"/>
                        <a:t>TYT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dirty="0" smtClean="0"/>
                        <a:t>33</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dirty="0" smtClean="0"/>
                        <a:t>17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dirty="0" smtClean="0"/>
                        <a:t>33</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dirty="0" smtClean="0"/>
                        <a:t>17</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Dikdörtgen 7"/>
          <p:cNvSpPr/>
          <p:nvPr/>
        </p:nvSpPr>
        <p:spPr>
          <a:xfrm>
            <a:off x="517477" y="4417654"/>
            <a:ext cx="8871045" cy="1427955"/>
          </a:xfrm>
          <a:prstGeom prst="rect">
            <a:avLst/>
          </a:prstGeom>
        </p:spPr>
        <p:txBody>
          <a:bodyPr wrap="square">
            <a:spAutoFit/>
          </a:bodyPr>
          <a:lstStyle/>
          <a:p>
            <a:pPr algn="just">
              <a:lnSpc>
                <a:spcPct val="150000"/>
              </a:lnSpc>
            </a:pPr>
            <a:r>
              <a:rPr lang="tr-TR" sz="2000" dirty="0" err="1">
                <a:solidFill>
                  <a:srgbClr val="000000"/>
                </a:solidFill>
                <a:latin typeface="Times New Roman" panose="02020603050405020304" pitchFamily="18" charset="0"/>
              </a:rPr>
              <a:t>TYT’de</a:t>
            </a:r>
            <a:r>
              <a:rPr lang="tr-TR" sz="2000" dirty="0">
                <a:solidFill>
                  <a:srgbClr val="000000"/>
                </a:solidFill>
                <a:latin typeface="Times New Roman" panose="02020603050405020304" pitchFamily="18" charset="0"/>
              </a:rPr>
              <a:t> her bir </a:t>
            </a:r>
            <a:r>
              <a:rPr lang="tr-TR" sz="2000" dirty="0" smtClean="0">
                <a:solidFill>
                  <a:srgbClr val="000000"/>
                </a:solidFill>
                <a:latin typeface="Times New Roman" panose="02020603050405020304" pitchFamily="18" charset="0"/>
              </a:rPr>
              <a:t>test “</a:t>
            </a:r>
            <a:r>
              <a:rPr lang="tr-TR" sz="2000" dirty="0">
                <a:solidFill>
                  <a:srgbClr val="000000"/>
                </a:solidFill>
                <a:latin typeface="Times New Roman" panose="02020603050405020304" pitchFamily="18" charset="0"/>
              </a:rPr>
              <a:t>soru sayısı ile ilişkili” olacaktır. Dolayısıyla TYT sınavında, Türkçe testinin ağırlığı %33, Sosyal Bilimler testinin ağırlığı %17, Temel Matematik testinin ağırlığı %33, Fen Bilimleri testinin ağırlığı ise %17’dir. </a:t>
            </a:r>
            <a:endParaRPr lang="tr-TR" sz="2000" dirty="0"/>
          </a:p>
        </p:txBody>
      </p:sp>
    </p:spTree>
    <p:extLst>
      <p:ext uri="{BB962C8B-B14F-4D97-AF65-F5344CB8AC3E}">
        <p14:creationId xmlns:p14="http://schemas.microsoft.com/office/powerpoint/2010/main" xmlns="" val="2826246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139" y="11169"/>
            <a:ext cx="9906000" cy="6869594"/>
          </a:xfrm>
          <a:prstGeom prst="rect">
            <a:avLst/>
          </a:prstGeom>
        </p:spPr>
      </p:pic>
      <p:sp>
        <p:nvSpPr>
          <p:cNvPr id="6" name="Metin kutusu 5"/>
          <p:cNvSpPr txBox="1"/>
          <p:nvPr/>
        </p:nvSpPr>
        <p:spPr>
          <a:xfrm>
            <a:off x="2197743" y="586476"/>
            <a:ext cx="2332498" cy="1015663"/>
          </a:xfrm>
          <a:prstGeom prst="rect">
            <a:avLst/>
          </a:prstGeom>
          <a:noFill/>
        </p:spPr>
        <p:txBody>
          <a:bodyPr wrap="none" rtlCol="0">
            <a:spAutoFit/>
          </a:bodyPr>
          <a:lstStyle/>
          <a:p>
            <a:pPr algn="ctr"/>
            <a:r>
              <a:rPr lang="tr-TR" sz="2000" b="1" dirty="0" smtClean="0"/>
              <a:t>AYT</a:t>
            </a:r>
          </a:p>
          <a:p>
            <a:pPr algn="ctr"/>
            <a:r>
              <a:rPr lang="tr-TR" sz="2000" b="1" dirty="0" smtClean="0"/>
              <a:t>Alan Yeterlilik Sınavı</a:t>
            </a:r>
          </a:p>
          <a:p>
            <a:pPr algn="ctr"/>
            <a:r>
              <a:rPr lang="tr-TR" sz="2000" b="1" dirty="0" smtClean="0"/>
              <a:t>Genel Bilgiler</a:t>
            </a:r>
            <a:endParaRPr lang="tr-TR" sz="2000" b="1" dirty="0"/>
          </a:p>
        </p:txBody>
      </p:sp>
      <p:sp>
        <p:nvSpPr>
          <p:cNvPr id="16" name="Akış Çizelgesi: Ayıkla 15"/>
          <p:cNvSpPr/>
          <p:nvPr/>
        </p:nvSpPr>
        <p:spPr>
          <a:xfrm rot="16849407">
            <a:off x="3924820" y="4937414"/>
            <a:ext cx="928598" cy="909488"/>
          </a:xfrm>
          <a:prstGeom prst="flowChartExtra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73544" y="1635691"/>
            <a:ext cx="8727619" cy="1477328"/>
          </a:xfrm>
          <a:prstGeom prst="rect">
            <a:avLst/>
          </a:prstGeom>
        </p:spPr>
        <p:txBody>
          <a:bodyPr wrap="square">
            <a:spAutoFit/>
          </a:bodyPr>
          <a:lstStyle/>
          <a:p>
            <a:pPr marL="285750" indent="-285750" algn="just">
              <a:lnSpc>
                <a:spcPct val="125000"/>
              </a:lnSpc>
              <a:buFont typeface="Wingdings" panose="05000000000000000000" pitchFamily="2" charset="2"/>
              <a:buChar char="§"/>
            </a:pPr>
            <a:r>
              <a:rPr lang="tr-TR" dirty="0" smtClean="0"/>
              <a:t>2020-AYT’ye </a:t>
            </a:r>
            <a:r>
              <a:rPr lang="tr-TR" dirty="0"/>
              <a:t>de girmek isteyen adaylar, </a:t>
            </a:r>
            <a:r>
              <a:rPr lang="tr-TR" b="1" dirty="0"/>
              <a:t>“</a:t>
            </a:r>
            <a:r>
              <a:rPr lang="tr-TR" b="1" i="1" dirty="0"/>
              <a:t>Alan Yeterlilik Testleri (AYT)</a:t>
            </a:r>
            <a:r>
              <a:rPr lang="tr-TR" b="1" dirty="0"/>
              <a:t>” </a:t>
            </a:r>
            <a:r>
              <a:rPr lang="tr-TR" dirty="0" smtClean="0"/>
              <a:t>seçeneğini işaretleyecekler</a:t>
            </a:r>
            <a:r>
              <a:rPr lang="tr-TR" dirty="0"/>
              <a:t>, </a:t>
            </a:r>
            <a:r>
              <a:rPr lang="tr-TR" dirty="0" err="1" smtClean="0"/>
              <a:t>AYT’ye</a:t>
            </a:r>
            <a:r>
              <a:rPr lang="tr-TR" dirty="0" smtClean="0"/>
              <a:t> girmek </a:t>
            </a:r>
            <a:r>
              <a:rPr lang="tr-TR" dirty="0"/>
              <a:t>istemeyen adaylar bu seçeneği boş b</a:t>
            </a:r>
            <a:r>
              <a:rPr lang="tr-TR" dirty="0" smtClean="0"/>
              <a:t>ırakacaklardır.</a:t>
            </a:r>
          </a:p>
          <a:p>
            <a:pPr marL="285750" indent="-285750">
              <a:lnSpc>
                <a:spcPct val="125000"/>
              </a:lnSpc>
              <a:buFont typeface="Wingdings" panose="05000000000000000000" pitchFamily="2" charset="2"/>
              <a:buChar char="§"/>
            </a:pPr>
            <a:r>
              <a:rPr lang="tr-TR" b="1" dirty="0" smtClean="0">
                <a:solidFill>
                  <a:srgbClr val="FF0000"/>
                </a:solidFill>
              </a:rPr>
              <a:t>Lisans isteyen adayların AYT sınavına girmeleri zorunludur. </a:t>
            </a:r>
          </a:p>
          <a:p>
            <a:pPr marL="285750" indent="-285750">
              <a:lnSpc>
                <a:spcPct val="125000"/>
              </a:lnSpc>
              <a:buFont typeface="Wingdings" panose="05000000000000000000" pitchFamily="2" charset="2"/>
              <a:buChar char="§"/>
            </a:pPr>
            <a:r>
              <a:rPr lang="tr-TR" u="sng" dirty="0"/>
              <a:t>İkinci Oturumda (AYT) lise müfredatı esas alınacaktır</a:t>
            </a:r>
            <a:r>
              <a:rPr lang="tr-TR" u="sng" dirty="0" smtClean="0"/>
              <a:t>.</a:t>
            </a:r>
            <a:endParaRPr lang="tr-TR" b="1" u="sng" dirty="0">
              <a:solidFill>
                <a:srgbClr val="FF0000"/>
              </a:solidFill>
            </a:endParaRPr>
          </a:p>
        </p:txBody>
      </p:sp>
      <p:sp>
        <p:nvSpPr>
          <p:cNvPr id="15" name="Akış Çizelgesi: Ayıkla 14"/>
          <p:cNvSpPr/>
          <p:nvPr/>
        </p:nvSpPr>
        <p:spPr>
          <a:xfrm rot="16200000">
            <a:off x="1440701" y="5120150"/>
            <a:ext cx="928598" cy="909488"/>
          </a:xfrm>
          <a:prstGeom prst="flowChartExtra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kış Çizelgesi: Ayıkla 16"/>
          <p:cNvSpPr/>
          <p:nvPr/>
        </p:nvSpPr>
        <p:spPr>
          <a:xfrm rot="8261772">
            <a:off x="6335914" y="5014245"/>
            <a:ext cx="885663" cy="1228293"/>
          </a:xfrm>
          <a:prstGeom prst="flowChartExtra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kış Çizelgesi: Ayıkla 17"/>
          <p:cNvSpPr/>
          <p:nvPr/>
        </p:nvSpPr>
        <p:spPr>
          <a:xfrm rot="8261772">
            <a:off x="8242180" y="5083844"/>
            <a:ext cx="885663" cy="1228293"/>
          </a:xfrm>
          <a:prstGeom prst="flowChartExtra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854199" y="5459337"/>
            <a:ext cx="7014227" cy="830997"/>
          </a:xfrm>
          <a:prstGeom prst="rect">
            <a:avLst/>
          </a:prstGeom>
          <a:solidFill>
            <a:srgbClr val="FFD90A"/>
          </a:solidFill>
        </p:spPr>
        <p:txBody>
          <a:bodyPr wrap="square" anchor="ctr">
            <a:spAutoFit/>
          </a:bodyPr>
          <a:lstStyle/>
          <a:p>
            <a:pPr algn="ctr"/>
            <a:r>
              <a:rPr lang="tr-TR" sz="1600" b="1" dirty="0" smtClean="0">
                <a:latin typeface="TimesNewRoman,Bold"/>
              </a:rPr>
              <a:t>2020-YKS’de </a:t>
            </a:r>
            <a:r>
              <a:rPr lang="tr-TR" sz="1600" b="1" dirty="0">
                <a:latin typeface="TimesNewRoman,Bold"/>
              </a:rPr>
              <a:t>SAY, SÖZ, EA veya DİL puanıyla bir programa yerleşmek isteyenlerin (</a:t>
            </a:r>
            <a:r>
              <a:rPr lang="tr-TR" sz="1600" b="1" dirty="0" smtClean="0">
                <a:latin typeface="TimesNewRoman,Bold"/>
              </a:rPr>
              <a:t>2019-TYT </a:t>
            </a:r>
            <a:r>
              <a:rPr lang="tr-TR" sz="1600" b="1" dirty="0">
                <a:latin typeface="TimesNewRoman,Bold"/>
              </a:rPr>
              <a:t>puanı 200 ve üzeri olsa bile) </a:t>
            </a:r>
            <a:r>
              <a:rPr lang="tr-TR" sz="1600" b="1" dirty="0" smtClean="0">
                <a:latin typeface="TimesNewRoman,Bold"/>
              </a:rPr>
              <a:t>2020-AYT </a:t>
            </a:r>
            <a:r>
              <a:rPr lang="tr-TR" sz="1600" b="1" dirty="0">
                <a:latin typeface="TimesNewRoman,Bold"/>
              </a:rPr>
              <a:t>ve/veya </a:t>
            </a:r>
            <a:r>
              <a:rPr lang="tr-TR" sz="1600" b="1" dirty="0" smtClean="0">
                <a:latin typeface="TimesNewRoman,Bold"/>
              </a:rPr>
              <a:t>2020-YDT </a:t>
            </a:r>
            <a:r>
              <a:rPr lang="tr-TR" sz="1600" b="1" dirty="0">
                <a:latin typeface="TimesNewRoman,Bold"/>
              </a:rPr>
              <a:t>oturumlarına başvuru </a:t>
            </a:r>
            <a:r>
              <a:rPr lang="tr-TR" sz="1600" b="1" dirty="0" smtClean="0">
                <a:latin typeface="TimesNewRoman,Bold"/>
              </a:rPr>
              <a:t>yaparak katılmaları </a:t>
            </a:r>
            <a:r>
              <a:rPr lang="tr-TR" sz="1600" b="1" dirty="0">
                <a:latin typeface="TimesNewRoman,Bold"/>
              </a:rPr>
              <a:t>zorunludur.</a:t>
            </a:r>
            <a:endParaRPr lang="tr-TR" sz="1600" dirty="0"/>
          </a:p>
        </p:txBody>
      </p:sp>
      <p:sp>
        <p:nvSpPr>
          <p:cNvPr id="13" name="Dikdörtgen 12"/>
          <p:cNvSpPr/>
          <p:nvPr/>
        </p:nvSpPr>
        <p:spPr>
          <a:xfrm>
            <a:off x="554652" y="3106714"/>
            <a:ext cx="8943350" cy="1862048"/>
          </a:xfrm>
          <a:prstGeom prst="rect">
            <a:avLst/>
          </a:prstGeom>
        </p:spPr>
        <p:txBody>
          <a:bodyPr wrap="square">
            <a:spAutoFit/>
          </a:bodyPr>
          <a:lstStyle/>
          <a:p>
            <a:pPr marL="285750" indent="-285750">
              <a:lnSpc>
                <a:spcPct val="125000"/>
              </a:lnSpc>
              <a:buFont typeface="Wingdings" panose="05000000000000000000" pitchFamily="2" charset="2"/>
              <a:buChar char="§"/>
            </a:pPr>
            <a:r>
              <a:rPr lang="tr-TR" b="1" dirty="0" smtClean="0"/>
              <a:t>2020-YDT’ye </a:t>
            </a:r>
            <a:r>
              <a:rPr lang="tr-TR" b="1" dirty="0"/>
              <a:t>de girmek isteyen adaylar, </a:t>
            </a:r>
            <a:r>
              <a:rPr lang="tr-TR" sz="2000" b="1" dirty="0"/>
              <a:t>“Yabancı Dil Testi (YDT)” </a:t>
            </a:r>
            <a:r>
              <a:rPr lang="tr-TR" b="1" dirty="0"/>
              <a:t>seçeneğini işaretleyeceklerdir. </a:t>
            </a:r>
            <a:r>
              <a:rPr lang="tr-TR" b="1" dirty="0" err="1" smtClean="0"/>
              <a:t>YDT’ye</a:t>
            </a:r>
            <a:r>
              <a:rPr lang="tr-TR" b="1" dirty="0" smtClean="0"/>
              <a:t> girmek </a:t>
            </a:r>
            <a:r>
              <a:rPr lang="tr-TR" b="1" dirty="0"/>
              <a:t>istemeyen adaylar, “Yabancı Dil Testi (YDT)” seçeneğini boş bırakacaklardır</a:t>
            </a:r>
            <a:r>
              <a:rPr lang="tr-TR" b="1" dirty="0" smtClean="0"/>
              <a:t>.</a:t>
            </a:r>
          </a:p>
          <a:p>
            <a:pPr marL="285750" indent="-285750">
              <a:lnSpc>
                <a:spcPct val="125000"/>
              </a:lnSpc>
              <a:buFont typeface="Wingdings" panose="05000000000000000000" pitchFamily="2" charset="2"/>
              <a:buChar char="§"/>
            </a:pPr>
            <a:r>
              <a:rPr lang="tr-TR" dirty="0" smtClean="0">
                <a:solidFill>
                  <a:srgbClr val="FF0000"/>
                </a:solidFill>
              </a:rPr>
              <a:t>AYT ve </a:t>
            </a:r>
            <a:r>
              <a:rPr lang="tr-TR" dirty="0" err="1" smtClean="0">
                <a:solidFill>
                  <a:srgbClr val="FF0000"/>
                </a:solidFill>
              </a:rPr>
              <a:t>YDT’de</a:t>
            </a:r>
            <a:r>
              <a:rPr lang="tr-TR" dirty="0" smtClean="0">
                <a:solidFill>
                  <a:srgbClr val="FF0000"/>
                </a:solidFill>
              </a:rPr>
              <a:t> ağırlıklı puanların hesaplanabilmesi için adayların ilgili testlerin en az birinden en az 0,5 ham puan almış olmaları gerekmektedir.</a:t>
            </a:r>
            <a:endParaRPr lang="tr-TR" dirty="0">
              <a:solidFill>
                <a:srgbClr val="FF0000"/>
              </a:solidFill>
            </a:endParaRPr>
          </a:p>
        </p:txBody>
      </p:sp>
      <p:sp>
        <p:nvSpPr>
          <p:cNvPr id="14" name="Dikdörtgen 13"/>
          <p:cNvSpPr/>
          <p:nvPr/>
        </p:nvSpPr>
        <p:spPr>
          <a:xfrm>
            <a:off x="308314" y="5703413"/>
            <a:ext cx="1373005" cy="369332"/>
          </a:xfrm>
          <a:prstGeom prst="rect">
            <a:avLst/>
          </a:prstGeom>
        </p:spPr>
        <p:txBody>
          <a:bodyPr wrap="none">
            <a:spAutoFit/>
          </a:bodyPr>
          <a:lstStyle/>
          <a:p>
            <a:r>
              <a:rPr lang="tr-TR" b="1" spc="300" dirty="0" smtClean="0">
                <a:solidFill>
                  <a:srgbClr val="D40000"/>
                </a:solidFill>
                <a:latin typeface="TimesNewRoman,Bold"/>
              </a:rPr>
              <a:t>DİKKAT </a:t>
            </a:r>
            <a:endParaRPr lang="tr-TR" spc="300" dirty="0">
              <a:solidFill>
                <a:srgbClr val="D40000"/>
              </a:solidFill>
            </a:endParaRPr>
          </a:p>
        </p:txBody>
      </p:sp>
      <p:pic>
        <p:nvPicPr>
          <p:cNvPr id="19" name="Resim 18"/>
          <p:cNvPicPr>
            <a:picLocks noChangeAspect="1"/>
          </p:cNvPicPr>
          <p:nvPr/>
        </p:nvPicPr>
        <p:blipFill>
          <a:blip r:embed="rId3"/>
          <a:stretch>
            <a:fillRect/>
          </a:stretch>
        </p:blipFill>
        <p:spPr>
          <a:xfrm>
            <a:off x="430952" y="47902"/>
            <a:ext cx="1660865" cy="1588020"/>
          </a:xfrm>
          <a:prstGeom prst="rect">
            <a:avLst/>
          </a:prstGeom>
        </p:spPr>
      </p:pic>
    </p:spTree>
    <p:extLst>
      <p:ext uri="{BB962C8B-B14F-4D97-AF65-F5344CB8AC3E}">
        <p14:creationId xmlns:p14="http://schemas.microsoft.com/office/powerpoint/2010/main" xmlns="" val="3988268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18" name="Yuvarlatılmış Dikdörtgen 17"/>
          <p:cNvSpPr/>
          <p:nvPr/>
        </p:nvSpPr>
        <p:spPr>
          <a:xfrm>
            <a:off x="5835728" y="2964757"/>
            <a:ext cx="2169123" cy="361383"/>
          </a:xfrm>
          <a:prstGeom prst="roundRect">
            <a:avLst/>
          </a:prstGeom>
          <a:solidFill>
            <a:srgbClr val="F04F3A"/>
          </a:solidFill>
          <a:ln>
            <a:solidFill>
              <a:srgbClr val="F04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0" y="374028"/>
            <a:ext cx="9906000" cy="923330"/>
          </a:xfrm>
          <a:prstGeom prst="rect">
            <a:avLst/>
          </a:prstGeom>
          <a:noFill/>
        </p:spPr>
        <p:txBody>
          <a:bodyPr wrap="square" rtlCol="0">
            <a:spAutoFit/>
          </a:bodyPr>
          <a:lstStyle/>
          <a:p>
            <a:pPr algn="ctr"/>
            <a:r>
              <a:rPr lang="tr-TR" dirty="0">
                <a:latin typeface="Arial Black" panose="020B0A04020102020204" pitchFamily="34" charset="0"/>
              </a:rPr>
              <a:t>2</a:t>
            </a:r>
            <a:r>
              <a:rPr lang="tr-TR" dirty="0" smtClean="0">
                <a:latin typeface="Arial Black" panose="020B0A04020102020204" pitchFamily="34" charset="0"/>
              </a:rPr>
              <a:t>. OTURUM </a:t>
            </a:r>
          </a:p>
          <a:p>
            <a:pPr algn="ctr"/>
            <a:r>
              <a:rPr lang="tr-TR" dirty="0" smtClean="0">
                <a:latin typeface="Arial Black" panose="020B0A04020102020204" pitchFamily="34" charset="0"/>
              </a:rPr>
              <a:t>–ALAN YETERLİLİK TESTİ (AYT) ve </a:t>
            </a:r>
          </a:p>
          <a:p>
            <a:pPr algn="ctr"/>
            <a:r>
              <a:rPr lang="tr-TR" dirty="0" smtClean="0">
                <a:latin typeface="Arial Black" panose="020B0A04020102020204" pitchFamily="34" charset="0"/>
              </a:rPr>
              <a:t>YABANCI DİL TESTİ (YDT)- İLE İLGİLİ BİLGİLER</a:t>
            </a:r>
            <a:endParaRPr lang="tr-TR" dirty="0">
              <a:latin typeface="Arial Black" panose="020B0A04020102020204" pitchFamily="34" charset="0"/>
            </a:endParaRPr>
          </a:p>
        </p:txBody>
      </p:sp>
      <p:sp>
        <p:nvSpPr>
          <p:cNvPr id="6" name="Yuvarlatılmış Dikdörtgen 5"/>
          <p:cNvSpPr/>
          <p:nvPr/>
        </p:nvSpPr>
        <p:spPr>
          <a:xfrm>
            <a:off x="355249" y="2964757"/>
            <a:ext cx="1741046" cy="2943533"/>
          </a:xfrm>
          <a:prstGeom prst="roundRect">
            <a:avLst/>
          </a:prstGeom>
          <a:solidFill>
            <a:srgbClr val="5FC5B9"/>
          </a:solidFill>
          <a:ln>
            <a:solidFill>
              <a:srgbClr val="5FC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7" name="Yuvarlatılmış Dikdörtgen 6"/>
          <p:cNvSpPr/>
          <p:nvPr/>
        </p:nvSpPr>
        <p:spPr>
          <a:xfrm>
            <a:off x="8211312" y="2964757"/>
            <a:ext cx="1300497" cy="2943533"/>
          </a:xfrm>
          <a:prstGeom prst="roundRect">
            <a:avLst/>
          </a:prstGeom>
          <a:solidFill>
            <a:srgbClr val="E02570"/>
          </a:solidFill>
          <a:ln>
            <a:solidFill>
              <a:srgbClr val="E025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p:txBody>
      </p:sp>
      <p:sp>
        <p:nvSpPr>
          <p:cNvPr id="8" name="Yuvarlatılmış Dikdörtgen 7"/>
          <p:cNvSpPr/>
          <p:nvPr/>
        </p:nvSpPr>
        <p:spPr>
          <a:xfrm>
            <a:off x="2241146" y="4591248"/>
            <a:ext cx="5763705" cy="1317042"/>
          </a:xfrm>
          <a:prstGeom prst="roundRect">
            <a:avLst/>
          </a:prstGeom>
          <a:solidFill>
            <a:srgbClr val="ED7D6A"/>
          </a:solidFill>
          <a:ln>
            <a:solidFill>
              <a:srgbClr val="ED7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9" name="Yuvarlatılmış Dikdörtgen 8"/>
          <p:cNvSpPr/>
          <p:nvPr/>
        </p:nvSpPr>
        <p:spPr>
          <a:xfrm>
            <a:off x="5835727" y="3358713"/>
            <a:ext cx="2169124" cy="1133203"/>
          </a:xfrm>
          <a:prstGeom prst="roundRect">
            <a:avLst/>
          </a:prstGeom>
          <a:solidFill>
            <a:srgbClr val="5AAB53"/>
          </a:solidFill>
          <a:ln>
            <a:solidFill>
              <a:srgbClr val="5AA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10" name="Yuvarlatılmış Dikdörtgen 9"/>
          <p:cNvSpPr/>
          <p:nvPr/>
        </p:nvSpPr>
        <p:spPr>
          <a:xfrm>
            <a:off x="2246279" y="2964757"/>
            <a:ext cx="3472136" cy="1530218"/>
          </a:xfrm>
          <a:prstGeom prst="roundRect">
            <a:avLst/>
          </a:prstGeom>
          <a:solidFill>
            <a:srgbClr val="FCBA2F"/>
          </a:solidFill>
          <a:ln>
            <a:solidFill>
              <a:srgbClr val="FCB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11" name="Metin kutusu 10"/>
          <p:cNvSpPr txBox="1"/>
          <p:nvPr/>
        </p:nvSpPr>
        <p:spPr>
          <a:xfrm>
            <a:off x="2575996" y="3275157"/>
            <a:ext cx="3833988" cy="954107"/>
          </a:xfrm>
          <a:prstGeom prst="rect">
            <a:avLst/>
          </a:prstGeom>
          <a:noFill/>
        </p:spPr>
        <p:txBody>
          <a:bodyPr wrap="square" rtlCol="0">
            <a:spAutoFit/>
          </a:bodyPr>
          <a:lstStyle/>
          <a:p>
            <a:r>
              <a:rPr lang="tr-TR" sz="1400" b="1" dirty="0"/>
              <a:t>Türk Dili ve Edebiyatı-Sosyal Bilimler </a:t>
            </a:r>
            <a:r>
              <a:rPr lang="tr-TR" sz="1400" b="1" dirty="0" smtClean="0"/>
              <a:t>1</a:t>
            </a:r>
            <a:endParaRPr lang="tr-TR" sz="1400" dirty="0" smtClean="0"/>
          </a:p>
          <a:p>
            <a:r>
              <a:rPr lang="tr-TR" sz="1400" dirty="0" smtClean="0"/>
              <a:t>Türk Dili ve Edebiyatı – 24 Soru</a:t>
            </a:r>
          </a:p>
          <a:p>
            <a:r>
              <a:rPr lang="tr-TR" sz="1400" dirty="0" smtClean="0"/>
              <a:t>Coğrafya 1 – 6 Soru</a:t>
            </a:r>
          </a:p>
          <a:p>
            <a:r>
              <a:rPr lang="tr-TR" sz="1400" dirty="0" smtClean="0"/>
              <a:t>Tarih 1 – 10 Soru</a:t>
            </a:r>
            <a:endParaRPr lang="tr-TR" sz="1400" dirty="0"/>
          </a:p>
        </p:txBody>
      </p:sp>
      <p:sp>
        <p:nvSpPr>
          <p:cNvPr id="12" name="Metin kutusu 11"/>
          <p:cNvSpPr txBox="1"/>
          <p:nvPr/>
        </p:nvSpPr>
        <p:spPr>
          <a:xfrm>
            <a:off x="6030816" y="2997330"/>
            <a:ext cx="1778949" cy="307777"/>
          </a:xfrm>
          <a:prstGeom prst="rect">
            <a:avLst/>
          </a:prstGeom>
          <a:noFill/>
        </p:spPr>
        <p:txBody>
          <a:bodyPr wrap="none" rtlCol="0">
            <a:spAutoFit/>
          </a:bodyPr>
          <a:lstStyle/>
          <a:p>
            <a:r>
              <a:rPr lang="tr-TR" sz="1400" b="1" dirty="0" smtClean="0"/>
              <a:t>Matematik – 40 Soru </a:t>
            </a:r>
          </a:p>
        </p:txBody>
      </p:sp>
      <p:sp>
        <p:nvSpPr>
          <p:cNvPr id="13" name="Metin kutusu 12"/>
          <p:cNvSpPr txBox="1"/>
          <p:nvPr/>
        </p:nvSpPr>
        <p:spPr>
          <a:xfrm>
            <a:off x="2336664" y="4721329"/>
            <a:ext cx="4583627" cy="1169551"/>
          </a:xfrm>
          <a:prstGeom prst="rect">
            <a:avLst/>
          </a:prstGeom>
          <a:noFill/>
        </p:spPr>
        <p:txBody>
          <a:bodyPr wrap="none" rtlCol="0">
            <a:spAutoFit/>
          </a:bodyPr>
          <a:lstStyle/>
          <a:p>
            <a:r>
              <a:rPr lang="tr-TR" sz="1400" b="1" dirty="0" smtClean="0"/>
              <a:t>Sosyal Bilimler 2</a:t>
            </a:r>
          </a:p>
          <a:p>
            <a:r>
              <a:rPr lang="tr-TR" sz="1400" dirty="0" smtClean="0"/>
              <a:t>Coğrafya 2 – 11 Soru</a:t>
            </a:r>
          </a:p>
          <a:p>
            <a:r>
              <a:rPr lang="tr-TR" sz="1400" dirty="0" smtClean="0"/>
              <a:t>Din Kültürü ve Ahlak Bilgisi – 6 Soru</a:t>
            </a:r>
          </a:p>
          <a:p>
            <a:r>
              <a:rPr lang="tr-TR" sz="1400" dirty="0" smtClean="0"/>
              <a:t>Felsefe Grubu (Felsefe, Mantık, Sosyoloji, Psikoloji) – 12 Soru</a:t>
            </a:r>
          </a:p>
          <a:p>
            <a:r>
              <a:rPr lang="tr-TR" sz="1400" dirty="0" smtClean="0"/>
              <a:t>Tarih 2 – 11 Soru</a:t>
            </a:r>
            <a:endParaRPr lang="tr-TR" sz="1400" dirty="0"/>
          </a:p>
        </p:txBody>
      </p:sp>
      <p:sp>
        <p:nvSpPr>
          <p:cNvPr id="14" name="Metin kutusu 13"/>
          <p:cNvSpPr txBox="1"/>
          <p:nvPr/>
        </p:nvSpPr>
        <p:spPr>
          <a:xfrm>
            <a:off x="6197430" y="3445479"/>
            <a:ext cx="1445717" cy="954107"/>
          </a:xfrm>
          <a:prstGeom prst="rect">
            <a:avLst/>
          </a:prstGeom>
          <a:noFill/>
        </p:spPr>
        <p:txBody>
          <a:bodyPr wrap="none" rtlCol="0">
            <a:spAutoFit/>
          </a:bodyPr>
          <a:lstStyle/>
          <a:p>
            <a:r>
              <a:rPr lang="tr-TR" sz="1400" b="1" dirty="0" smtClean="0"/>
              <a:t>Fen Bilimleri</a:t>
            </a:r>
          </a:p>
          <a:p>
            <a:r>
              <a:rPr lang="tr-TR" sz="1400" dirty="0" smtClean="0"/>
              <a:t>Biyoloji – 13 Soru</a:t>
            </a:r>
          </a:p>
          <a:p>
            <a:r>
              <a:rPr lang="tr-TR" sz="1400" dirty="0" smtClean="0"/>
              <a:t>Fizik – 14 Soru</a:t>
            </a:r>
          </a:p>
          <a:p>
            <a:r>
              <a:rPr lang="tr-TR" sz="1400" dirty="0" smtClean="0"/>
              <a:t>Kimya – 13 Soru</a:t>
            </a:r>
            <a:endParaRPr lang="tr-TR" sz="1400" dirty="0"/>
          </a:p>
        </p:txBody>
      </p:sp>
      <p:sp>
        <p:nvSpPr>
          <p:cNvPr id="15" name="Metin kutusu 14"/>
          <p:cNvSpPr txBox="1"/>
          <p:nvPr/>
        </p:nvSpPr>
        <p:spPr>
          <a:xfrm>
            <a:off x="8292565" y="3027824"/>
            <a:ext cx="1220631" cy="646331"/>
          </a:xfrm>
          <a:prstGeom prst="rect">
            <a:avLst/>
          </a:prstGeom>
          <a:noFill/>
        </p:spPr>
        <p:txBody>
          <a:bodyPr vert="horz" wrap="square" rtlCol="0">
            <a:spAutoFit/>
          </a:bodyPr>
          <a:lstStyle/>
          <a:p>
            <a:pPr algn="ctr"/>
            <a:r>
              <a:rPr lang="tr-TR" b="1" dirty="0" smtClean="0"/>
              <a:t>Yabancı Dil  - 80 Soru</a:t>
            </a:r>
            <a:endParaRPr lang="tr-TR" b="1" dirty="0"/>
          </a:p>
        </p:txBody>
      </p:sp>
      <p:sp>
        <p:nvSpPr>
          <p:cNvPr id="16" name="Metin kutusu 15"/>
          <p:cNvSpPr txBox="1"/>
          <p:nvPr/>
        </p:nvSpPr>
        <p:spPr>
          <a:xfrm>
            <a:off x="479588" y="3383923"/>
            <a:ext cx="1488859" cy="2031325"/>
          </a:xfrm>
          <a:prstGeom prst="rect">
            <a:avLst/>
          </a:prstGeom>
          <a:noFill/>
        </p:spPr>
        <p:txBody>
          <a:bodyPr wrap="square" rtlCol="0">
            <a:spAutoFit/>
          </a:bodyPr>
          <a:lstStyle/>
          <a:p>
            <a:pPr algn="ctr"/>
            <a:r>
              <a:rPr lang="tr-TR" b="1" dirty="0" smtClean="0"/>
              <a:t>2. Oturum</a:t>
            </a:r>
          </a:p>
          <a:p>
            <a:pPr algn="ctr"/>
            <a:endParaRPr lang="tr-TR" b="1" dirty="0" smtClean="0"/>
          </a:p>
          <a:p>
            <a:pPr algn="ctr"/>
            <a:r>
              <a:rPr lang="tr-TR" b="1" dirty="0" smtClean="0"/>
              <a:t> 21 Haziran 2020 Pazar 10:15</a:t>
            </a:r>
          </a:p>
          <a:p>
            <a:pPr algn="ctr"/>
            <a:endParaRPr lang="tr-TR" b="1" dirty="0" smtClean="0"/>
          </a:p>
          <a:p>
            <a:pPr algn="ctr"/>
            <a:r>
              <a:rPr lang="tr-TR" b="1" dirty="0" smtClean="0">
                <a:solidFill>
                  <a:srgbClr val="C00000"/>
                </a:solidFill>
              </a:rPr>
              <a:t>180 </a:t>
            </a:r>
            <a:r>
              <a:rPr lang="tr-TR" b="1" dirty="0" err="1" smtClean="0">
                <a:solidFill>
                  <a:srgbClr val="C00000"/>
                </a:solidFill>
              </a:rPr>
              <a:t>dk</a:t>
            </a:r>
            <a:endParaRPr lang="tr-TR" b="1" dirty="0" smtClean="0">
              <a:solidFill>
                <a:srgbClr val="C00000"/>
              </a:solidFill>
            </a:endParaRPr>
          </a:p>
        </p:txBody>
      </p:sp>
      <p:sp>
        <p:nvSpPr>
          <p:cNvPr id="17" name="Metin kutusu 16"/>
          <p:cNvSpPr txBox="1"/>
          <p:nvPr/>
        </p:nvSpPr>
        <p:spPr>
          <a:xfrm>
            <a:off x="8266818" y="3691697"/>
            <a:ext cx="1220632" cy="2031325"/>
          </a:xfrm>
          <a:prstGeom prst="rect">
            <a:avLst/>
          </a:prstGeom>
          <a:noFill/>
        </p:spPr>
        <p:txBody>
          <a:bodyPr wrap="square" rtlCol="0">
            <a:spAutoFit/>
          </a:bodyPr>
          <a:lstStyle/>
          <a:p>
            <a:pPr algn="ctr"/>
            <a:r>
              <a:rPr lang="tr-TR" b="1" dirty="0" smtClean="0">
                <a:solidFill>
                  <a:schemeClr val="bg1"/>
                </a:solidFill>
              </a:rPr>
              <a:t>Yabancı Dil Oturumu</a:t>
            </a:r>
          </a:p>
          <a:p>
            <a:pPr algn="ctr"/>
            <a:r>
              <a:rPr lang="tr-TR" b="1" dirty="0" smtClean="0">
                <a:solidFill>
                  <a:schemeClr val="bg1"/>
                </a:solidFill>
              </a:rPr>
              <a:t>21 Haziran 2020 Pazar 15:45</a:t>
            </a:r>
          </a:p>
          <a:p>
            <a:pPr algn="ctr"/>
            <a:endParaRPr lang="tr-TR" b="1" dirty="0" smtClean="0">
              <a:solidFill>
                <a:srgbClr val="FFFF00"/>
              </a:solidFill>
            </a:endParaRPr>
          </a:p>
          <a:p>
            <a:pPr algn="ctr"/>
            <a:r>
              <a:rPr lang="tr-TR" b="1" dirty="0" smtClean="0">
                <a:solidFill>
                  <a:srgbClr val="FFFF00"/>
                </a:solidFill>
              </a:rPr>
              <a:t>120 </a:t>
            </a:r>
            <a:r>
              <a:rPr lang="tr-TR" b="1" dirty="0" err="1" smtClean="0">
                <a:solidFill>
                  <a:srgbClr val="FFFF00"/>
                </a:solidFill>
              </a:rPr>
              <a:t>dk</a:t>
            </a:r>
            <a:endParaRPr lang="tr-TR" b="1" dirty="0">
              <a:solidFill>
                <a:srgbClr val="FFFF00"/>
              </a:solidFill>
            </a:endParaRPr>
          </a:p>
        </p:txBody>
      </p:sp>
      <p:sp>
        <p:nvSpPr>
          <p:cNvPr id="19" name="Dikdörtgen 18"/>
          <p:cNvSpPr/>
          <p:nvPr/>
        </p:nvSpPr>
        <p:spPr>
          <a:xfrm>
            <a:off x="479588" y="1578006"/>
            <a:ext cx="9103020" cy="830997"/>
          </a:xfrm>
          <a:prstGeom prst="rect">
            <a:avLst/>
          </a:prstGeom>
        </p:spPr>
        <p:txBody>
          <a:bodyPr wrap="square">
            <a:spAutoFit/>
          </a:bodyPr>
          <a:lstStyle/>
          <a:p>
            <a:pPr algn="just"/>
            <a:r>
              <a:rPr lang="tr-TR" sz="1600" b="1" dirty="0">
                <a:latin typeface="TimesNewRoman"/>
              </a:rPr>
              <a:t>TYT puanı olmayan, TYT puanı hesaplanmayan veya TYT puanı 150’nin </a:t>
            </a:r>
            <a:r>
              <a:rPr lang="tr-TR" sz="1600" b="1" dirty="0" smtClean="0">
                <a:latin typeface="TimesNewRoman"/>
              </a:rPr>
              <a:t>altında olan </a:t>
            </a:r>
            <a:r>
              <a:rPr lang="tr-TR" sz="1600" b="1" dirty="0">
                <a:latin typeface="TimesNewRoman"/>
              </a:rPr>
              <a:t>adayların, AYT ve/veya </a:t>
            </a:r>
            <a:r>
              <a:rPr lang="tr-TR" sz="1600" b="1" dirty="0" err="1">
                <a:latin typeface="TimesNewRoman"/>
              </a:rPr>
              <a:t>YDT’ye</a:t>
            </a:r>
            <a:r>
              <a:rPr lang="tr-TR" sz="1600" b="1" dirty="0">
                <a:latin typeface="TimesNewRoman"/>
              </a:rPr>
              <a:t> girmiş olsalar da SAY, SÖZ, EA, DİL puanları hesaplanmayacaktır.</a:t>
            </a:r>
            <a:endParaRPr lang="tr-TR" sz="1600" b="1" dirty="0"/>
          </a:p>
        </p:txBody>
      </p:sp>
    </p:spTree>
    <p:extLst>
      <p:ext uri="{BB962C8B-B14F-4D97-AF65-F5344CB8AC3E}">
        <p14:creationId xmlns:p14="http://schemas.microsoft.com/office/powerpoint/2010/main" xmlns="" val="524619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xmlns="" val="2310163557"/>
              </p:ext>
            </p:extLst>
          </p:nvPr>
        </p:nvGraphicFramePr>
        <p:xfrm>
          <a:off x="1378823" y="1581746"/>
          <a:ext cx="6957284" cy="4510920"/>
        </p:xfrm>
        <a:graphic>
          <a:graphicData uri="http://schemas.openxmlformats.org/drawingml/2006/table">
            <a:tbl>
              <a:tblPr firstRow="1" bandRow="1">
                <a:tableStyleId>{93296810-A885-4BE3-A3E7-6D5BEEA58F35}</a:tableStyleId>
              </a:tblPr>
              <a:tblGrid>
                <a:gridCol w="2425872"/>
                <a:gridCol w="1287809"/>
                <a:gridCol w="928421"/>
                <a:gridCol w="1197963"/>
                <a:gridCol w="1117219"/>
              </a:tblGrid>
              <a:tr h="105221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Aday, yerleşmeyi hedeflediği programın puan türünü dikkate alarak 	</a:t>
                      </a:r>
                      <a:endParaRPr lang="tr-TR" sz="1600" b="0" i="0" u="none" strike="noStrike" kern="1200" baseline="0" dirty="0" smtClean="0">
                        <a:solidFill>
                          <a:schemeClr val="lt1"/>
                        </a:solidFill>
                        <a:latin typeface="+mn-lt"/>
                        <a:ea typeface="+mn-ea"/>
                        <a:cs typeface="+mn-cs"/>
                      </a:endParaRPr>
                    </a:p>
                  </a:txBody>
                  <a:tcPr marL="101827" marR="101827" marT="50913" marB="50913" anchor="ctr"/>
                </a:tc>
                <a:tc>
                  <a:txBody>
                    <a:bodyPr/>
                    <a:lstStyle/>
                    <a:p>
                      <a:pPr algn="ctr"/>
                      <a:r>
                        <a:rPr lang="tr-TR" sz="1600" dirty="0" smtClean="0"/>
                        <a:t>Türk Dili ve Edebiyatı</a:t>
                      </a:r>
                      <a:r>
                        <a:rPr lang="tr-TR" sz="1600" baseline="0" dirty="0" smtClean="0"/>
                        <a:t> – Sosyal Bilimler 1</a:t>
                      </a:r>
                      <a:endParaRPr lang="tr-TR" sz="1600" dirty="0"/>
                    </a:p>
                  </a:txBody>
                  <a:tcPr marL="101827" marR="101827" marT="50913" marB="50913" anchor="ctr"/>
                </a:tc>
                <a:tc>
                  <a:txBody>
                    <a:bodyPr/>
                    <a:lstStyle/>
                    <a:p>
                      <a:pPr algn="ctr"/>
                      <a:r>
                        <a:rPr lang="tr-TR" sz="1600" dirty="0" smtClean="0"/>
                        <a:t>Sosyal Bilimler 2</a:t>
                      </a:r>
                      <a:endParaRPr lang="tr-TR" sz="1600" dirty="0"/>
                    </a:p>
                  </a:txBody>
                  <a:tcPr marL="101827" marR="101827" marT="50913" marB="50913" anchor="ctr"/>
                </a:tc>
                <a:tc>
                  <a:txBody>
                    <a:bodyPr/>
                    <a:lstStyle/>
                    <a:p>
                      <a:pPr algn="ctr"/>
                      <a:r>
                        <a:rPr lang="tr-TR" sz="1600" dirty="0" smtClean="0"/>
                        <a:t>Matematik</a:t>
                      </a:r>
                      <a:endParaRPr lang="tr-TR" sz="1600" dirty="0"/>
                    </a:p>
                  </a:txBody>
                  <a:tcPr marL="101827" marR="101827" marT="50913" marB="50913" anchor="ctr"/>
                </a:tc>
                <a:tc>
                  <a:txBody>
                    <a:bodyPr/>
                    <a:lstStyle/>
                    <a:p>
                      <a:pPr algn="ctr"/>
                      <a:r>
                        <a:rPr lang="tr-TR" sz="1600" dirty="0" smtClean="0"/>
                        <a:t>Fe</a:t>
                      </a:r>
                      <a:r>
                        <a:rPr lang="tr-TR" sz="1600" baseline="0" dirty="0" smtClean="0"/>
                        <a:t>n Bilimleri</a:t>
                      </a:r>
                      <a:endParaRPr lang="tr-TR" sz="1600" dirty="0"/>
                    </a:p>
                  </a:txBody>
                  <a:tcPr marL="101827" marR="101827" marT="50913" marB="50913" anchor="ctr"/>
                </a:tc>
              </a:tr>
              <a:tr h="510503">
                <a:tc>
                  <a:txBody>
                    <a:bodyPr/>
                    <a:lstStyle/>
                    <a:p>
                      <a:r>
                        <a:rPr lang="tr-TR" sz="1600" dirty="0" smtClean="0"/>
                        <a:t>Sözel Puan</a:t>
                      </a:r>
                      <a:r>
                        <a:rPr lang="tr-TR" sz="1600" baseline="0" dirty="0" smtClean="0"/>
                        <a:t> İçin</a:t>
                      </a:r>
                      <a:endParaRPr lang="tr-TR" sz="1600" b="1" dirty="0"/>
                    </a:p>
                  </a:txBody>
                  <a:tcPr marL="101827" marR="101827" marT="50913" marB="50913" anchor="ctr"/>
                </a:tc>
                <a:tc>
                  <a:txBody>
                    <a:bodyPr/>
                    <a:lstStyle/>
                    <a:p>
                      <a:pPr algn="ctr"/>
                      <a:r>
                        <a:rPr lang="tr-TR" sz="2100" dirty="0" smtClean="0"/>
                        <a:t>√</a:t>
                      </a:r>
                      <a:endParaRPr lang="tr-TR" sz="2100" b="1"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endParaRPr lang="tr-TR" sz="2100" dirty="0"/>
                    </a:p>
                  </a:txBody>
                  <a:tcPr marL="101827" marR="101827" marT="50913" marB="50913"/>
                </a:tc>
                <a:tc>
                  <a:txBody>
                    <a:bodyPr/>
                    <a:lstStyle/>
                    <a:p>
                      <a:endParaRPr lang="tr-TR" sz="2100"/>
                    </a:p>
                  </a:txBody>
                  <a:tcPr marL="101827" marR="101827" marT="50913" marB="50913"/>
                </a:tc>
              </a:tr>
              <a:tr h="559122">
                <a:tc>
                  <a:txBody>
                    <a:bodyPr/>
                    <a:lstStyle/>
                    <a:p>
                      <a:r>
                        <a:rPr lang="tr-TR" sz="1600" dirty="0" smtClean="0"/>
                        <a:t>Eşit</a:t>
                      </a:r>
                      <a:r>
                        <a:rPr lang="tr-TR" sz="1600" baseline="0" dirty="0" smtClean="0"/>
                        <a:t> Ağırlık Puanı için</a:t>
                      </a:r>
                      <a:endParaRPr lang="tr-TR" sz="1600" b="1" dirty="0"/>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a:p>
                  </a:txBody>
                  <a:tcPr marL="101827" marR="101827" marT="50913" marB="50913"/>
                </a:tc>
              </a:tr>
              <a:tr h="559122">
                <a:tc>
                  <a:txBody>
                    <a:bodyPr/>
                    <a:lstStyle/>
                    <a:p>
                      <a:r>
                        <a:rPr lang="tr-TR" sz="1600" dirty="0" smtClean="0"/>
                        <a:t>Sayısal Puanı</a:t>
                      </a:r>
                      <a:r>
                        <a:rPr lang="tr-TR" sz="1600" baseline="0" dirty="0" smtClean="0"/>
                        <a:t> İçin</a:t>
                      </a:r>
                      <a:endParaRPr lang="tr-TR" sz="1600" b="1" dirty="0"/>
                    </a:p>
                  </a:txBody>
                  <a:tcPr marL="101827" marR="101827" marT="50913" marB="50913" anchor="ctr"/>
                </a:tc>
                <a:tc>
                  <a:txBody>
                    <a:bodyPr/>
                    <a:lstStyle/>
                    <a:p>
                      <a:pPr algn="ctr"/>
                      <a:endParaRPr lang="tr-TR" sz="210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r>
              <a:tr h="607740">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Sözel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tr>
              <a:tr h="607741">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Sayısal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r>
              <a:tr h="577018">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Sözel + Sayısal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r>
            </a:tbl>
          </a:graphicData>
        </a:graphic>
      </p:graphicFrame>
      <p:sp>
        <p:nvSpPr>
          <p:cNvPr id="6" name="Metin kutusu 5"/>
          <p:cNvSpPr txBox="1"/>
          <p:nvPr/>
        </p:nvSpPr>
        <p:spPr>
          <a:xfrm>
            <a:off x="914401" y="394978"/>
            <a:ext cx="8584442" cy="923330"/>
          </a:xfrm>
          <a:prstGeom prst="rect">
            <a:avLst/>
          </a:prstGeom>
          <a:noFill/>
        </p:spPr>
        <p:txBody>
          <a:bodyPr wrap="square" rtlCol="0">
            <a:spAutoFit/>
          </a:bodyPr>
          <a:lstStyle/>
          <a:p>
            <a:r>
              <a:rPr lang="tr-TR" b="1" dirty="0" smtClean="0"/>
              <a:t>İkinci Oturumda (AYT) 3 puan türü yer alacaktır. Bunlar; </a:t>
            </a:r>
            <a:r>
              <a:rPr lang="tr-TR" b="1" dirty="0" smtClean="0">
                <a:solidFill>
                  <a:srgbClr val="D40000"/>
                </a:solidFill>
              </a:rPr>
              <a:t>Sayısal,</a:t>
            </a:r>
            <a:r>
              <a:rPr lang="tr-TR" b="1" dirty="0" smtClean="0"/>
              <a:t> </a:t>
            </a:r>
            <a:r>
              <a:rPr lang="tr-TR" b="1" dirty="0" smtClean="0">
                <a:solidFill>
                  <a:srgbClr val="0070C0"/>
                </a:solidFill>
              </a:rPr>
              <a:t>Sözel</a:t>
            </a:r>
            <a:r>
              <a:rPr lang="tr-TR" b="1" dirty="0" smtClean="0"/>
              <a:t> ve </a:t>
            </a:r>
            <a:r>
              <a:rPr lang="tr-TR" b="1" dirty="0" smtClean="0">
                <a:solidFill>
                  <a:schemeClr val="accent2">
                    <a:lumMod val="75000"/>
                  </a:schemeClr>
                </a:solidFill>
              </a:rPr>
              <a:t>Eşit Ağırlık </a:t>
            </a:r>
            <a:r>
              <a:rPr lang="tr-TR" b="1" dirty="0"/>
              <a:t>p</a:t>
            </a:r>
            <a:r>
              <a:rPr lang="tr-TR" b="1" dirty="0" smtClean="0"/>
              <a:t>uanlarıdır. Adayın hesaplanmasını istediği puan türü için çözmesi gereken testler aşağıdaki tablodadır</a:t>
            </a:r>
            <a:endParaRPr lang="tr-TR" b="1" dirty="0"/>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xmlns="" val="0"/>
              </a:ext>
            </a:extLst>
          </a:blip>
          <a:srcRect t="40995" r="80097" b="38905"/>
          <a:stretch/>
        </p:blipFill>
        <p:spPr>
          <a:xfrm flipV="1">
            <a:off x="2843635" y="951401"/>
            <a:ext cx="513713" cy="733814"/>
          </a:xfrm>
          <a:prstGeom prst="rect">
            <a:avLst/>
          </a:prstGeom>
        </p:spPr>
      </p:pic>
      <p:sp>
        <p:nvSpPr>
          <p:cNvPr id="9" name="Metin kutusu 8"/>
          <p:cNvSpPr txBox="1"/>
          <p:nvPr/>
        </p:nvSpPr>
        <p:spPr>
          <a:xfrm>
            <a:off x="914401" y="6156049"/>
            <a:ext cx="7773795" cy="400110"/>
          </a:xfrm>
          <a:prstGeom prst="rect">
            <a:avLst/>
          </a:prstGeom>
          <a:noFill/>
        </p:spPr>
        <p:txBody>
          <a:bodyPr wrap="none" rtlCol="0">
            <a:spAutoFit/>
          </a:bodyPr>
          <a:lstStyle/>
          <a:p>
            <a:pPr algn="ctr"/>
            <a:r>
              <a:rPr lang="tr-TR" sz="2000" dirty="0" smtClean="0"/>
              <a:t>*Dil puanı ile tercih yapacak adaylar Yabancı Dil Oturumuna gireceklerdir.</a:t>
            </a:r>
            <a:endParaRPr lang="tr-TR" sz="2000" dirty="0"/>
          </a:p>
        </p:txBody>
      </p:sp>
    </p:spTree>
    <p:extLst>
      <p:ext uri="{BB962C8B-B14F-4D97-AF65-F5344CB8AC3E}">
        <p14:creationId xmlns:p14="http://schemas.microsoft.com/office/powerpoint/2010/main" xmlns="" val="316951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4" name="Resim 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 y="-1619677"/>
            <a:ext cx="4353637" cy="4529067"/>
          </a:xfrm>
          <a:prstGeom prst="rect">
            <a:avLst/>
          </a:prstGeom>
        </p:spPr>
      </p:pic>
      <p:sp>
        <p:nvSpPr>
          <p:cNvPr id="5" name="Metin kutusu 4"/>
          <p:cNvSpPr txBox="1"/>
          <p:nvPr/>
        </p:nvSpPr>
        <p:spPr>
          <a:xfrm>
            <a:off x="665153" y="899480"/>
            <a:ext cx="3023328" cy="646331"/>
          </a:xfrm>
          <a:prstGeom prst="rect">
            <a:avLst/>
          </a:prstGeom>
          <a:noFill/>
        </p:spPr>
        <p:txBody>
          <a:bodyPr wrap="none" rtlCol="0">
            <a:spAutoFit/>
          </a:bodyPr>
          <a:lstStyle/>
          <a:p>
            <a:pPr algn="ctr"/>
            <a:r>
              <a:rPr lang="tr-TR" b="1" dirty="0" smtClean="0">
                <a:solidFill>
                  <a:srgbClr val="76A358"/>
                </a:solidFill>
              </a:rPr>
              <a:t>LİSANS (4 YILLIK) ÜNİVERSİTE </a:t>
            </a:r>
          </a:p>
          <a:p>
            <a:pPr algn="ctr"/>
            <a:r>
              <a:rPr lang="tr-TR" b="1" dirty="0" smtClean="0">
                <a:solidFill>
                  <a:srgbClr val="76A358"/>
                </a:solidFill>
              </a:rPr>
              <a:t>TERCİHİ İÇİN;</a:t>
            </a:r>
            <a:endParaRPr lang="tr-TR" b="1" dirty="0">
              <a:solidFill>
                <a:srgbClr val="76A358"/>
              </a:solidFill>
            </a:endParaRPr>
          </a:p>
        </p:txBody>
      </p:sp>
      <p:sp>
        <p:nvSpPr>
          <p:cNvPr id="6" name="Metin kutusu 5"/>
          <p:cNvSpPr txBox="1"/>
          <p:nvPr/>
        </p:nvSpPr>
        <p:spPr>
          <a:xfrm>
            <a:off x="815278" y="1778550"/>
            <a:ext cx="8451551" cy="1338828"/>
          </a:xfrm>
          <a:prstGeom prst="rect">
            <a:avLst/>
          </a:prstGeom>
          <a:noFill/>
        </p:spPr>
        <p:txBody>
          <a:bodyPr wrap="square" rtlCol="0">
            <a:spAutoFit/>
          </a:bodyPr>
          <a:lstStyle/>
          <a:p>
            <a:pPr marL="342900" indent="-342900" algn="just">
              <a:lnSpc>
                <a:spcPct val="150000"/>
              </a:lnSpc>
              <a:buAutoNum type="arabicPeriod"/>
            </a:pPr>
            <a:r>
              <a:rPr lang="tr-TR" dirty="0" smtClean="0">
                <a:solidFill>
                  <a:srgbClr val="D40000"/>
                </a:solidFill>
                <a:latin typeface="Arial Black" panose="020B0A04020102020204" pitchFamily="34" charset="0"/>
              </a:rPr>
              <a:t>Şart : </a:t>
            </a:r>
            <a:r>
              <a:rPr lang="tr-TR" dirty="0" err="1" smtClean="0">
                <a:latin typeface="Arial Black" panose="020B0A04020102020204" pitchFamily="34" charset="0"/>
              </a:rPr>
              <a:t>TYT’den</a:t>
            </a:r>
            <a:r>
              <a:rPr lang="tr-TR" dirty="0" smtClean="0">
                <a:latin typeface="Arial Black" panose="020B0A04020102020204" pitchFamily="34" charset="0"/>
              </a:rPr>
              <a:t> en az 150 puan almak</a:t>
            </a:r>
          </a:p>
          <a:p>
            <a:pPr marL="342900" indent="-342900" algn="just">
              <a:lnSpc>
                <a:spcPct val="150000"/>
              </a:lnSpc>
              <a:buAutoNum type="arabicPeriod"/>
            </a:pPr>
            <a:r>
              <a:rPr lang="tr-TR" dirty="0" smtClean="0">
                <a:solidFill>
                  <a:srgbClr val="76A358"/>
                </a:solidFill>
                <a:latin typeface="Arial Black" panose="020B0A04020102020204" pitchFamily="34" charset="0"/>
              </a:rPr>
              <a:t>Şart : </a:t>
            </a:r>
            <a:r>
              <a:rPr lang="tr-TR" dirty="0" smtClean="0">
                <a:latin typeface="Arial Black" panose="020B0A04020102020204" pitchFamily="34" charset="0"/>
              </a:rPr>
              <a:t>(</a:t>
            </a:r>
            <a:r>
              <a:rPr lang="tr-TR" dirty="0">
                <a:latin typeface="Arial Black" panose="020B0A04020102020204" pitchFamily="34" charset="0"/>
              </a:rPr>
              <a:t>AYT) </a:t>
            </a:r>
            <a:r>
              <a:rPr lang="tr-TR" dirty="0" smtClean="0">
                <a:latin typeface="Arial Black" panose="020B0A04020102020204" pitchFamily="34" charset="0"/>
              </a:rPr>
              <a:t>alacağı </a:t>
            </a:r>
            <a:r>
              <a:rPr lang="tr-TR" dirty="0">
                <a:latin typeface="Arial Black" panose="020B0A04020102020204" pitchFamily="34" charset="0"/>
              </a:rPr>
              <a:t>Sözel, Sayısal, Eşit Ağırlık ve Dil puanının en az birinin en az 180 puan </a:t>
            </a:r>
            <a:r>
              <a:rPr lang="tr-TR" dirty="0" smtClean="0">
                <a:latin typeface="Arial Black" panose="020B0A04020102020204" pitchFamily="34" charset="0"/>
              </a:rPr>
              <a:t>olması </a:t>
            </a:r>
            <a:endParaRPr lang="tr-TR" dirty="0">
              <a:latin typeface="Arial Black" panose="020B0A04020102020204" pitchFamily="34" charset="0"/>
            </a:endParaRPr>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xmlns="" val="0"/>
              </a:ext>
            </a:extLst>
          </a:blip>
          <a:srcRect l="19779" t="41009" r="56857" b="37498"/>
          <a:stretch/>
        </p:blipFill>
        <p:spPr>
          <a:xfrm>
            <a:off x="354841" y="4282614"/>
            <a:ext cx="1132764" cy="1473958"/>
          </a:xfrm>
          <a:prstGeom prst="rect">
            <a:avLst/>
          </a:prstGeom>
        </p:spPr>
      </p:pic>
      <p:sp>
        <p:nvSpPr>
          <p:cNvPr id="8" name="Metin kutusu 7"/>
          <p:cNvSpPr txBox="1"/>
          <p:nvPr/>
        </p:nvSpPr>
        <p:spPr>
          <a:xfrm>
            <a:off x="1487605" y="4142430"/>
            <a:ext cx="7779224" cy="1754326"/>
          </a:xfrm>
          <a:prstGeom prst="rect">
            <a:avLst/>
          </a:prstGeom>
          <a:noFill/>
        </p:spPr>
        <p:txBody>
          <a:bodyPr wrap="square" rtlCol="0">
            <a:spAutoFit/>
          </a:bodyPr>
          <a:lstStyle/>
          <a:p>
            <a:pPr algn="just">
              <a:lnSpc>
                <a:spcPct val="150000"/>
              </a:lnSpc>
            </a:pPr>
            <a:r>
              <a:rPr lang="tr-TR" spc="300" dirty="0" smtClean="0">
                <a:latin typeface="Gecko Personal Use Only" pitchFamily="2" charset="0"/>
                <a:cs typeface="Gecko Personal Use Only" pitchFamily="2" charset="0"/>
              </a:rPr>
              <a:t>Yukarıdaki şartları sağlayan adaylar; </a:t>
            </a:r>
            <a:r>
              <a:rPr lang="tr-TR" spc="300" dirty="0">
                <a:latin typeface="Gecko Personal Use Only" pitchFamily="2" charset="0"/>
                <a:cs typeface="Gecko Personal Use Only" pitchFamily="2" charset="0"/>
              </a:rPr>
              <a:t>en az 180 ve üzerinde puan aldıklarında, ilgili puan türünde öğrenci kabul eden lisans programlarından tercih yapabilecektir. </a:t>
            </a:r>
          </a:p>
        </p:txBody>
      </p:sp>
    </p:spTree>
    <p:extLst>
      <p:ext uri="{BB962C8B-B14F-4D97-AF65-F5344CB8AC3E}">
        <p14:creationId xmlns:p14="http://schemas.microsoft.com/office/powerpoint/2010/main" xmlns="" val="1847167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5" name="Metin kutusu 4"/>
          <p:cNvSpPr txBox="1"/>
          <p:nvPr/>
        </p:nvSpPr>
        <p:spPr>
          <a:xfrm>
            <a:off x="-1" y="545911"/>
            <a:ext cx="9799093" cy="400110"/>
          </a:xfrm>
          <a:prstGeom prst="rect">
            <a:avLst/>
          </a:prstGeom>
          <a:noFill/>
        </p:spPr>
        <p:txBody>
          <a:bodyPr wrap="square" rtlCol="0">
            <a:spAutoFit/>
          </a:bodyPr>
          <a:lstStyle/>
          <a:p>
            <a:pPr algn="ctr"/>
            <a:r>
              <a:rPr lang="tr-TR" sz="2000" b="1" dirty="0" smtClean="0"/>
              <a:t>LİSANS PROGRAMLARI İÇİN GEREKLİ PUANIN HESAPLANMASI VE TYT NİN ETKİSİ</a:t>
            </a:r>
            <a:endParaRPr lang="tr-TR" sz="2000" b="1" dirty="0"/>
          </a:p>
        </p:txBody>
      </p:sp>
      <p:sp>
        <p:nvSpPr>
          <p:cNvPr id="6" name="Dikdörtgen 5"/>
          <p:cNvSpPr/>
          <p:nvPr/>
        </p:nvSpPr>
        <p:spPr>
          <a:xfrm>
            <a:off x="390951" y="1503526"/>
            <a:ext cx="9124097" cy="3323987"/>
          </a:xfrm>
          <a:prstGeom prst="rect">
            <a:avLst/>
          </a:prstGeom>
        </p:spPr>
        <p:txBody>
          <a:bodyPr wrap="square">
            <a:spAutoFit/>
          </a:bodyPr>
          <a:lstStyle/>
          <a:p>
            <a:pPr>
              <a:lnSpc>
                <a:spcPct val="150000"/>
              </a:lnSpc>
            </a:pPr>
            <a:r>
              <a:rPr lang="tr-TR" sz="2000" b="1" dirty="0">
                <a:solidFill>
                  <a:srgbClr val="000000"/>
                </a:solidFill>
                <a:latin typeface="Times New Roman" panose="02020603050405020304" pitchFamily="18" charset="0"/>
              </a:rPr>
              <a:t>Sözel Puan: </a:t>
            </a:r>
            <a:r>
              <a:rPr lang="tr-TR" sz="2000" dirty="0">
                <a:solidFill>
                  <a:srgbClr val="000000"/>
                </a:solidFill>
                <a:latin typeface="Times New Roman" panose="02020603050405020304" pitchFamily="18" charset="0"/>
              </a:rPr>
              <a:t>[Temel Yeterlilik Testi %40] + [(Türk Dili ve Edebiyatı –Sosyal </a:t>
            </a:r>
          </a:p>
          <a:p>
            <a:pPr>
              <a:lnSpc>
                <a:spcPct val="150000"/>
              </a:lnSpc>
            </a:pPr>
            <a:r>
              <a:rPr lang="it-IT" sz="2000" dirty="0">
                <a:solidFill>
                  <a:srgbClr val="000000"/>
                </a:solidFill>
                <a:latin typeface="Times New Roman" panose="02020603050405020304" pitchFamily="18" charset="0"/>
              </a:rPr>
              <a:t>Bilimler-1 Testi (%50) + Sosyal Bilimler-2 Testi (%50)) %60] </a:t>
            </a:r>
          </a:p>
          <a:p>
            <a:pPr>
              <a:lnSpc>
                <a:spcPct val="150000"/>
              </a:lnSpc>
            </a:pPr>
            <a:r>
              <a:rPr lang="tr-TR" sz="2000" b="1" dirty="0">
                <a:solidFill>
                  <a:srgbClr val="000000"/>
                </a:solidFill>
                <a:latin typeface="Times New Roman" panose="02020603050405020304" pitchFamily="18" charset="0"/>
              </a:rPr>
              <a:t>Sayısal Puan: </a:t>
            </a:r>
            <a:r>
              <a:rPr lang="tr-TR" sz="2000" dirty="0">
                <a:solidFill>
                  <a:srgbClr val="000000"/>
                </a:solidFill>
                <a:latin typeface="Times New Roman" panose="02020603050405020304" pitchFamily="18" charset="0"/>
              </a:rPr>
              <a:t>[Temel Yeterlilik Testi %40] + [(Matematik Testi (%50) + Fen Bilimleri Testi (%50)) %60] </a:t>
            </a:r>
          </a:p>
          <a:p>
            <a:pPr>
              <a:lnSpc>
                <a:spcPct val="150000"/>
              </a:lnSpc>
            </a:pPr>
            <a:r>
              <a:rPr lang="tr-TR" sz="2000" b="1" dirty="0">
                <a:solidFill>
                  <a:srgbClr val="000000"/>
                </a:solidFill>
                <a:latin typeface="Times New Roman" panose="02020603050405020304" pitchFamily="18" charset="0"/>
              </a:rPr>
              <a:t>Eşit Ağırlık Puanı: </a:t>
            </a:r>
            <a:r>
              <a:rPr lang="tr-TR" sz="2000" dirty="0">
                <a:solidFill>
                  <a:srgbClr val="000000"/>
                </a:solidFill>
                <a:latin typeface="Times New Roman" panose="02020603050405020304" pitchFamily="18" charset="0"/>
              </a:rPr>
              <a:t>[Temel Yeterlilik Testi %40] + [(Türk Dili ve Edebiyatı - Sosyal Bilimler-1 Testi (%50) + Matematik Testi (%50)) %60] </a:t>
            </a:r>
          </a:p>
          <a:p>
            <a:pPr>
              <a:lnSpc>
                <a:spcPct val="150000"/>
              </a:lnSpc>
            </a:pPr>
            <a:r>
              <a:rPr lang="tr-TR" sz="2000" b="1" dirty="0">
                <a:solidFill>
                  <a:srgbClr val="000000"/>
                </a:solidFill>
                <a:latin typeface="Times New Roman" panose="02020603050405020304" pitchFamily="18" charset="0"/>
              </a:rPr>
              <a:t>Dil Puanı: </a:t>
            </a:r>
            <a:r>
              <a:rPr lang="tr-TR" sz="2000" dirty="0">
                <a:solidFill>
                  <a:srgbClr val="000000"/>
                </a:solidFill>
                <a:latin typeface="Times New Roman" panose="02020603050405020304" pitchFamily="18" charset="0"/>
              </a:rPr>
              <a:t>[Temel Yeterlilik Testi %40] + [Yabancı Dil Testi %60] </a:t>
            </a:r>
            <a:endParaRPr lang="tr-TR" sz="2000" dirty="0"/>
          </a:p>
        </p:txBody>
      </p:sp>
      <p:sp>
        <p:nvSpPr>
          <p:cNvPr id="7" name="Metin kutusu 6"/>
          <p:cNvSpPr txBox="1"/>
          <p:nvPr/>
        </p:nvSpPr>
        <p:spPr>
          <a:xfrm>
            <a:off x="538936" y="5871097"/>
            <a:ext cx="8976112" cy="461665"/>
          </a:xfrm>
          <a:prstGeom prst="rect">
            <a:avLst/>
          </a:prstGeom>
          <a:noFill/>
        </p:spPr>
        <p:txBody>
          <a:bodyPr wrap="none" rtlCol="0">
            <a:spAutoFit/>
          </a:bodyPr>
          <a:lstStyle/>
          <a:p>
            <a:r>
              <a:rPr lang="tr-TR" sz="2400" b="1" dirty="0" smtClean="0">
                <a:solidFill>
                  <a:srgbClr val="D40000"/>
                </a:solidFill>
              </a:rPr>
              <a:t>Lisans Tercihi İçin Kullanılacak Tüm Puan Türlerinde </a:t>
            </a:r>
            <a:r>
              <a:rPr lang="tr-TR" sz="2400" b="1" dirty="0" smtClean="0">
                <a:solidFill>
                  <a:srgbClr val="002060"/>
                </a:solidFill>
              </a:rPr>
              <a:t>TYT Etkisi %40</a:t>
            </a:r>
            <a:r>
              <a:rPr lang="tr-TR" sz="2400" b="1" dirty="0" smtClean="0">
                <a:solidFill>
                  <a:srgbClr val="D40000"/>
                </a:solidFill>
              </a:rPr>
              <a:t>’dır.</a:t>
            </a:r>
            <a:endParaRPr lang="tr-TR" sz="2400" b="1" dirty="0">
              <a:solidFill>
                <a:srgbClr val="D40000"/>
              </a:solidFill>
            </a:endParaRPr>
          </a:p>
        </p:txBody>
      </p:sp>
    </p:spTree>
    <p:extLst>
      <p:ext uri="{BB962C8B-B14F-4D97-AF65-F5344CB8AC3E}">
        <p14:creationId xmlns:p14="http://schemas.microsoft.com/office/powerpoint/2010/main" xmlns="" val="3511987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5" name="Metin kutusu 4"/>
          <p:cNvSpPr txBox="1"/>
          <p:nvPr/>
        </p:nvSpPr>
        <p:spPr>
          <a:xfrm>
            <a:off x="21613" y="212987"/>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32021" y="808663"/>
            <a:ext cx="2234073" cy="461665"/>
          </a:xfrm>
          <a:prstGeom prst="rect">
            <a:avLst/>
          </a:prstGeom>
          <a:noFill/>
        </p:spPr>
        <p:txBody>
          <a:bodyPr wrap="none" rtlCol="0">
            <a:spAutoFit/>
          </a:bodyPr>
          <a:lstStyle/>
          <a:p>
            <a:r>
              <a:rPr lang="tr-TR" sz="2400" b="1" dirty="0" smtClean="0">
                <a:solidFill>
                  <a:srgbClr val="70AD47"/>
                </a:solidFill>
              </a:rPr>
              <a:t>Sözel Puanı İçin;</a:t>
            </a:r>
            <a:endParaRPr lang="tr-TR" sz="2400" b="1" dirty="0">
              <a:solidFill>
                <a:srgbClr val="70AD47"/>
              </a:solidFill>
            </a:endParaRPr>
          </a:p>
        </p:txBody>
      </p:sp>
      <p:graphicFrame>
        <p:nvGraphicFramePr>
          <p:cNvPr id="8" name="Tablo 7"/>
          <p:cNvGraphicFramePr>
            <a:graphicFrameLocks noGrp="1"/>
          </p:cNvGraphicFramePr>
          <p:nvPr>
            <p:extLst>
              <p:ext uri="{D42A27DB-BD31-4B8C-83A1-F6EECF244321}">
                <p14:modId xmlns:p14="http://schemas.microsoft.com/office/powerpoint/2010/main" xmlns="" val="3911695208"/>
              </p:ext>
            </p:extLst>
          </p:nvPr>
        </p:nvGraphicFramePr>
        <p:xfrm>
          <a:off x="232021" y="1445294"/>
          <a:ext cx="9485184" cy="4613330"/>
        </p:xfrm>
        <a:graphic>
          <a:graphicData uri="http://schemas.openxmlformats.org/drawingml/2006/table">
            <a:tbl>
              <a:tblPr firstRow="1" bandRow="1">
                <a:tableStyleId>{10A1B5D5-9B99-4C35-A422-299274C87663}</a:tableStyleId>
              </a:tblPr>
              <a:tblGrid>
                <a:gridCol w="655083"/>
                <a:gridCol w="518615"/>
                <a:gridCol w="682388"/>
                <a:gridCol w="559559"/>
                <a:gridCol w="818865"/>
                <a:gridCol w="1255594"/>
                <a:gridCol w="750627"/>
                <a:gridCol w="1050878"/>
                <a:gridCol w="822279"/>
                <a:gridCol w="790432"/>
                <a:gridCol w="775647"/>
                <a:gridCol w="805217"/>
              </a:tblGrid>
              <a:tr h="835162">
                <a:tc gridSpan="12">
                  <a:txBody>
                    <a:bodyPr/>
                    <a:lstStyle/>
                    <a:p>
                      <a:pPr algn="ctr"/>
                      <a:r>
                        <a:rPr lang="tr-TR" sz="2400" dirty="0" smtClean="0"/>
                        <a:t>LİSANS YERLEŞTİRME</a:t>
                      </a:r>
                      <a:endParaRPr lang="tr-T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12">
                  <a:txBody>
                    <a:bodyPr/>
                    <a:lstStyle/>
                    <a:p>
                      <a:pPr algn="ctr"/>
                      <a:r>
                        <a:rPr lang="tr-TR" dirty="0" smtClean="0"/>
                        <a:t>TESTLERİN AĞIRLIKLARI (%)</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5">
                  <a:txBody>
                    <a:bodyPr/>
                    <a:lstStyle/>
                    <a:p>
                      <a:pPr algn="ctr"/>
                      <a:r>
                        <a:rPr lang="tr-TR" dirty="0" smtClean="0"/>
                        <a:t>TYT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7">
                  <a:txBody>
                    <a:bodyPr/>
                    <a:lstStyle/>
                    <a:p>
                      <a:pPr algn="ctr"/>
                      <a:r>
                        <a:rPr lang="tr-TR" dirty="0" smtClean="0"/>
                        <a:t>AYT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94360">
                <a:tc rowSpan="2">
                  <a:txBody>
                    <a:bodyPr/>
                    <a:lstStyle/>
                    <a:p>
                      <a:pPr algn="ctr"/>
                      <a:r>
                        <a:rPr lang="tr-TR" sz="1600" dirty="0" smtClean="0"/>
                        <a:t>Puan Türü</a:t>
                      </a:r>
                      <a:endParaRPr lang="tr-TR"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Türkçe</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Sosyal Bilimler</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Temel Matematik </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Fen</a:t>
                      </a:r>
                      <a:r>
                        <a:rPr lang="tr-TR" sz="1600" baseline="0" dirty="0" smtClean="0"/>
                        <a:t> Bilimleri</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Türk Dili ve Edebiyatı- Sosyal Bilimler-1 	</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Sosyal Bilimler-2 	</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kern="1200" baseline="0" dirty="0" smtClean="0">
                        <a:solidFill>
                          <a:schemeClr val="dk1"/>
                        </a:solidFill>
                        <a:latin typeface="+mn-lt"/>
                        <a:ea typeface="+mn-ea"/>
                        <a:cs typeface="+mn-cs"/>
                      </a:endParaRPr>
                    </a:p>
                  </a:txBody>
                  <a:tcPr/>
                </a:tc>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Türk Dili ve Edebiyatı </a:t>
                      </a:r>
                      <a:endParaRPr lang="tr-TR" sz="16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t>Tarih-1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t>Coğrafya-1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Tarih-2</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Coğrafya-2</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Felsefe Grubu</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DİKAB</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3404">
                <a:tc>
                  <a:txBody>
                    <a:bodyPr/>
                    <a:lstStyle/>
                    <a:p>
                      <a:pPr algn="ctr"/>
                      <a:r>
                        <a:rPr lang="tr-TR" sz="2000" dirty="0" smtClean="0"/>
                        <a:t>SÖZ</a:t>
                      </a:r>
                      <a:endParaRPr lang="tr-T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5</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5</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248827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2368790" cy="461665"/>
          </a:xfrm>
          <a:prstGeom prst="rect">
            <a:avLst/>
          </a:prstGeom>
          <a:noFill/>
        </p:spPr>
        <p:txBody>
          <a:bodyPr wrap="none" rtlCol="0">
            <a:spAutoFit/>
          </a:bodyPr>
          <a:lstStyle/>
          <a:p>
            <a:r>
              <a:rPr lang="tr-TR" sz="2400" b="1" dirty="0" smtClean="0">
                <a:solidFill>
                  <a:schemeClr val="accent4">
                    <a:lumMod val="75000"/>
                  </a:schemeClr>
                </a:solidFill>
              </a:rPr>
              <a:t>Sayısal Puan İçin;</a:t>
            </a:r>
            <a:endParaRPr lang="tr-TR" sz="2400" b="1" dirty="0">
              <a:solidFill>
                <a:schemeClr val="accent4">
                  <a:lumMod val="75000"/>
                </a:scheme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xmlns="" val="1582281047"/>
              </p:ext>
            </p:extLst>
          </p:nvPr>
        </p:nvGraphicFramePr>
        <p:xfrm>
          <a:off x="210407" y="1621725"/>
          <a:ext cx="9329377" cy="4567610"/>
        </p:xfrm>
        <a:graphic>
          <a:graphicData uri="http://schemas.openxmlformats.org/drawingml/2006/table">
            <a:tbl>
              <a:tblPr firstRow="1" bandRow="1">
                <a:tableStyleId>{1E171933-4619-4E11-9A3F-F7608DF75F80}</a:tableStyleId>
              </a:tblPr>
              <a:tblGrid>
                <a:gridCol w="888500"/>
                <a:gridCol w="703406"/>
                <a:gridCol w="925535"/>
                <a:gridCol w="758940"/>
                <a:gridCol w="1110641"/>
                <a:gridCol w="1702984"/>
                <a:gridCol w="1115271"/>
                <a:gridCol w="1072077"/>
                <a:gridCol w="1052023"/>
              </a:tblGrid>
              <a:tr h="835162">
                <a:tc gridSpan="9">
                  <a:txBody>
                    <a:bodyPr/>
                    <a:lstStyle/>
                    <a:p>
                      <a:pPr algn="ctr"/>
                      <a:r>
                        <a:rPr lang="tr-TR" sz="2400" dirty="0" smtClean="0"/>
                        <a:t>LİSANS YERLEŞTİRME</a:t>
                      </a:r>
                      <a:endParaRPr lang="tr-T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9">
                  <a:txBody>
                    <a:bodyPr/>
                    <a:lstStyle/>
                    <a:p>
                      <a:pPr algn="ctr"/>
                      <a:r>
                        <a:rPr lang="tr-TR" dirty="0" smtClean="0"/>
                        <a:t>TESTLERİN AĞIRLIKLARI (%)</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5">
                  <a:txBody>
                    <a:bodyPr/>
                    <a:lstStyle/>
                    <a:p>
                      <a:pPr algn="ctr"/>
                      <a:r>
                        <a:rPr lang="tr-TR" dirty="0" smtClean="0"/>
                        <a:t>TYT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4">
                  <a:txBody>
                    <a:bodyPr/>
                    <a:lstStyle/>
                    <a:p>
                      <a:pPr algn="ctr"/>
                      <a:r>
                        <a:rPr lang="tr-TR" dirty="0" smtClean="0"/>
                        <a:t>AYT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94360">
                <a:tc rowSpan="2">
                  <a:txBody>
                    <a:bodyPr/>
                    <a:lstStyle/>
                    <a:p>
                      <a:pPr algn="ctr"/>
                      <a:r>
                        <a:rPr lang="tr-TR" sz="1600" dirty="0" smtClean="0"/>
                        <a:t>Puan Türü</a:t>
                      </a:r>
                      <a:endParaRPr lang="tr-TR"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Türkçe</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Sosyal Bilimler</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Temel Matematik </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Fen</a:t>
                      </a:r>
                      <a:r>
                        <a:rPr lang="tr-TR" sz="1600" baseline="0" dirty="0" smtClean="0"/>
                        <a:t> Bilimleri</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Matematik</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Fen Bilimleri</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Matematik</a:t>
                      </a:r>
                      <a:endParaRPr lang="tr-TR" sz="16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Fizik</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Kimya</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Biyoloji</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3404">
                <a:tc>
                  <a:txBody>
                    <a:bodyPr/>
                    <a:lstStyle/>
                    <a:p>
                      <a:pPr algn="ctr"/>
                      <a:r>
                        <a:rPr lang="tr-TR" b="1" dirty="0" smtClean="0"/>
                        <a:t>SAY</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13</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7</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13</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7</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30</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10</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10</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b="1" dirty="0" smtClean="0"/>
                        <a:t>10</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637636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2919389" cy="461665"/>
          </a:xfrm>
          <a:prstGeom prst="rect">
            <a:avLst/>
          </a:prstGeom>
          <a:noFill/>
        </p:spPr>
        <p:txBody>
          <a:bodyPr wrap="none" rtlCol="0">
            <a:spAutoFit/>
          </a:bodyPr>
          <a:lstStyle/>
          <a:p>
            <a:r>
              <a:rPr lang="tr-TR" sz="2400" b="1" dirty="0" smtClean="0">
                <a:solidFill>
                  <a:schemeClr val="accent5">
                    <a:lumMod val="75000"/>
                  </a:schemeClr>
                </a:solidFill>
              </a:rPr>
              <a:t>Eşit Ağırlık Puanı İçin;</a:t>
            </a:r>
            <a:endParaRPr lang="tr-TR" sz="2400" b="1" dirty="0">
              <a:solidFill>
                <a:schemeClr val="accent5">
                  <a:lumMod val="75000"/>
                </a:scheme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xmlns="" val="569068196"/>
              </p:ext>
            </p:extLst>
          </p:nvPr>
        </p:nvGraphicFramePr>
        <p:xfrm>
          <a:off x="210407" y="1621725"/>
          <a:ext cx="9493150" cy="4613330"/>
        </p:xfrm>
        <a:graphic>
          <a:graphicData uri="http://schemas.openxmlformats.org/drawingml/2006/table">
            <a:tbl>
              <a:tblPr firstRow="1" bandRow="1">
                <a:tableStyleId>{FABFCF23-3B69-468F-B69F-88F6DE6A72F2}</a:tableStyleId>
              </a:tblPr>
              <a:tblGrid>
                <a:gridCol w="904097"/>
                <a:gridCol w="715754"/>
                <a:gridCol w="941782"/>
                <a:gridCol w="772263"/>
                <a:gridCol w="1130138"/>
                <a:gridCol w="1732879"/>
                <a:gridCol w="1134849"/>
                <a:gridCol w="933091"/>
                <a:gridCol w="1228297"/>
              </a:tblGrid>
              <a:tr h="835162">
                <a:tc gridSpan="9">
                  <a:txBody>
                    <a:bodyPr/>
                    <a:lstStyle/>
                    <a:p>
                      <a:pPr algn="ctr"/>
                      <a:r>
                        <a:rPr lang="tr-TR" sz="2400" dirty="0" smtClean="0"/>
                        <a:t>LİSANS YERLEŞTİRME</a:t>
                      </a:r>
                      <a:endParaRPr lang="tr-T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9">
                  <a:txBody>
                    <a:bodyPr/>
                    <a:lstStyle/>
                    <a:p>
                      <a:pPr algn="ctr"/>
                      <a:r>
                        <a:rPr lang="tr-TR" dirty="0" smtClean="0"/>
                        <a:t>TESTLERİN AĞIRLIKLARI (%)</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5">
                  <a:txBody>
                    <a:bodyPr/>
                    <a:lstStyle/>
                    <a:p>
                      <a:pPr algn="ctr"/>
                      <a:r>
                        <a:rPr lang="tr-TR" dirty="0" smtClean="0"/>
                        <a:t>TYT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4">
                  <a:txBody>
                    <a:bodyPr/>
                    <a:lstStyle/>
                    <a:p>
                      <a:pPr algn="ctr"/>
                      <a:r>
                        <a:rPr lang="tr-TR" dirty="0" smtClean="0"/>
                        <a:t>AYT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94360">
                <a:tc rowSpan="2">
                  <a:txBody>
                    <a:bodyPr/>
                    <a:lstStyle/>
                    <a:p>
                      <a:pPr algn="ctr"/>
                      <a:r>
                        <a:rPr lang="tr-TR" sz="1600" dirty="0" smtClean="0"/>
                        <a:t>Puan Türü</a:t>
                      </a:r>
                      <a:endParaRPr lang="tr-TR"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Türkçe</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Sosyal Bilimler</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Temel Matematik </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tr-TR" sz="1600" dirty="0" smtClean="0"/>
                        <a:t>Fen</a:t>
                      </a:r>
                      <a:r>
                        <a:rPr lang="tr-TR" sz="1600" baseline="0" dirty="0" smtClean="0"/>
                        <a:t> Bilimleri</a:t>
                      </a:r>
                      <a:endParaRPr lang="tr-TR" sz="16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Matematik</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Türk Dili ve Edebiyatı</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smtClean="0"/>
                        <a:t>Sosyal Bilimler-1</a:t>
                      </a:r>
                      <a:endParaRPr lang="tr-TR" sz="18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Matematik</a:t>
                      </a:r>
                      <a:endParaRPr lang="tr-TR" sz="16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Türk Dili ve Edebiyatı</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Tarih -1 </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t>Coğrafya -1</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3404">
                <a:tc>
                  <a:txBody>
                    <a:bodyPr/>
                    <a:lstStyle/>
                    <a:p>
                      <a:pPr algn="ctr"/>
                      <a:r>
                        <a:rPr lang="tr-TR" dirty="0" smtClean="0"/>
                        <a:t>EA</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30</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5</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907198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1923925" cy="461665"/>
          </a:xfrm>
          <a:prstGeom prst="rect">
            <a:avLst/>
          </a:prstGeom>
          <a:noFill/>
        </p:spPr>
        <p:txBody>
          <a:bodyPr wrap="none" rtlCol="0">
            <a:spAutoFit/>
          </a:bodyPr>
          <a:lstStyle/>
          <a:p>
            <a:r>
              <a:rPr lang="tr-TR" sz="2400" b="1" dirty="0" smtClean="0">
                <a:solidFill>
                  <a:schemeClr val="accent6">
                    <a:lumMod val="50000"/>
                  </a:schemeClr>
                </a:solidFill>
              </a:rPr>
              <a:t>Dil Puanı İçin;</a:t>
            </a:r>
            <a:endParaRPr lang="tr-TR" sz="2400" b="1" dirty="0">
              <a:solidFill>
                <a:schemeClr val="accent6">
                  <a:lumMod val="50000"/>
                </a:scheme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xmlns="" val="2534844737"/>
              </p:ext>
            </p:extLst>
          </p:nvPr>
        </p:nvGraphicFramePr>
        <p:xfrm>
          <a:off x="532263" y="1621725"/>
          <a:ext cx="8871044" cy="3305117"/>
        </p:xfrm>
        <a:graphic>
          <a:graphicData uri="http://schemas.openxmlformats.org/drawingml/2006/table">
            <a:tbl>
              <a:tblPr firstRow="1" bandRow="1">
                <a:tableStyleId>{5C22544A-7EE6-4342-B048-85BDC9FD1C3A}</a:tableStyleId>
              </a:tblPr>
              <a:tblGrid>
                <a:gridCol w="844849"/>
                <a:gridCol w="997598"/>
                <a:gridCol w="1665027"/>
                <a:gridCol w="1583141"/>
                <a:gridCol w="1514901"/>
                <a:gridCol w="2265528"/>
              </a:tblGrid>
              <a:tr h="616508">
                <a:tc gridSpan="6">
                  <a:txBody>
                    <a:bodyPr/>
                    <a:lstStyle/>
                    <a:p>
                      <a:pPr algn="ctr"/>
                      <a:r>
                        <a:rPr lang="tr-TR" sz="2400" dirty="0" smtClean="0"/>
                        <a:t>LİSANS YERLEŞTİRME</a:t>
                      </a:r>
                      <a:endParaRPr lang="tr-T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55092">
                <a:tc gridSpan="6">
                  <a:txBody>
                    <a:bodyPr/>
                    <a:lstStyle/>
                    <a:p>
                      <a:pPr algn="ctr"/>
                      <a:r>
                        <a:rPr lang="tr-TR" b="1" dirty="0" smtClean="0"/>
                        <a:t>TESTLERİN AĞIRLIKLARI (%)</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27797">
                <a:tc gridSpan="5">
                  <a:txBody>
                    <a:bodyPr/>
                    <a:lstStyle/>
                    <a:p>
                      <a:pPr algn="ctr"/>
                      <a:r>
                        <a:rPr lang="tr-TR" b="1" dirty="0" smtClean="0">
                          <a:solidFill>
                            <a:schemeClr val="bg1"/>
                          </a:solidFill>
                        </a:rPr>
                        <a:t>TYT</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gn="ctr"/>
                      <a:r>
                        <a:rPr lang="tr-TR" b="1" dirty="0" smtClean="0">
                          <a:solidFill>
                            <a:schemeClr val="bg1"/>
                          </a:solidFill>
                        </a:rPr>
                        <a:t>YABANCI</a:t>
                      </a:r>
                      <a:r>
                        <a:rPr lang="tr-TR" b="1" baseline="0" dirty="0" smtClean="0">
                          <a:solidFill>
                            <a:schemeClr val="bg1"/>
                          </a:solidFill>
                        </a:rPr>
                        <a:t> DİL</a:t>
                      </a:r>
                      <a:endParaRPr lang="tr-TR"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750627">
                <a:tc>
                  <a:txBody>
                    <a:bodyPr/>
                    <a:lstStyle/>
                    <a:p>
                      <a:pPr algn="ctr"/>
                      <a:r>
                        <a:rPr lang="tr-TR" sz="1600" b="1" dirty="0" smtClean="0"/>
                        <a:t>Puan Türü</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t>Türkçe</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t>Sosyal Bilimler</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t>Temel Matematik </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t>Fen</a:t>
                      </a:r>
                      <a:r>
                        <a:rPr lang="tr-TR" sz="1600" b="1" baseline="0" dirty="0" smtClean="0"/>
                        <a:t> Bilimleri</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smtClean="0"/>
                        <a:t>Yabancı</a:t>
                      </a:r>
                      <a:r>
                        <a:rPr lang="tr-TR" sz="1600" b="1" baseline="0" dirty="0" smtClean="0"/>
                        <a:t> Dil</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r>
              <a:tr h="655093">
                <a:tc>
                  <a:txBody>
                    <a:bodyPr/>
                    <a:lstStyle/>
                    <a:p>
                      <a:pPr algn="ctr"/>
                      <a:r>
                        <a:rPr lang="tr-TR" sz="2000" b="1" dirty="0" smtClean="0"/>
                        <a:t>DİL</a:t>
                      </a:r>
                      <a:endParaRPr lang="tr-T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13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dirty="0" smtClean="0"/>
                        <a:t>60</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Dikdörtgen 7"/>
          <p:cNvSpPr/>
          <p:nvPr/>
        </p:nvSpPr>
        <p:spPr>
          <a:xfrm>
            <a:off x="517478" y="5223007"/>
            <a:ext cx="8871044" cy="1338828"/>
          </a:xfrm>
          <a:prstGeom prst="rect">
            <a:avLst/>
          </a:prstGeom>
        </p:spPr>
        <p:txBody>
          <a:bodyPr wrap="square">
            <a:spAutoFit/>
          </a:bodyPr>
          <a:lstStyle/>
          <a:p>
            <a:pPr algn="just">
              <a:lnSpc>
                <a:spcPct val="150000"/>
              </a:lnSpc>
            </a:pPr>
            <a:r>
              <a:rPr lang="tr-TR" b="1" dirty="0">
                <a:solidFill>
                  <a:srgbClr val="000000"/>
                </a:solidFill>
                <a:latin typeface="Times New Roman" panose="02020603050405020304" pitchFamily="18" charset="0"/>
              </a:rPr>
              <a:t>Bu sene bir ilk olarak İngilizce, Almanca, Fransızca testlerine ek olarak yabancı dil oturumunda Arapça ve Rusça testleri de yer alacaktır. </a:t>
            </a:r>
            <a:r>
              <a:rPr lang="tr-TR" b="1" dirty="0" smtClean="0">
                <a:solidFill>
                  <a:srgbClr val="000000"/>
                </a:solidFill>
                <a:latin typeface="Times New Roman" panose="02020603050405020304" pitchFamily="18" charset="0"/>
              </a:rPr>
              <a:t>Her test ayrı kitapçıkta yer alacaktır. Adaylar başvuruda bulunduğu testin kitapçığını alacaklardır.</a:t>
            </a:r>
            <a:endParaRPr lang="tr-TR" b="1" dirty="0"/>
          </a:p>
        </p:txBody>
      </p:sp>
    </p:spTree>
    <p:extLst>
      <p:ext uri="{BB962C8B-B14F-4D97-AF65-F5344CB8AC3E}">
        <p14:creationId xmlns:p14="http://schemas.microsoft.com/office/powerpoint/2010/main" xmlns="" val="2736369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xmlns="" val="1644131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6" name="Dikdörtgen 5"/>
          <p:cNvSpPr/>
          <p:nvPr/>
        </p:nvSpPr>
        <p:spPr>
          <a:xfrm>
            <a:off x="580465" y="2313941"/>
            <a:ext cx="8523194" cy="3613746"/>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1400" b="1" u="sng" dirty="0" smtClean="0"/>
              <a:t>Ortaöğretimde </a:t>
            </a:r>
            <a:r>
              <a:rPr lang="tr-TR" sz="1400" b="1" u="sng" dirty="0"/>
              <a:t>zorunlu Din Kültürü ve Ahlak Bilgisi dersi aldım. </a:t>
            </a:r>
            <a:r>
              <a:rPr lang="tr-TR" sz="1400" dirty="0"/>
              <a:t>Ortaöğretimde, Din Kültürü ve Ahlak Bilgisi dersini almak zorunda olan tüm adaylar (İmam Hatip Okulları öğrencileri/mezunları dâhil), bu seçeneği ve (1) kodunu yazacaklardır. </a:t>
            </a:r>
            <a:r>
              <a:rPr lang="tr-TR" sz="1400" u="sng" dirty="0"/>
              <a:t>Bu seçeneği yazan adaylar, sınavda Din Kültürü ve Ahlak Bilgisi sorularını cevaplayacak</a:t>
            </a:r>
            <a:r>
              <a:rPr lang="tr-TR" sz="1400" dirty="0"/>
              <a:t>, </a:t>
            </a:r>
            <a:r>
              <a:rPr lang="tr-TR" sz="1400" u="sng" dirty="0"/>
              <a:t>ilave Felsefe/Felsefe Grubu sorularını cevaplamayacaktır. </a:t>
            </a:r>
            <a:r>
              <a:rPr lang="tr-TR" sz="1400" dirty="0"/>
              <a:t>Bu durumdaki adaylar, ilave Felsefe/Felsefe Grubu sorularını cevaplasalar bile bu cevapları değerlendirmeye alınmayacaktır. </a:t>
            </a:r>
            <a:endParaRPr lang="tr-TR" sz="1400" dirty="0" smtClean="0"/>
          </a:p>
          <a:p>
            <a:pPr marL="285750" indent="-285750" algn="just">
              <a:lnSpc>
                <a:spcPct val="150000"/>
              </a:lnSpc>
              <a:buFont typeface="Wingdings" panose="05000000000000000000" pitchFamily="2" charset="2"/>
              <a:buChar char="v"/>
            </a:pPr>
            <a:r>
              <a:rPr lang="tr-TR" sz="1400" b="1" u="sng" dirty="0" smtClean="0"/>
              <a:t>Ortaöğretimde </a:t>
            </a:r>
            <a:r>
              <a:rPr lang="tr-TR" sz="1400" b="1" u="sng" dirty="0"/>
              <a:t>zorunlu Din Kültürü ve Ahlak Bilgisi dersi almadım.</a:t>
            </a:r>
            <a:r>
              <a:rPr lang="tr-TR" sz="1400" dirty="0"/>
              <a:t> Ortaöğretimde, Din Kültürü ve Ahlak Bilgisi dersini almak zorunda olmayan veya farklı müfredat ile alan tüm adaylar (İmam Hatip Okulları öğrencileri/mezunları hariç), bu seçeneği ve (2) kodunu yazacaklardır. Bu seçeneği yazan adaylar, sınavda ilave Felsefe/Felsefe Grubu sorularını cevaplayacak, Din Kültürü ve Ahlak Bilgisi sorularını cevaplamayacaktır. Bu durumdaki adaylar, Din Kültürü ve Ahlak Bilgisi sorularını cevaplasalar bile bu cevapları değerlendirmeye alınmayacaktır</a:t>
            </a:r>
          </a:p>
        </p:txBody>
      </p:sp>
      <p:pic>
        <p:nvPicPr>
          <p:cNvPr id="8" name="Resim 7"/>
          <p:cNvPicPr>
            <a:picLocks noChangeAspect="1"/>
          </p:cNvPicPr>
          <p:nvPr/>
        </p:nvPicPr>
        <p:blipFill>
          <a:blip r:embed="rId3">
            <a:duotone>
              <a:prstClr val="black"/>
              <a:schemeClr val="accent6">
                <a:tint val="45000"/>
                <a:satMod val="400000"/>
              </a:schemeClr>
            </a:duotone>
          </a:blip>
          <a:stretch>
            <a:fillRect/>
          </a:stretch>
        </p:blipFill>
        <p:spPr>
          <a:xfrm>
            <a:off x="580465" y="114394"/>
            <a:ext cx="2553750" cy="1957500"/>
          </a:xfrm>
          <a:prstGeom prst="rect">
            <a:avLst/>
          </a:prstGeom>
        </p:spPr>
      </p:pic>
      <p:sp>
        <p:nvSpPr>
          <p:cNvPr id="7" name="Metin kutusu 6"/>
          <p:cNvSpPr txBox="1"/>
          <p:nvPr/>
        </p:nvSpPr>
        <p:spPr>
          <a:xfrm>
            <a:off x="2974794" y="899534"/>
            <a:ext cx="2096095" cy="1015663"/>
          </a:xfrm>
          <a:prstGeom prst="rect">
            <a:avLst/>
          </a:prstGeom>
          <a:noFill/>
        </p:spPr>
        <p:txBody>
          <a:bodyPr wrap="square" rtlCol="0">
            <a:spAutoFit/>
          </a:bodyPr>
          <a:lstStyle/>
          <a:p>
            <a:pPr algn="ctr"/>
            <a:r>
              <a:rPr lang="tr-TR" sz="2000" b="1" spc="300" dirty="0" smtClean="0"/>
              <a:t>Din Kültürü ve Ahlak Bilgisi </a:t>
            </a:r>
            <a:endParaRPr lang="tr-TR" sz="2000" b="1" spc="300" dirty="0"/>
          </a:p>
        </p:txBody>
      </p:sp>
    </p:spTree>
    <p:extLst>
      <p:ext uri="{BB962C8B-B14F-4D97-AF65-F5344CB8AC3E}">
        <p14:creationId xmlns:p14="http://schemas.microsoft.com/office/powerpoint/2010/main" xmlns="" val="2513040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xmlns="" val="2460763925"/>
              </p:ext>
            </p:extLst>
          </p:nvPr>
        </p:nvGraphicFramePr>
        <p:xfrm>
          <a:off x="953304" y="1060048"/>
          <a:ext cx="8350251" cy="4332224"/>
        </p:xfrm>
        <a:graphic>
          <a:graphicData uri="http://schemas.openxmlformats.org/drawingml/2006/table">
            <a:tbl>
              <a:tblPr firstRow="1" bandRow="1">
                <a:tableStyleId>{5C22544A-7EE6-4342-B048-85BDC9FD1C3A}</a:tableStyleId>
              </a:tblPr>
              <a:tblGrid>
                <a:gridCol w="2783417"/>
                <a:gridCol w="2783417"/>
                <a:gridCol w="2783417"/>
              </a:tblGrid>
              <a:tr h="541528">
                <a:tc>
                  <a:txBody>
                    <a:bodyPr/>
                    <a:lstStyle/>
                    <a:p>
                      <a:pPr algn="ctr"/>
                      <a:r>
                        <a:rPr lang="tr-TR" dirty="0" smtClean="0"/>
                        <a:t>Program</a:t>
                      </a:r>
                      <a:r>
                        <a:rPr lang="tr-TR" baseline="0" dirty="0" smtClean="0"/>
                        <a:t> Türü</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A65"/>
                    </a:solidFill>
                  </a:tcPr>
                </a:tc>
                <a:tc>
                  <a:txBody>
                    <a:bodyPr/>
                    <a:lstStyle/>
                    <a:p>
                      <a:pPr algn="ctr"/>
                      <a:r>
                        <a:rPr lang="tr-TR" dirty="0" smtClean="0"/>
                        <a:t>İlgili Puan Türü</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A65"/>
                    </a:solidFill>
                  </a:tcPr>
                </a:tc>
                <a:tc>
                  <a:txBody>
                    <a:bodyPr/>
                    <a:lstStyle/>
                    <a:p>
                      <a:pPr algn="ctr"/>
                      <a:r>
                        <a:rPr lang="tr-TR" dirty="0" smtClean="0"/>
                        <a:t>Başarı Sırası</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A65"/>
                    </a:solidFill>
                  </a:tcPr>
                </a:tc>
              </a:tr>
              <a:tr h="541528">
                <a:tc>
                  <a:txBody>
                    <a:bodyPr/>
                    <a:lstStyle/>
                    <a:p>
                      <a:r>
                        <a:rPr lang="tr-TR" sz="1600" b="1" dirty="0" smtClean="0"/>
                        <a:t>Tıp</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smtClean="0"/>
                        <a:t>Sayısal</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En Düşük 50 bininci </a:t>
                      </a:r>
                      <a:r>
                        <a:rPr lang="tr-TR" sz="1600" b="1" dirty="0" smtClean="0"/>
                        <a:t>(50.000)</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1528">
                <a:tc>
                  <a:txBody>
                    <a:bodyPr/>
                    <a:lstStyle/>
                    <a:p>
                      <a:r>
                        <a:rPr lang="tr-TR" sz="1600" b="1" dirty="0" smtClean="0"/>
                        <a:t>Eczacılık</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smtClean="0"/>
                        <a:t>Sayısal</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b="0" dirty="0" smtClean="0"/>
                        <a:t>En Düşük 100 bininci </a:t>
                      </a:r>
                      <a:r>
                        <a:rPr lang="tr-TR" sz="1600" b="1" dirty="0" smtClean="0"/>
                        <a:t>(100.000)</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1528">
                <a:tc>
                  <a:txBody>
                    <a:bodyPr/>
                    <a:lstStyle/>
                    <a:p>
                      <a:r>
                        <a:rPr lang="tr-TR" sz="1600" b="1" dirty="0" smtClean="0"/>
                        <a:t>Diş Hekimliği</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smtClean="0"/>
                        <a:t>Sayısal</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b="0" dirty="0" smtClean="0"/>
                        <a:t>En Düşük 80 bininci </a:t>
                      </a:r>
                      <a:r>
                        <a:rPr lang="tr-TR" sz="1600" b="1" dirty="0" smtClean="0"/>
                        <a:t>(80.000)</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1528">
                <a:tc>
                  <a:txBody>
                    <a:bodyPr/>
                    <a:lstStyle/>
                    <a:p>
                      <a:r>
                        <a:rPr lang="tr-TR" sz="1600" b="1" dirty="0" smtClean="0"/>
                        <a:t>Hukuk</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smtClean="0"/>
                        <a:t>Eşit Ağırlık</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En Düşük 125 bininci</a:t>
                      </a:r>
                      <a:r>
                        <a:rPr lang="tr-TR" sz="1600" baseline="0" dirty="0" smtClean="0"/>
                        <a:t> </a:t>
                      </a:r>
                      <a:r>
                        <a:rPr lang="tr-TR" sz="1600" b="1" baseline="0" dirty="0" smtClean="0"/>
                        <a:t>(125.000)</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1528">
                <a:tc>
                  <a:txBody>
                    <a:bodyPr/>
                    <a:lstStyle/>
                    <a:p>
                      <a:r>
                        <a:rPr lang="tr-TR" sz="1600" b="1" dirty="0" smtClean="0"/>
                        <a:t>Mühendislik***</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smtClean="0"/>
                        <a:t>Sayısal</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En Düşük 300 bininci </a:t>
                      </a:r>
                      <a:r>
                        <a:rPr lang="tr-TR" sz="1600" b="1" dirty="0" smtClean="0"/>
                        <a:t>(300.000)</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1528">
                <a:tc>
                  <a:txBody>
                    <a:bodyPr/>
                    <a:lstStyle/>
                    <a:p>
                      <a:r>
                        <a:rPr lang="tr-TR" sz="1600" b="1" dirty="0" smtClean="0"/>
                        <a:t>Mimarlık</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smtClean="0"/>
                        <a:t>Sayısal</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En Düşük 250 bininci </a:t>
                      </a:r>
                      <a:r>
                        <a:rPr lang="tr-TR" sz="1600" b="1" dirty="0" smtClean="0"/>
                        <a:t>(250.000)</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1528">
                <a:tc>
                  <a:txBody>
                    <a:bodyPr/>
                    <a:lstStyle/>
                    <a:p>
                      <a:r>
                        <a:rPr lang="tr-TR" sz="1600" b="1" dirty="0" smtClean="0"/>
                        <a:t>Öğretmenlik</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tr-TR" sz="1600" dirty="0" smtClean="0"/>
                        <a:t>İlgili Puan Türünde</a:t>
                      </a:r>
                      <a:endParaRPr lang="tr-T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tr-TR" sz="1600" dirty="0" smtClean="0"/>
                        <a:t>En Düşük 300 bininci </a:t>
                      </a:r>
                      <a:r>
                        <a:rPr lang="tr-TR" sz="1600" b="1" dirty="0" smtClean="0"/>
                        <a:t>(300.000)</a:t>
                      </a:r>
                      <a:endParaRPr lang="tr-T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Dikdörtgen 5"/>
          <p:cNvSpPr/>
          <p:nvPr/>
        </p:nvSpPr>
        <p:spPr>
          <a:xfrm>
            <a:off x="275514" y="5557930"/>
            <a:ext cx="9354971" cy="553998"/>
          </a:xfrm>
          <a:prstGeom prst="rect">
            <a:avLst/>
          </a:prstGeom>
        </p:spPr>
        <p:txBody>
          <a:bodyPr wrap="square">
            <a:spAutoFit/>
          </a:bodyPr>
          <a:lstStyle/>
          <a:p>
            <a:pPr algn="just"/>
            <a:r>
              <a:rPr lang="tr-TR" sz="1600" b="1" dirty="0" smtClean="0">
                <a:solidFill>
                  <a:srgbClr val="000000"/>
                </a:solidFill>
                <a:latin typeface="Times New Roman" panose="02020603050405020304" pitchFamily="18" charset="0"/>
              </a:rPr>
              <a:t>**</a:t>
            </a:r>
            <a:r>
              <a:rPr lang="tr-TR" sz="1400" b="1" dirty="0" smtClean="0">
                <a:solidFill>
                  <a:srgbClr val="000000"/>
                </a:solidFill>
                <a:latin typeface="Times New Roman" panose="02020603050405020304" pitchFamily="18" charset="0"/>
              </a:rPr>
              <a:t>Vakıf </a:t>
            </a:r>
            <a:r>
              <a:rPr lang="tr-TR" sz="1400" b="1" dirty="0">
                <a:solidFill>
                  <a:srgbClr val="000000"/>
                </a:solidFill>
                <a:latin typeface="Times New Roman" panose="02020603050405020304" pitchFamily="18" charset="0"/>
              </a:rPr>
              <a:t>Yükseköğretim Kurumları, ilgili programlar için belirlenen asgari başarı sırası şartının daha üzerinde bir başarı sırası şartı belirleyebilecektir. </a:t>
            </a:r>
            <a:endParaRPr lang="tr-TR" sz="1400" b="1" dirty="0"/>
          </a:p>
        </p:txBody>
      </p:sp>
      <p:sp>
        <p:nvSpPr>
          <p:cNvPr id="7" name="Dikdörtgen 6"/>
          <p:cNvSpPr/>
          <p:nvPr/>
        </p:nvSpPr>
        <p:spPr>
          <a:xfrm>
            <a:off x="376686" y="6202402"/>
            <a:ext cx="9503486" cy="523220"/>
          </a:xfrm>
          <a:prstGeom prst="rect">
            <a:avLst/>
          </a:prstGeom>
        </p:spPr>
        <p:txBody>
          <a:bodyPr wrap="square">
            <a:spAutoFit/>
          </a:bodyPr>
          <a:lstStyle/>
          <a:p>
            <a:r>
              <a:rPr lang="tr-TR" sz="1400" b="1" dirty="0" smtClean="0"/>
              <a:t>***Mühendislik </a:t>
            </a:r>
            <a:r>
              <a:rPr lang="tr-TR" sz="1400" b="1" dirty="0"/>
              <a:t>programlarına </a:t>
            </a:r>
            <a:r>
              <a:rPr lang="tr-TR" sz="1400" dirty="0"/>
              <a:t>yerleştirme </a:t>
            </a:r>
            <a:r>
              <a:rPr lang="tr-TR" sz="1400" dirty="0" smtClean="0"/>
              <a:t>işlemlerinde (Orman</a:t>
            </a:r>
            <a:r>
              <a:rPr lang="tr-TR" sz="1400" dirty="0"/>
              <a:t>, Ziraat, Su Ürünleri Fakülteleri programları </a:t>
            </a:r>
            <a:r>
              <a:rPr lang="tr-TR" sz="1400" dirty="0" smtClean="0"/>
              <a:t>ile Ağaç İşleri Endüstri </a:t>
            </a:r>
            <a:r>
              <a:rPr lang="tr-TR" sz="1400" dirty="0"/>
              <a:t>Mühendisliği programları hariç; </a:t>
            </a:r>
            <a:r>
              <a:rPr lang="tr-TR" sz="1400" dirty="0" smtClean="0"/>
              <a:t>Ziraat Fakültelerinin </a:t>
            </a:r>
            <a:r>
              <a:rPr lang="tr-TR" sz="1400" dirty="0"/>
              <a:t>Gıda Mühendisliği programları dâhil)</a:t>
            </a:r>
          </a:p>
        </p:txBody>
      </p:sp>
      <p:sp>
        <p:nvSpPr>
          <p:cNvPr id="8" name="Metin kutusu 7"/>
          <p:cNvSpPr txBox="1"/>
          <p:nvPr/>
        </p:nvSpPr>
        <p:spPr>
          <a:xfrm>
            <a:off x="779929" y="353258"/>
            <a:ext cx="3079376" cy="461665"/>
          </a:xfrm>
          <a:prstGeom prst="rect">
            <a:avLst/>
          </a:prstGeom>
          <a:noFill/>
        </p:spPr>
        <p:txBody>
          <a:bodyPr wrap="square" rtlCol="0">
            <a:spAutoFit/>
          </a:bodyPr>
          <a:lstStyle/>
          <a:p>
            <a:pPr algn="ctr"/>
            <a:r>
              <a:rPr lang="tr-TR" sz="2400" b="1" dirty="0" smtClean="0"/>
              <a:t>Başarı Sıralama Şartı</a:t>
            </a:r>
            <a:endParaRPr lang="tr-TR" sz="2400" b="1" dirty="0"/>
          </a:p>
        </p:txBody>
      </p:sp>
    </p:spTree>
    <p:extLst>
      <p:ext uri="{BB962C8B-B14F-4D97-AF65-F5344CB8AC3E}">
        <p14:creationId xmlns:p14="http://schemas.microsoft.com/office/powerpoint/2010/main" xmlns="" val="3715629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4" name="Dikdörtgen 3"/>
          <p:cNvSpPr/>
          <p:nvPr/>
        </p:nvSpPr>
        <p:spPr>
          <a:xfrm>
            <a:off x="2587157" y="1133847"/>
            <a:ext cx="4953000" cy="1200329"/>
          </a:xfrm>
          <a:prstGeom prst="rect">
            <a:avLst/>
          </a:prstGeom>
        </p:spPr>
        <p:txBody>
          <a:bodyPr>
            <a:spAutoFit/>
          </a:bodyPr>
          <a:lstStyle/>
          <a:p>
            <a:pPr marL="285750" indent="-285750" algn="just">
              <a:buFont typeface="Arial" panose="020B0604020202020204" pitchFamily="34" charset="0"/>
              <a:buChar char="•"/>
            </a:pPr>
            <a:r>
              <a:rPr lang="tr-TR" dirty="0" smtClean="0">
                <a:solidFill>
                  <a:srgbClr val="D40000"/>
                </a:solidFill>
              </a:rPr>
              <a:t>Puanlar 100-500 puan aralığında hesaplanacaktır. Adayların bu puanlarına Ortaöğretim Başarı Puanı (OBP) hesaplanarak eklenecektir. </a:t>
            </a:r>
            <a:endParaRPr lang="tr-TR" dirty="0">
              <a:solidFill>
                <a:srgbClr val="D40000"/>
              </a:solidFill>
            </a:endParaRPr>
          </a:p>
        </p:txBody>
      </p:sp>
      <p:sp>
        <p:nvSpPr>
          <p:cNvPr id="5" name="Dikdörtgen 4"/>
          <p:cNvSpPr/>
          <p:nvPr/>
        </p:nvSpPr>
        <p:spPr>
          <a:xfrm>
            <a:off x="497960" y="2743488"/>
            <a:ext cx="9131394" cy="1631216"/>
          </a:xfrm>
          <a:prstGeom prst="rect">
            <a:avLst/>
          </a:prstGeom>
        </p:spPr>
        <p:txBody>
          <a:bodyPr wrap="square">
            <a:spAutoFit/>
          </a:bodyPr>
          <a:lstStyle/>
          <a:p>
            <a:pPr algn="just">
              <a:lnSpc>
                <a:spcPct val="125000"/>
              </a:lnSpc>
            </a:pPr>
            <a:r>
              <a:rPr lang="tr-TR" sz="1600" dirty="0" smtClean="0"/>
              <a:t>Ortaöğretim </a:t>
            </a:r>
            <a:r>
              <a:rPr lang="tr-TR" sz="1600" dirty="0"/>
              <a:t>bitirme notları en küçüğü 250, en büyüğü 500 olmak üzere ortaöğretim başarı puanına dönüştürülecektir. Ortaöğretimde alınan 100 üzerinden diploma notu, 5 ile çarpılarak Ortaöğretim Başarı Puanına (OBP) dönüştürülecektir. Böylece, 50 olan en düşük diploma notu için OBP 250 olacak, en yüksek 100 olan diploma notu için de OBP 500 olacaktır. Diploma notu bildirilmeyen adayların diploma notu ile 50’nin altında olan diploma notları, 50 olarak değerlendirmeye alınacaktır. </a:t>
            </a:r>
          </a:p>
        </p:txBody>
      </p:sp>
      <p:sp>
        <p:nvSpPr>
          <p:cNvPr id="6" name="Dikdörtgen 5"/>
          <p:cNvSpPr/>
          <p:nvPr/>
        </p:nvSpPr>
        <p:spPr>
          <a:xfrm>
            <a:off x="2084660" y="355203"/>
            <a:ext cx="6326475" cy="369332"/>
          </a:xfrm>
          <a:prstGeom prst="rect">
            <a:avLst/>
          </a:prstGeom>
        </p:spPr>
        <p:txBody>
          <a:bodyPr wrap="none">
            <a:spAutoFit/>
          </a:bodyPr>
          <a:lstStyle/>
          <a:p>
            <a:r>
              <a:rPr lang="tr-TR" b="1" dirty="0" smtClean="0"/>
              <a:t>ORTAÖĞRETİM BAŞARI PUANI (OBP) </a:t>
            </a:r>
            <a:r>
              <a:rPr lang="tr-TR" b="1" dirty="0"/>
              <a:t>NASIL HESAPLANACAKTIR? </a:t>
            </a:r>
          </a:p>
        </p:txBody>
      </p:sp>
      <p:sp>
        <p:nvSpPr>
          <p:cNvPr id="7" name="Dikdörtgen 6"/>
          <p:cNvSpPr/>
          <p:nvPr/>
        </p:nvSpPr>
        <p:spPr>
          <a:xfrm>
            <a:off x="497960" y="4680045"/>
            <a:ext cx="9372599" cy="584775"/>
          </a:xfrm>
          <a:prstGeom prst="rect">
            <a:avLst/>
          </a:prstGeom>
        </p:spPr>
        <p:txBody>
          <a:bodyPr wrap="square">
            <a:spAutoFit/>
          </a:bodyPr>
          <a:lstStyle/>
          <a:p>
            <a:pPr algn="just"/>
            <a:r>
              <a:rPr lang="tr-TR" sz="1600" dirty="0"/>
              <a:t>Her aday için hesaplanmış olan OBP; </a:t>
            </a:r>
            <a:r>
              <a:rPr lang="tr-TR" sz="1600" b="1" dirty="0">
                <a:solidFill>
                  <a:srgbClr val="C00000"/>
                </a:solidFill>
              </a:rPr>
              <a:t>0,12 </a:t>
            </a:r>
            <a:r>
              <a:rPr lang="tr-TR" sz="1600" dirty="0"/>
              <a:t>katsayısı ile çarpılarak sınav puanlarına eklenecek ve böylece adayların yerleştirme puanları hesaplanacaktır. </a:t>
            </a: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xmlns="" val="0"/>
              </a:ext>
            </a:extLst>
          </a:blip>
          <a:srcRect l="40258" t="77654" r="39434" b="2038"/>
          <a:stretch/>
        </p:blipFill>
        <p:spPr>
          <a:xfrm>
            <a:off x="715640" y="1054188"/>
            <a:ext cx="1392702" cy="1392701"/>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xmlns="" val="0"/>
              </a:ext>
            </a:extLst>
          </a:blip>
          <a:srcRect t="59525" r="79104" b="21808"/>
          <a:stretch/>
        </p:blipFill>
        <p:spPr>
          <a:xfrm>
            <a:off x="4347132" y="5570162"/>
            <a:ext cx="1433048" cy="1280160"/>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xmlns="" val="0"/>
              </a:ext>
            </a:extLst>
          </a:blip>
          <a:srcRect t="21454" r="79466" b="60084"/>
          <a:stretch/>
        </p:blipFill>
        <p:spPr>
          <a:xfrm>
            <a:off x="8018972" y="1017435"/>
            <a:ext cx="1408213" cy="1266093"/>
          </a:xfrm>
          <a:prstGeom prst="rect">
            <a:avLst/>
          </a:prstGeom>
        </p:spPr>
      </p:pic>
    </p:spTree>
    <p:extLst>
      <p:ext uri="{BB962C8B-B14F-4D97-AF65-F5344CB8AC3E}">
        <p14:creationId xmlns:p14="http://schemas.microsoft.com/office/powerpoint/2010/main" xmlns="" val="1076063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5" name="Metin kutusu 4"/>
          <p:cNvSpPr txBox="1"/>
          <p:nvPr/>
        </p:nvSpPr>
        <p:spPr>
          <a:xfrm>
            <a:off x="2150562" y="1018404"/>
            <a:ext cx="1508746" cy="523220"/>
          </a:xfrm>
          <a:prstGeom prst="rect">
            <a:avLst/>
          </a:prstGeom>
          <a:noFill/>
        </p:spPr>
        <p:txBody>
          <a:bodyPr wrap="none" rtlCol="0">
            <a:spAutoFit/>
          </a:bodyPr>
          <a:lstStyle/>
          <a:p>
            <a:r>
              <a:rPr lang="tr-TR" sz="2800" b="1" dirty="0" smtClean="0"/>
              <a:t>EK PUAN</a:t>
            </a:r>
            <a:endParaRPr lang="tr-TR" sz="2800" b="1" dirty="0"/>
          </a:p>
        </p:txBody>
      </p:sp>
      <p:sp>
        <p:nvSpPr>
          <p:cNvPr id="6" name="Dikdörtgen 5"/>
          <p:cNvSpPr/>
          <p:nvPr/>
        </p:nvSpPr>
        <p:spPr>
          <a:xfrm>
            <a:off x="447675" y="2287891"/>
            <a:ext cx="9010650" cy="1361911"/>
          </a:xfrm>
          <a:prstGeom prst="rect">
            <a:avLst/>
          </a:prstGeom>
        </p:spPr>
        <p:txBody>
          <a:bodyPr wrap="square">
            <a:spAutoFit/>
          </a:bodyPr>
          <a:lstStyle/>
          <a:p>
            <a:pPr algn="just">
              <a:lnSpc>
                <a:spcPct val="125000"/>
              </a:lnSpc>
            </a:pPr>
            <a:r>
              <a:rPr lang="tr-TR" sz="1600" dirty="0"/>
              <a:t>Bir mesleğe yönelik program uygulayan ortaöğretim kurumları </a:t>
            </a:r>
            <a:r>
              <a:rPr lang="tr-TR" sz="1600" dirty="0" smtClean="0"/>
              <a:t>(meslek liseleri) mezunları, kendi alanlarıyla ilişkili </a:t>
            </a:r>
            <a:r>
              <a:rPr lang="tr-TR" b="1" dirty="0" smtClean="0"/>
              <a:t>ön lisans programlarını </a:t>
            </a:r>
            <a:r>
              <a:rPr lang="tr-TR" sz="1600" dirty="0" smtClean="0"/>
              <a:t>tercih ettiklerinde </a:t>
            </a:r>
            <a:r>
              <a:rPr lang="tr-TR" sz="1600" dirty="0" err="1" smtClean="0"/>
              <a:t>OBP’nin</a:t>
            </a:r>
            <a:r>
              <a:rPr lang="tr-TR" sz="1600" dirty="0" smtClean="0"/>
              <a:t> </a:t>
            </a:r>
            <a:r>
              <a:rPr lang="tr-TR" sz="1600" b="1" dirty="0"/>
              <a:t>0,06</a:t>
            </a:r>
            <a:r>
              <a:rPr lang="tr-TR" sz="1600" dirty="0"/>
              <a:t> katsayısı ile çarpımından elde edilecek ek puanları da yerleştirme puanlarına eklenecektir. Bu ek puanlardan yararlanmak için adayların ön lisans programları için 150 veya daha yüksek puan almış </a:t>
            </a:r>
            <a:r>
              <a:rPr lang="tr-TR" sz="1600" dirty="0" smtClean="0"/>
              <a:t>olmaları gerekmektedir. </a:t>
            </a:r>
            <a:endParaRPr lang="tr-TR" sz="1600" dirty="0"/>
          </a:p>
        </p:txBody>
      </p:sp>
      <p:sp>
        <p:nvSpPr>
          <p:cNvPr id="7" name="Dikdörtgen 6"/>
          <p:cNvSpPr/>
          <p:nvPr/>
        </p:nvSpPr>
        <p:spPr>
          <a:xfrm>
            <a:off x="476250" y="3981835"/>
            <a:ext cx="901065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25000"/>
              </a:lnSpc>
            </a:pPr>
            <a:r>
              <a:rPr lang="tr-TR" sz="1600" dirty="0" smtClean="0"/>
              <a:t>Bir mesleğe yönelik program uygulayan  </a:t>
            </a:r>
            <a:r>
              <a:rPr lang="tr-TR" sz="1600" dirty="0"/>
              <a:t>ortaöğretim kurumuna </a:t>
            </a:r>
            <a:r>
              <a:rPr lang="tr-TR" sz="1600" dirty="0" smtClean="0"/>
              <a:t>(meslek liselerine) 30.03.2012 </a:t>
            </a:r>
            <a:r>
              <a:rPr lang="tr-TR" sz="1600" dirty="0"/>
              <a:t>tarihinden </a:t>
            </a:r>
            <a:r>
              <a:rPr lang="tr-TR" sz="1600" dirty="0" smtClean="0"/>
              <a:t>önce kayıt </a:t>
            </a:r>
            <a:r>
              <a:rPr lang="tr-TR" sz="1600" dirty="0"/>
              <a:t>olan adaylar </a:t>
            </a:r>
            <a:r>
              <a:rPr lang="tr-TR" sz="1600" dirty="0" smtClean="0"/>
              <a:t>için; kendi alanlarıyla ilişkili lisans programlarını tercih ettiklerinde </a:t>
            </a:r>
            <a:r>
              <a:rPr lang="tr-TR" sz="1600" dirty="0" err="1"/>
              <a:t>OBP’nin</a:t>
            </a:r>
            <a:r>
              <a:rPr lang="tr-TR" sz="1600" dirty="0"/>
              <a:t> 0,06 katsayısı ile çarpımından elde edilecek ek puanları da yerleştirme puanlarına eklenecektir. </a:t>
            </a:r>
            <a:r>
              <a:rPr lang="tr-TR" sz="1600" dirty="0" smtClean="0"/>
              <a:t> </a:t>
            </a:r>
            <a:r>
              <a:rPr lang="tr-TR" sz="1600" b="1" dirty="0" smtClean="0"/>
              <a:t>30.03.2012 tarihinden sonra kayıt olan adaylar lisans tercihlerinde ek puan almayacaklardır.</a:t>
            </a:r>
            <a:endParaRPr lang="tr-TR" sz="1600" b="1" dirty="0"/>
          </a:p>
        </p:txBody>
      </p:sp>
      <p:pic>
        <p:nvPicPr>
          <p:cNvPr id="8" name="Resim 7"/>
          <p:cNvPicPr>
            <a:picLocks noChangeAspect="1"/>
          </p:cNvPicPr>
          <p:nvPr/>
        </p:nvPicPr>
        <p:blipFill>
          <a:blip r:embed="rId3"/>
          <a:stretch>
            <a:fillRect/>
          </a:stretch>
        </p:blipFill>
        <p:spPr>
          <a:xfrm>
            <a:off x="489697" y="204012"/>
            <a:ext cx="1660865" cy="1588020"/>
          </a:xfrm>
          <a:prstGeom prst="rect">
            <a:avLst/>
          </a:prstGeom>
        </p:spPr>
      </p:pic>
    </p:spTree>
    <p:extLst>
      <p:ext uri="{BB962C8B-B14F-4D97-AF65-F5344CB8AC3E}">
        <p14:creationId xmlns:p14="http://schemas.microsoft.com/office/powerpoint/2010/main" xmlns="" val="834717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36833" y="931681"/>
            <a:ext cx="4880340" cy="4880340"/>
          </a:xfrm>
          <a:prstGeom prst="rect">
            <a:avLst/>
          </a:prstGeom>
        </p:spPr>
      </p:pic>
      <p:sp>
        <p:nvSpPr>
          <p:cNvPr id="5" name="Dikdörtgen 4"/>
          <p:cNvSpPr/>
          <p:nvPr/>
        </p:nvSpPr>
        <p:spPr>
          <a:xfrm>
            <a:off x="137595" y="3144688"/>
            <a:ext cx="5617745" cy="2494786"/>
          </a:xfrm>
          <a:prstGeom prst="rect">
            <a:avLst/>
          </a:prstGeom>
        </p:spPr>
        <p:txBody>
          <a:bodyPr wrap="square">
            <a:spAutoFit/>
          </a:bodyPr>
          <a:lstStyle/>
          <a:p>
            <a:pPr marL="10319" marR="4128" algn="ctr">
              <a:lnSpc>
                <a:spcPct val="125000"/>
              </a:lnSpc>
            </a:pPr>
            <a:r>
              <a:rPr lang="tr-TR" sz="1463" b="1" spc="-4" dirty="0">
                <a:latin typeface="Times New Roman"/>
                <a:cs typeface="Times New Roman"/>
              </a:rPr>
              <a:t>Ortaöğretim </a:t>
            </a:r>
            <a:r>
              <a:rPr lang="tr-TR" sz="1463" b="1" dirty="0">
                <a:latin typeface="Times New Roman"/>
                <a:cs typeface="Times New Roman"/>
              </a:rPr>
              <a:t>okullarını birincilikle bitiren adaylar için </a:t>
            </a:r>
            <a:r>
              <a:rPr lang="tr-TR" sz="1463" b="1" spc="-4" dirty="0">
                <a:latin typeface="Times New Roman"/>
                <a:cs typeface="Times New Roman"/>
              </a:rPr>
              <a:t>yükseköğretim </a:t>
            </a:r>
            <a:r>
              <a:rPr lang="tr-TR" sz="1463" b="1" dirty="0">
                <a:latin typeface="Times New Roman"/>
                <a:cs typeface="Times New Roman"/>
              </a:rPr>
              <a:t>programlarında okul  </a:t>
            </a:r>
            <a:r>
              <a:rPr lang="tr-TR" sz="1463" b="1" spc="-4" dirty="0">
                <a:latin typeface="Times New Roman"/>
                <a:cs typeface="Times New Roman"/>
              </a:rPr>
              <a:t>birincisi </a:t>
            </a:r>
            <a:r>
              <a:rPr lang="tr-TR" sz="1463" b="1" dirty="0">
                <a:latin typeface="Times New Roman"/>
                <a:cs typeface="Times New Roman"/>
              </a:rPr>
              <a:t>kontenjanı </a:t>
            </a:r>
            <a:r>
              <a:rPr lang="tr-TR" sz="1463" b="1" spc="-4" dirty="0">
                <a:latin typeface="Times New Roman"/>
                <a:cs typeface="Times New Roman"/>
              </a:rPr>
              <a:t>bulunmaktadır. Okul </a:t>
            </a:r>
            <a:r>
              <a:rPr lang="tr-TR" sz="1463" b="1" dirty="0">
                <a:latin typeface="Times New Roman"/>
                <a:cs typeface="Times New Roman"/>
              </a:rPr>
              <a:t>birincileri, genel kontenjan (öncelikle) </a:t>
            </a:r>
            <a:r>
              <a:rPr lang="tr-TR" sz="1463" b="1" spc="4" dirty="0">
                <a:latin typeface="Times New Roman"/>
                <a:cs typeface="Times New Roman"/>
              </a:rPr>
              <a:t>ve </a:t>
            </a:r>
            <a:r>
              <a:rPr lang="tr-TR" sz="1463" b="1" dirty="0">
                <a:latin typeface="Times New Roman"/>
                <a:cs typeface="Times New Roman"/>
              </a:rPr>
              <a:t>okul birincisi  kontenjanı </a:t>
            </a:r>
            <a:r>
              <a:rPr lang="tr-TR" sz="1463" b="1" spc="-4" dirty="0">
                <a:latin typeface="Times New Roman"/>
                <a:cs typeface="Times New Roman"/>
              </a:rPr>
              <a:t>göz </a:t>
            </a:r>
            <a:r>
              <a:rPr lang="tr-TR" sz="1463" b="1" dirty="0">
                <a:latin typeface="Times New Roman"/>
                <a:cs typeface="Times New Roman"/>
              </a:rPr>
              <a:t>önünde tutularak merkezî </a:t>
            </a:r>
            <a:r>
              <a:rPr lang="tr-TR" sz="1463" b="1" spc="-4" dirty="0">
                <a:latin typeface="Times New Roman"/>
                <a:cs typeface="Times New Roman"/>
              </a:rPr>
              <a:t>yerleştirme </a:t>
            </a:r>
            <a:r>
              <a:rPr lang="tr-TR" sz="1463" b="1" dirty="0">
                <a:latin typeface="Times New Roman"/>
                <a:cs typeface="Times New Roman"/>
              </a:rPr>
              <a:t>ile </a:t>
            </a:r>
            <a:r>
              <a:rPr lang="tr-TR" sz="1463" b="1" spc="-4" dirty="0">
                <a:latin typeface="Times New Roman"/>
                <a:cs typeface="Times New Roman"/>
              </a:rPr>
              <a:t>yerleştirme </a:t>
            </a:r>
            <a:r>
              <a:rPr lang="tr-TR" sz="1463" b="1" dirty="0">
                <a:latin typeface="Times New Roman"/>
                <a:cs typeface="Times New Roman"/>
              </a:rPr>
              <a:t>puanlarının </a:t>
            </a:r>
            <a:r>
              <a:rPr lang="tr-TR" sz="1463" b="1" spc="-4" dirty="0">
                <a:latin typeface="Times New Roman"/>
                <a:cs typeface="Times New Roman"/>
              </a:rPr>
              <a:t>yeterli olduğu en  </a:t>
            </a:r>
            <a:r>
              <a:rPr lang="tr-TR" sz="1463" b="1" dirty="0">
                <a:latin typeface="Times New Roman"/>
                <a:cs typeface="Times New Roman"/>
              </a:rPr>
              <a:t>üst </a:t>
            </a:r>
            <a:r>
              <a:rPr lang="tr-TR" sz="1463" b="1" spc="-4" dirty="0">
                <a:latin typeface="Times New Roman"/>
                <a:cs typeface="Times New Roman"/>
              </a:rPr>
              <a:t>tercihlerine</a:t>
            </a:r>
            <a:r>
              <a:rPr lang="tr-TR" sz="1463" b="1" spc="49" dirty="0">
                <a:latin typeface="Times New Roman"/>
                <a:cs typeface="Times New Roman"/>
              </a:rPr>
              <a:t> </a:t>
            </a:r>
            <a:r>
              <a:rPr lang="tr-TR" sz="1463" b="1" spc="-8" dirty="0">
                <a:latin typeface="Times New Roman"/>
                <a:cs typeface="Times New Roman"/>
              </a:rPr>
              <a:t>yerleştirilmektedir.</a:t>
            </a:r>
            <a:endParaRPr lang="tr-TR" sz="1463" b="1" dirty="0">
              <a:latin typeface="Times New Roman"/>
              <a:cs typeface="Times New Roman"/>
            </a:endParaRPr>
          </a:p>
          <a:p>
            <a:pPr marL="10319" algn="ctr">
              <a:lnSpc>
                <a:spcPct val="150000"/>
              </a:lnSpc>
              <a:spcBef>
                <a:spcPts val="293"/>
              </a:spcBef>
            </a:pPr>
            <a:r>
              <a:rPr lang="tr-TR" sz="1463" b="1" spc="-4" dirty="0" smtClean="0">
                <a:solidFill>
                  <a:schemeClr val="accent5">
                    <a:lumMod val="75000"/>
                  </a:schemeClr>
                </a:solidFill>
                <a:latin typeface="Times New Roman"/>
                <a:cs typeface="Times New Roman"/>
              </a:rPr>
              <a:t>2019-2020  </a:t>
            </a:r>
            <a:r>
              <a:rPr lang="tr-TR" sz="1463" b="1" dirty="0">
                <a:solidFill>
                  <a:schemeClr val="accent5">
                    <a:lumMod val="75000"/>
                  </a:schemeClr>
                </a:solidFill>
                <a:latin typeface="Times New Roman"/>
                <a:cs typeface="Times New Roman"/>
              </a:rPr>
              <a:t>öğretim  </a:t>
            </a:r>
            <a:r>
              <a:rPr lang="tr-TR" sz="1463" b="1" spc="-8" dirty="0">
                <a:solidFill>
                  <a:schemeClr val="accent5">
                    <a:lumMod val="75000"/>
                  </a:schemeClr>
                </a:solidFill>
                <a:latin typeface="Times New Roman"/>
                <a:cs typeface="Times New Roman"/>
              </a:rPr>
              <a:t>yılı  </a:t>
            </a:r>
            <a:r>
              <a:rPr lang="tr-TR" sz="1463" b="1" dirty="0">
                <a:solidFill>
                  <a:schemeClr val="accent5">
                    <a:lumMod val="75000"/>
                  </a:schemeClr>
                </a:solidFill>
                <a:latin typeface="Times New Roman"/>
                <a:cs typeface="Times New Roman"/>
              </a:rPr>
              <a:t>okul  birincileri  bu  kontenjanlardan,  </a:t>
            </a:r>
            <a:r>
              <a:rPr lang="tr-TR" sz="1463" b="1" spc="-4" dirty="0" smtClean="0">
                <a:solidFill>
                  <a:schemeClr val="accent5">
                    <a:lumMod val="75000"/>
                  </a:schemeClr>
                </a:solidFill>
                <a:latin typeface="Times New Roman"/>
                <a:cs typeface="Times New Roman"/>
              </a:rPr>
              <a:t>2020-YKS'ye  </a:t>
            </a:r>
            <a:r>
              <a:rPr lang="tr-TR" sz="1463" b="1" spc="-4" dirty="0">
                <a:solidFill>
                  <a:schemeClr val="accent5">
                    <a:lumMod val="75000"/>
                  </a:schemeClr>
                </a:solidFill>
                <a:latin typeface="Times New Roman"/>
                <a:cs typeface="Times New Roman"/>
              </a:rPr>
              <a:t>girmek </a:t>
            </a:r>
            <a:r>
              <a:rPr lang="tr-TR" sz="1463" b="1" spc="85" dirty="0">
                <a:solidFill>
                  <a:schemeClr val="accent5">
                    <a:lumMod val="75000"/>
                  </a:schemeClr>
                </a:solidFill>
                <a:latin typeface="Times New Roman"/>
                <a:cs typeface="Times New Roman"/>
              </a:rPr>
              <a:t> </a:t>
            </a:r>
            <a:r>
              <a:rPr lang="tr-TR" sz="1463" b="1" dirty="0">
                <a:solidFill>
                  <a:schemeClr val="accent5">
                    <a:lumMod val="75000"/>
                  </a:schemeClr>
                </a:solidFill>
                <a:latin typeface="Times New Roman"/>
                <a:cs typeface="Times New Roman"/>
              </a:rPr>
              <a:t>koşuluyla, </a:t>
            </a:r>
            <a:r>
              <a:rPr lang="tr-TR" sz="1463" b="1" spc="-4" dirty="0">
                <a:solidFill>
                  <a:schemeClr val="accent5">
                    <a:lumMod val="75000"/>
                  </a:schemeClr>
                </a:solidFill>
                <a:latin typeface="Times New Roman"/>
                <a:cs typeface="Times New Roman"/>
              </a:rPr>
              <a:t>sadece </a:t>
            </a:r>
            <a:r>
              <a:rPr lang="tr-TR" sz="1463" b="1" spc="-4" dirty="0" smtClean="0">
                <a:solidFill>
                  <a:schemeClr val="accent5">
                    <a:lumMod val="75000"/>
                  </a:schemeClr>
                </a:solidFill>
                <a:latin typeface="Times New Roman"/>
                <a:cs typeface="Times New Roman"/>
              </a:rPr>
              <a:t>2020-YKS'de</a:t>
            </a:r>
            <a:r>
              <a:rPr lang="tr-TR" sz="1463" b="1" dirty="0" smtClean="0">
                <a:solidFill>
                  <a:schemeClr val="accent5">
                    <a:lumMod val="75000"/>
                  </a:schemeClr>
                </a:solidFill>
                <a:latin typeface="Times New Roman"/>
                <a:cs typeface="Times New Roman"/>
              </a:rPr>
              <a:t> </a:t>
            </a:r>
            <a:r>
              <a:rPr lang="tr-TR" sz="1463" b="1" spc="-8" dirty="0">
                <a:solidFill>
                  <a:schemeClr val="accent5">
                    <a:lumMod val="75000"/>
                  </a:schemeClr>
                </a:solidFill>
                <a:latin typeface="Times New Roman"/>
                <a:cs typeface="Times New Roman"/>
              </a:rPr>
              <a:t>yararlanırlar.</a:t>
            </a:r>
            <a:endParaRPr lang="tr-TR" sz="1463" b="1" dirty="0">
              <a:solidFill>
                <a:schemeClr val="accent5">
                  <a:lumMod val="75000"/>
                </a:schemeClr>
              </a:solidFill>
              <a:latin typeface="Times New Roman"/>
              <a:cs typeface="Times New Roman"/>
            </a:endParaRPr>
          </a:p>
        </p:txBody>
      </p:sp>
      <p:sp>
        <p:nvSpPr>
          <p:cNvPr id="6" name="Dikdörtgen 5"/>
          <p:cNvSpPr/>
          <p:nvPr/>
        </p:nvSpPr>
        <p:spPr>
          <a:xfrm>
            <a:off x="340156" y="1578012"/>
            <a:ext cx="5212621" cy="1200329"/>
          </a:xfrm>
          <a:prstGeom prst="rect">
            <a:avLst/>
          </a:prstGeom>
        </p:spPr>
        <p:txBody>
          <a:bodyPr wrap="square">
            <a:spAutoFit/>
          </a:bodyPr>
          <a:lstStyle/>
          <a:p>
            <a:pPr algn="ctr">
              <a:lnSpc>
                <a:spcPct val="100000"/>
              </a:lnSpc>
            </a:pPr>
            <a:r>
              <a:rPr lang="tr-TR" sz="2400" b="1" spc="-16" dirty="0">
                <a:solidFill>
                  <a:srgbClr val="C00000"/>
                </a:solidFill>
                <a:cs typeface="Calibri"/>
              </a:rPr>
              <a:t>Adaylar, </a:t>
            </a:r>
            <a:r>
              <a:rPr lang="tr-TR" sz="2400" b="1" spc="-4" dirty="0">
                <a:solidFill>
                  <a:srgbClr val="C00000"/>
                </a:solidFill>
                <a:cs typeface="Calibri"/>
              </a:rPr>
              <a:t>okul </a:t>
            </a:r>
            <a:r>
              <a:rPr lang="tr-TR" sz="2400" b="1" dirty="0">
                <a:solidFill>
                  <a:srgbClr val="C00000"/>
                </a:solidFill>
                <a:cs typeface="Calibri"/>
              </a:rPr>
              <a:t>birinciliği </a:t>
            </a:r>
            <a:r>
              <a:rPr lang="tr-TR" sz="2400" b="1" spc="-4" dirty="0">
                <a:solidFill>
                  <a:srgbClr val="C00000"/>
                </a:solidFill>
                <a:cs typeface="Calibri"/>
              </a:rPr>
              <a:t>kontenjanından </a:t>
            </a:r>
            <a:r>
              <a:rPr lang="tr-TR" sz="2400" b="1" spc="-8" dirty="0">
                <a:solidFill>
                  <a:srgbClr val="C00000"/>
                </a:solidFill>
                <a:cs typeface="Calibri"/>
              </a:rPr>
              <a:t>yalnızca </a:t>
            </a:r>
            <a:r>
              <a:rPr lang="tr-TR" sz="2400" b="1" u="sng" spc="-4" dirty="0">
                <a:solidFill>
                  <a:srgbClr val="C00000"/>
                </a:solidFill>
                <a:cs typeface="Calibri"/>
              </a:rPr>
              <a:t>mezun </a:t>
            </a:r>
            <a:r>
              <a:rPr lang="tr-TR" sz="2400" b="1" u="sng" dirty="0">
                <a:solidFill>
                  <a:srgbClr val="C00000"/>
                </a:solidFill>
                <a:cs typeface="Calibri"/>
              </a:rPr>
              <a:t>oldukları</a:t>
            </a:r>
            <a:r>
              <a:rPr lang="tr-TR" sz="2400" b="1" u="sng" spc="-61" dirty="0">
                <a:solidFill>
                  <a:srgbClr val="C00000"/>
                </a:solidFill>
                <a:cs typeface="Calibri"/>
              </a:rPr>
              <a:t> </a:t>
            </a:r>
            <a:r>
              <a:rPr lang="tr-TR" sz="2400" b="1" u="sng" spc="-4" dirty="0">
                <a:solidFill>
                  <a:srgbClr val="C00000"/>
                </a:solidFill>
                <a:cs typeface="Calibri"/>
              </a:rPr>
              <a:t>yıl </a:t>
            </a:r>
            <a:r>
              <a:rPr lang="tr-TR" sz="2400" b="1" spc="-8" dirty="0">
                <a:solidFill>
                  <a:srgbClr val="C00000"/>
                </a:solidFill>
                <a:cs typeface="Calibri"/>
              </a:rPr>
              <a:t>yararlanabilirler.</a:t>
            </a:r>
            <a:endParaRPr lang="tr-TR" sz="2400" dirty="0">
              <a:solidFill>
                <a:srgbClr val="C00000"/>
              </a:solidFill>
              <a:cs typeface="Calibri"/>
            </a:endParaRPr>
          </a:p>
        </p:txBody>
      </p:sp>
      <p:sp>
        <p:nvSpPr>
          <p:cNvPr id="7" name="Metin kutusu 6"/>
          <p:cNvSpPr txBox="1"/>
          <p:nvPr/>
        </p:nvSpPr>
        <p:spPr>
          <a:xfrm>
            <a:off x="1307420" y="304143"/>
            <a:ext cx="7458827" cy="646331"/>
          </a:xfrm>
          <a:prstGeom prst="rect">
            <a:avLst/>
          </a:prstGeom>
          <a:noFill/>
        </p:spPr>
        <p:txBody>
          <a:bodyPr wrap="square" rtlCol="0">
            <a:spAutoFit/>
          </a:bodyPr>
          <a:lstStyle/>
          <a:p>
            <a:pPr algn="ctr"/>
            <a:r>
              <a:rPr lang="tr-TR" sz="3600" b="1" spc="488" dirty="0">
                <a:solidFill>
                  <a:schemeClr val="accent5">
                    <a:lumMod val="75000"/>
                  </a:schemeClr>
                </a:solidFill>
                <a:latin typeface="andyallshort" panose="02000603000000000000" pitchFamily="2" charset="0"/>
              </a:rPr>
              <a:t>OKUL BİRİNCİLERİNİN DİKKATİNE</a:t>
            </a:r>
          </a:p>
        </p:txBody>
      </p:sp>
    </p:spTree>
    <p:extLst>
      <p:ext uri="{BB962C8B-B14F-4D97-AF65-F5344CB8AC3E}">
        <p14:creationId xmlns:p14="http://schemas.microsoft.com/office/powerpoint/2010/main" xmlns="" val="3927839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5" name="Dikdörtgen 4"/>
          <p:cNvSpPr/>
          <p:nvPr/>
        </p:nvSpPr>
        <p:spPr>
          <a:xfrm>
            <a:off x="2283758" y="1134578"/>
            <a:ext cx="4101893" cy="646331"/>
          </a:xfrm>
          <a:prstGeom prst="rect">
            <a:avLst/>
          </a:prstGeom>
        </p:spPr>
        <p:txBody>
          <a:bodyPr wrap="none">
            <a:spAutoFit/>
          </a:bodyPr>
          <a:lstStyle/>
          <a:p>
            <a:pPr algn="ctr"/>
            <a:r>
              <a:rPr lang="tr-TR" b="1" dirty="0" smtClean="0"/>
              <a:t>Mesleki ve Teknik Ortaöğretim Kurumları</a:t>
            </a:r>
          </a:p>
          <a:p>
            <a:pPr algn="ctr"/>
            <a:r>
              <a:rPr lang="tr-TR" b="1" dirty="0" smtClean="0"/>
              <a:t>M.T.O.K</a:t>
            </a:r>
            <a:endParaRPr lang="tr-TR" b="1" dirty="0"/>
          </a:p>
        </p:txBody>
      </p:sp>
      <p:sp>
        <p:nvSpPr>
          <p:cNvPr id="6" name="Metin kutusu 5"/>
          <p:cNvSpPr txBox="1"/>
          <p:nvPr/>
        </p:nvSpPr>
        <p:spPr>
          <a:xfrm>
            <a:off x="481852" y="2385697"/>
            <a:ext cx="8942295" cy="2677656"/>
          </a:xfrm>
          <a:prstGeom prst="rect">
            <a:avLst/>
          </a:prstGeom>
          <a:noFill/>
        </p:spPr>
        <p:txBody>
          <a:bodyPr wrap="square" rtlCol="0">
            <a:spAutoFit/>
          </a:bodyPr>
          <a:lstStyle/>
          <a:p>
            <a:pPr algn="just">
              <a:lnSpc>
                <a:spcPct val="150000"/>
              </a:lnSpc>
            </a:pPr>
            <a:r>
              <a:rPr lang="tr-TR" sz="1600" b="1" dirty="0" smtClean="0"/>
              <a:t>Teknoloji Fakültelerinin/ Sanat ve Tasarım Fakültelerinin/ Turizm Fakültelerinde yer alan programlarının mesleki ve teknik ortaöğretim kurumlarının mezunları için ayrılan kontenjanlarına (M.T.O.K), mesleki ve teknik ortaöğretim kurumlarının kılavuzda belirtilen alan/dallarından mezun olan adaylar </a:t>
            </a:r>
            <a:r>
              <a:rPr lang="tr-TR" sz="1600" b="1" u="sng" dirty="0" smtClean="0">
                <a:solidFill>
                  <a:srgbClr val="FF0000"/>
                </a:solidFill>
              </a:rPr>
              <a:t>öncelikli </a:t>
            </a:r>
            <a:r>
              <a:rPr lang="tr-TR" sz="1600" b="1" dirty="0" smtClean="0"/>
              <a:t>olarak yerleştirilecektir. </a:t>
            </a:r>
          </a:p>
          <a:p>
            <a:pPr algn="just">
              <a:lnSpc>
                <a:spcPct val="150000"/>
              </a:lnSpc>
            </a:pPr>
            <a:r>
              <a:rPr lang="tr-TR" sz="1600" b="1" dirty="0" smtClean="0"/>
              <a:t>Kontenjanların boş olması durumunda diğer ortaöğretim kurumlarının diğer alan/dallarından mezun olan adaylarda tercih ettikleri takdirde yerleştirilecektir.</a:t>
            </a:r>
          </a:p>
          <a:p>
            <a:pPr algn="just">
              <a:lnSpc>
                <a:spcPct val="150000"/>
              </a:lnSpc>
            </a:pPr>
            <a:endParaRPr lang="tr-TR" sz="1600" b="1" dirty="0"/>
          </a:p>
        </p:txBody>
      </p:sp>
      <p:pic>
        <p:nvPicPr>
          <p:cNvPr id="8" name="Resim 7"/>
          <p:cNvPicPr>
            <a:picLocks noChangeAspect="1"/>
          </p:cNvPicPr>
          <p:nvPr/>
        </p:nvPicPr>
        <p:blipFill>
          <a:blip r:embed="rId3"/>
          <a:stretch>
            <a:fillRect/>
          </a:stretch>
        </p:blipFill>
        <p:spPr>
          <a:xfrm>
            <a:off x="481852" y="529790"/>
            <a:ext cx="1801906" cy="1474286"/>
          </a:xfrm>
          <a:prstGeom prst="rect">
            <a:avLst/>
          </a:prstGeom>
        </p:spPr>
      </p:pic>
      <p:sp>
        <p:nvSpPr>
          <p:cNvPr id="9" name="Metin kutusu 8"/>
          <p:cNvSpPr txBox="1"/>
          <p:nvPr/>
        </p:nvSpPr>
        <p:spPr>
          <a:xfrm>
            <a:off x="481852" y="1066878"/>
            <a:ext cx="1801906" cy="400110"/>
          </a:xfrm>
          <a:prstGeom prst="rect">
            <a:avLst/>
          </a:prstGeom>
          <a:noFill/>
        </p:spPr>
        <p:txBody>
          <a:bodyPr wrap="square" rtlCol="0">
            <a:spAutoFit/>
          </a:bodyPr>
          <a:lstStyle/>
          <a:p>
            <a:pPr algn="ctr"/>
            <a:r>
              <a:rPr lang="tr-TR" sz="2000" b="1" dirty="0" smtClean="0"/>
              <a:t>M.T.O.K</a:t>
            </a:r>
            <a:endParaRPr lang="tr-TR" sz="2000" b="1" dirty="0"/>
          </a:p>
        </p:txBody>
      </p:sp>
    </p:spTree>
    <p:extLst>
      <p:ext uri="{BB962C8B-B14F-4D97-AF65-F5344CB8AC3E}">
        <p14:creationId xmlns:p14="http://schemas.microsoft.com/office/powerpoint/2010/main" xmlns="" val="2583765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74" y="0"/>
            <a:ext cx="9906000" cy="6869594"/>
          </a:xfrm>
          <a:prstGeom prst="rect">
            <a:avLst/>
          </a:prstGeom>
        </p:spPr>
      </p:pic>
      <p:sp>
        <p:nvSpPr>
          <p:cNvPr id="4" name="Dikdörtgen 3"/>
          <p:cNvSpPr/>
          <p:nvPr/>
        </p:nvSpPr>
        <p:spPr>
          <a:xfrm>
            <a:off x="635462" y="1820447"/>
            <a:ext cx="8617325" cy="1162113"/>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1600" b="1" dirty="0"/>
              <a:t>Özel yetenek sınavıyla öğrenci alan yükseköğretim programlarına başvurabilmek için </a:t>
            </a:r>
            <a:r>
              <a:rPr lang="tr-TR" sz="1600" b="1" dirty="0" smtClean="0"/>
              <a:t> </a:t>
            </a:r>
            <a:r>
              <a:rPr lang="tr-TR" sz="1600" b="1" dirty="0"/>
              <a:t>TYT puanının 150 ve üzeri (Engelli öğrencilerde 100 ve üzeri puan için Bakınız 6. madde.) olması gerekmektedir. </a:t>
            </a:r>
          </a:p>
        </p:txBody>
      </p:sp>
      <p:sp>
        <p:nvSpPr>
          <p:cNvPr id="5" name="Dikdörtgen 4"/>
          <p:cNvSpPr/>
          <p:nvPr/>
        </p:nvSpPr>
        <p:spPr>
          <a:xfrm>
            <a:off x="635462" y="3167086"/>
            <a:ext cx="8617323" cy="792781"/>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1600" b="1" dirty="0"/>
              <a:t>Adayların, 2020-YKS’de özel yetenek sınavıyla öğrenci alan öğretmenlik programlarına başvuru yapabilmeleri için </a:t>
            </a:r>
            <a:r>
              <a:rPr lang="tr-TR" sz="1600" b="1" dirty="0" err="1"/>
              <a:t>TYT'de</a:t>
            </a:r>
            <a:r>
              <a:rPr lang="tr-TR" sz="1600" b="1" dirty="0"/>
              <a:t> en düşük 800.000 inci başarı sırasına sahip olmaları gerekmektedir. </a:t>
            </a:r>
          </a:p>
        </p:txBody>
      </p:sp>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78002"/>
            <a:ext cx="4073804" cy="2879998"/>
          </a:xfrm>
          <a:prstGeom prst="rect">
            <a:avLst/>
          </a:prstGeom>
        </p:spPr>
      </p:pic>
      <p:sp>
        <p:nvSpPr>
          <p:cNvPr id="8" name="Metin kutusu 7"/>
          <p:cNvSpPr txBox="1"/>
          <p:nvPr/>
        </p:nvSpPr>
        <p:spPr>
          <a:xfrm>
            <a:off x="2297090" y="885859"/>
            <a:ext cx="3375212" cy="369332"/>
          </a:xfrm>
          <a:prstGeom prst="rect">
            <a:avLst/>
          </a:prstGeom>
          <a:noFill/>
        </p:spPr>
        <p:txBody>
          <a:bodyPr wrap="square" rtlCol="0">
            <a:spAutoFit/>
          </a:bodyPr>
          <a:lstStyle/>
          <a:p>
            <a:r>
              <a:rPr lang="tr-TR" b="1" dirty="0" smtClean="0"/>
              <a:t>Özel Yetenek</a:t>
            </a:r>
            <a:endParaRPr lang="tr-TR" b="1" dirty="0"/>
          </a:p>
        </p:txBody>
      </p:sp>
      <p:pic>
        <p:nvPicPr>
          <p:cNvPr id="9" name="Resim 8"/>
          <p:cNvPicPr>
            <a:picLocks noChangeAspect="1"/>
          </p:cNvPicPr>
          <p:nvPr/>
        </p:nvPicPr>
        <p:blipFill>
          <a:blip r:embed="rId4"/>
          <a:stretch>
            <a:fillRect/>
          </a:stretch>
        </p:blipFill>
        <p:spPr>
          <a:xfrm>
            <a:off x="430952" y="47902"/>
            <a:ext cx="1660865" cy="1588020"/>
          </a:xfrm>
          <a:prstGeom prst="rect">
            <a:avLst/>
          </a:prstGeom>
        </p:spPr>
      </p:pic>
    </p:spTree>
    <p:extLst>
      <p:ext uri="{BB962C8B-B14F-4D97-AF65-F5344CB8AC3E}">
        <p14:creationId xmlns:p14="http://schemas.microsoft.com/office/powerpoint/2010/main" xmlns="" val="274699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74" y="0"/>
            <a:ext cx="9906000" cy="6869594"/>
          </a:xfrm>
          <a:prstGeom prst="rect">
            <a:avLst/>
          </a:prstGeom>
        </p:spPr>
      </p:pic>
      <p:sp>
        <p:nvSpPr>
          <p:cNvPr id="4" name="Dikdörtgen 3"/>
          <p:cNvSpPr/>
          <p:nvPr/>
        </p:nvSpPr>
        <p:spPr>
          <a:xfrm>
            <a:off x="480823" y="2002949"/>
            <a:ext cx="8926605" cy="3970318"/>
          </a:xfrm>
          <a:prstGeom prst="rect">
            <a:avLst/>
          </a:prstGeom>
        </p:spPr>
        <p:txBody>
          <a:bodyPr wrap="square">
            <a:spAutoFit/>
          </a:bodyPr>
          <a:lstStyle/>
          <a:p>
            <a:pPr>
              <a:lnSpc>
                <a:spcPct val="150000"/>
              </a:lnSpc>
            </a:pPr>
            <a:r>
              <a:rPr lang="tr-TR" sz="1400" b="1" dirty="0">
                <a:solidFill>
                  <a:srgbClr val="FF0000"/>
                </a:solidFill>
              </a:rPr>
              <a:t>SINAVA GİRİŞ BELGESİ</a:t>
            </a:r>
            <a:r>
              <a:rPr lang="tr-TR" sz="1400" dirty="0"/>
              <a:t>: Adaylar, Sınava Giriş Belgelerini, T.C. Kimlik Numaraları ve şifreleri ile ÖSYM’nin https://ais.osym.gov.tr internet adresinden sınav tarihinin yaklaşık 10 gün öncesinden başlamak üzere edinebileceklerdir. Belgenin üzerinde adayın sınava gireceği merkez, bina, salon bilgileri ile fotoğrafı yer alacaktır. </a:t>
            </a:r>
            <a:endParaRPr lang="tr-TR" sz="1400" dirty="0" smtClean="0"/>
          </a:p>
          <a:p>
            <a:pPr>
              <a:lnSpc>
                <a:spcPct val="150000"/>
              </a:lnSpc>
            </a:pPr>
            <a:r>
              <a:rPr lang="tr-TR" sz="1400" dirty="0"/>
              <a:t>Adaylar, sınavın ilgili oturumuna ait Sınava Giriş Belgelerinin renkli veya siyah beyaz çıktılarını sınavda yanlarında bulundurmak zorundadır. Sınavın ilgili oturumuna ait Sınava Giriş Belgesini yanlarında bulundurmayan adaylar, sınav binasına alınmayacaklardır</a:t>
            </a:r>
            <a:r>
              <a:rPr lang="tr-TR" sz="1400" dirty="0" smtClean="0"/>
              <a:t>.</a:t>
            </a:r>
          </a:p>
          <a:p>
            <a:pPr>
              <a:lnSpc>
                <a:spcPct val="150000"/>
              </a:lnSpc>
            </a:pPr>
            <a:r>
              <a:rPr lang="tr-TR" sz="1400" dirty="0"/>
              <a:t>Adayların sınava girebilmeleri için 2020-YKS’nin ilgili oturumuna ait Sınava Giriş Belgesinden başka, </a:t>
            </a:r>
            <a:r>
              <a:rPr lang="tr-TR" sz="1400" b="1" dirty="0">
                <a:solidFill>
                  <a:srgbClr val="FF0000"/>
                </a:solidFill>
              </a:rPr>
              <a:t>nüfus cüzdanı veya T.C. Kimlik Kartı veya geçerlilik süresi dolmamış pasaportunun aslını yanlarında bulundurmaları zorunludur</a:t>
            </a:r>
            <a:r>
              <a:rPr lang="tr-TR" sz="1400" b="1" dirty="0" smtClean="0">
                <a:solidFill>
                  <a:srgbClr val="FF0000"/>
                </a:solidFill>
              </a:rPr>
              <a:t>.</a:t>
            </a:r>
          </a:p>
          <a:p>
            <a:pPr>
              <a:lnSpc>
                <a:spcPct val="150000"/>
              </a:lnSpc>
            </a:pPr>
            <a:r>
              <a:rPr lang="tr-TR" sz="1400" b="1" dirty="0"/>
              <a:t>Sınav binalarında hiçbir eşya emanete alınmayacağından adaylar, sınav binalarına bu belgeler dışında herhangi bir eşya, araç gereç vb. getirmemelidir. Sınavın yapıldığı her bir salona en az bir adet duvar saati, adayların sınavda kullanacakları gereçler (kalem, silgi, kalemtıraş), şeker ve peçete ÖSYM tarafından sağlanacaktır. Adaylar sınava şeffaf pet şişe içinde su getirebileceklerdir. </a:t>
            </a:r>
            <a:endParaRPr lang="tr-TR" sz="1400" b="1" dirty="0" smtClean="0">
              <a:solidFill>
                <a:srgbClr val="FF0000"/>
              </a:solidFill>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xmlns="" val="0"/>
              </a:ext>
            </a:extLst>
          </a:blip>
          <a:srcRect t="17512" r="50540" b="50846"/>
          <a:stretch/>
        </p:blipFill>
        <p:spPr>
          <a:xfrm>
            <a:off x="56597" y="136477"/>
            <a:ext cx="2754842" cy="2169995"/>
          </a:xfrm>
          <a:prstGeom prst="rect">
            <a:avLst/>
          </a:prstGeom>
        </p:spPr>
      </p:pic>
      <p:sp>
        <p:nvSpPr>
          <p:cNvPr id="7" name="Metin kutusu 6"/>
          <p:cNvSpPr txBox="1"/>
          <p:nvPr/>
        </p:nvSpPr>
        <p:spPr>
          <a:xfrm>
            <a:off x="600502" y="903252"/>
            <a:ext cx="1861215" cy="400110"/>
          </a:xfrm>
          <a:prstGeom prst="rect">
            <a:avLst/>
          </a:prstGeom>
          <a:noFill/>
        </p:spPr>
        <p:txBody>
          <a:bodyPr wrap="none" rtlCol="0">
            <a:spAutoFit/>
          </a:bodyPr>
          <a:lstStyle/>
          <a:p>
            <a:r>
              <a:rPr lang="tr-TR" sz="2000" b="1" dirty="0" smtClean="0"/>
              <a:t>GENEL BİLGİLER</a:t>
            </a:r>
            <a:endParaRPr lang="tr-TR" sz="2000" b="1" dirty="0"/>
          </a:p>
        </p:txBody>
      </p:sp>
    </p:spTree>
    <p:extLst>
      <p:ext uri="{BB962C8B-B14F-4D97-AF65-F5344CB8AC3E}">
        <p14:creationId xmlns:p14="http://schemas.microsoft.com/office/powerpoint/2010/main" xmlns="" val="2626072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69594"/>
          </a:xfrm>
          <a:prstGeom prst="rect">
            <a:avLst/>
          </a:prstGeom>
        </p:spPr>
      </p:pic>
      <p:sp>
        <p:nvSpPr>
          <p:cNvPr id="4" name="Dikdörtgen 3"/>
          <p:cNvSpPr/>
          <p:nvPr/>
        </p:nvSpPr>
        <p:spPr>
          <a:xfrm>
            <a:off x="600502" y="1896309"/>
            <a:ext cx="9114997" cy="4247317"/>
          </a:xfrm>
          <a:prstGeom prst="rect">
            <a:avLst/>
          </a:prstGeom>
        </p:spPr>
        <p:txBody>
          <a:bodyPr wrap="square">
            <a:spAutoFit/>
          </a:bodyPr>
          <a:lstStyle/>
          <a:p>
            <a:pPr>
              <a:lnSpc>
                <a:spcPct val="150000"/>
              </a:lnSpc>
            </a:pPr>
            <a:r>
              <a:rPr lang="tr-TR" b="1" dirty="0">
                <a:latin typeface="TimesNewRoman"/>
              </a:rPr>
              <a:t>Sınav evrakı dağıtıldıktan sonra adayların;</a:t>
            </a:r>
          </a:p>
          <a:p>
            <a:pPr>
              <a:lnSpc>
                <a:spcPct val="150000"/>
              </a:lnSpc>
            </a:pPr>
            <a:r>
              <a:rPr lang="tr-TR" dirty="0" err="1">
                <a:solidFill>
                  <a:srgbClr val="7030A0"/>
                </a:solidFill>
                <a:latin typeface="TimesNewRoman"/>
              </a:rPr>
              <a:t>TYT’de</a:t>
            </a:r>
            <a:r>
              <a:rPr lang="tr-TR" dirty="0">
                <a:latin typeface="TimesNewRoman"/>
              </a:rPr>
              <a:t> sınav süresinin </a:t>
            </a:r>
            <a:r>
              <a:rPr lang="tr-TR" dirty="0">
                <a:solidFill>
                  <a:srgbClr val="7030A0"/>
                </a:solidFill>
                <a:latin typeface="TimesNewRoman"/>
              </a:rPr>
              <a:t>ilk 100 dakikası</a:t>
            </a:r>
            <a:r>
              <a:rPr lang="tr-TR" dirty="0">
                <a:latin typeface="TimesNewRoman"/>
              </a:rPr>
              <a:t>,</a:t>
            </a:r>
          </a:p>
          <a:p>
            <a:pPr>
              <a:lnSpc>
                <a:spcPct val="150000"/>
              </a:lnSpc>
            </a:pPr>
            <a:r>
              <a:rPr lang="tr-TR" dirty="0" err="1">
                <a:solidFill>
                  <a:schemeClr val="accent6">
                    <a:lumMod val="50000"/>
                  </a:schemeClr>
                </a:solidFill>
                <a:latin typeface="TimesNewRoman"/>
              </a:rPr>
              <a:t>AYT’de</a:t>
            </a:r>
            <a:r>
              <a:rPr lang="tr-TR" dirty="0">
                <a:latin typeface="TimesNewRoman"/>
              </a:rPr>
              <a:t> sınav süresinin </a:t>
            </a:r>
            <a:r>
              <a:rPr lang="tr-TR" dirty="0">
                <a:solidFill>
                  <a:schemeClr val="accent6">
                    <a:lumMod val="50000"/>
                  </a:schemeClr>
                </a:solidFill>
                <a:latin typeface="TimesNewRoman"/>
              </a:rPr>
              <a:t>ilk 135 dakikası</a:t>
            </a:r>
            <a:r>
              <a:rPr lang="tr-TR" dirty="0">
                <a:latin typeface="TimesNewRoman"/>
              </a:rPr>
              <a:t>,</a:t>
            </a:r>
          </a:p>
          <a:p>
            <a:pPr>
              <a:lnSpc>
                <a:spcPct val="150000"/>
              </a:lnSpc>
            </a:pPr>
            <a:r>
              <a:rPr lang="tr-TR" dirty="0" err="1">
                <a:solidFill>
                  <a:schemeClr val="accent2">
                    <a:lumMod val="50000"/>
                  </a:schemeClr>
                </a:solidFill>
                <a:latin typeface="TimesNewRoman"/>
              </a:rPr>
              <a:t>YDT’de</a:t>
            </a:r>
            <a:r>
              <a:rPr lang="tr-TR" dirty="0">
                <a:latin typeface="TimesNewRoman"/>
              </a:rPr>
              <a:t> sınav süresinin </a:t>
            </a:r>
            <a:r>
              <a:rPr lang="tr-TR" dirty="0">
                <a:solidFill>
                  <a:schemeClr val="accent2">
                    <a:lumMod val="50000"/>
                  </a:schemeClr>
                </a:solidFill>
                <a:latin typeface="TimesNewRoman"/>
              </a:rPr>
              <a:t>ilk 90 dakikası</a:t>
            </a:r>
          </a:p>
          <a:p>
            <a:pPr>
              <a:lnSpc>
                <a:spcPct val="150000"/>
              </a:lnSpc>
            </a:pPr>
            <a:r>
              <a:rPr lang="tr-TR" dirty="0">
                <a:latin typeface="TimesNewRoman"/>
              </a:rPr>
              <a:t>tamamlanmadan ve </a:t>
            </a:r>
            <a:r>
              <a:rPr lang="tr-TR" dirty="0">
                <a:solidFill>
                  <a:srgbClr val="C00000"/>
                </a:solidFill>
                <a:latin typeface="TimesNewRoman"/>
              </a:rPr>
              <a:t>sınavın son 15 dakikası </a:t>
            </a:r>
            <a:r>
              <a:rPr lang="tr-TR" dirty="0">
                <a:latin typeface="TimesNewRoman"/>
              </a:rPr>
              <a:t>içinde </a:t>
            </a:r>
            <a:r>
              <a:rPr lang="tr-TR" dirty="0">
                <a:solidFill>
                  <a:srgbClr val="C00000"/>
                </a:solidFill>
                <a:latin typeface="TimesNewRoman"/>
              </a:rPr>
              <a:t>sınav salonunu terk etmeleri</a:t>
            </a:r>
            <a:r>
              <a:rPr lang="tr-TR" dirty="0">
                <a:latin typeface="TimesNewRoman"/>
              </a:rPr>
              <a:t>, sınav sırasında kısa bir süre için bile </a:t>
            </a:r>
            <a:r>
              <a:rPr lang="tr-TR" dirty="0" smtClean="0">
                <a:latin typeface="TimesNewRoman"/>
              </a:rPr>
              <a:t>olsa (tuvalete </a:t>
            </a:r>
            <a:r>
              <a:rPr lang="tr-TR" dirty="0">
                <a:latin typeface="TimesNewRoman"/>
              </a:rPr>
              <a:t>gitmek dâhil) sınav salonundan çıkmaları </a:t>
            </a:r>
            <a:r>
              <a:rPr lang="tr-TR" dirty="0">
                <a:solidFill>
                  <a:srgbClr val="C00000"/>
                </a:solidFill>
                <a:latin typeface="TimesNewRoman"/>
              </a:rPr>
              <a:t>yasaktır.</a:t>
            </a:r>
            <a:r>
              <a:rPr lang="tr-TR" dirty="0">
                <a:latin typeface="TimesNewRoman"/>
              </a:rPr>
              <a:t> Bu durumdaki adaylara kesinlikle izin verilmeyecektir. </a:t>
            </a:r>
            <a:r>
              <a:rPr lang="tr-TR" dirty="0" smtClean="0">
                <a:latin typeface="TimesNewRoman"/>
              </a:rPr>
              <a:t>Sınav evrakı </a:t>
            </a:r>
            <a:r>
              <a:rPr lang="tr-TR" dirty="0">
                <a:latin typeface="TimesNewRoman"/>
              </a:rPr>
              <a:t>dağıtıldıktan sonra sınav salonundan her ne sebeple olursa olsun çıkan aday tekrar sınav salonuna alınmayacak </a:t>
            </a:r>
            <a:r>
              <a:rPr lang="tr-TR" dirty="0" smtClean="0">
                <a:latin typeface="TimesNewRoman"/>
              </a:rPr>
              <a:t>ve yukarıda </a:t>
            </a:r>
            <a:r>
              <a:rPr lang="tr-TR" dirty="0">
                <a:latin typeface="TimesNewRoman"/>
              </a:rPr>
              <a:t>belirtilen süreler tamamlanıncaya kadar sınav binasında bekletilecektir.</a:t>
            </a:r>
            <a:endParaRPr lang="tr-TR" dirty="0"/>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xmlns="" val="0"/>
              </a:ext>
            </a:extLst>
          </a:blip>
          <a:srcRect t="17512" r="50540" b="50846"/>
          <a:stretch/>
        </p:blipFill>
        <p:spPr>
          <a:xfrm>
            <a:off x="56597" y="136477"/>
            <a:ext cx="2754842" cy="2169995"/>
          </a:xfrm>
          <a:prstGeom prst="rect">
            <a:avLst/>
          </a:prstGeom>
        </p:spPr>
      </p:pic>
      <p:sp>
        <p:nvSpPr>
          <p:cNvPr id="6" name="Metin kutusu 5"/>
          <p:cNvSpPr txBox="1"/>
          <p:nvPr/>
        </p:nvSpPr>
        <p:spPr>
          <a:xfrm>
            <a:off x="600502" y="903252"/>
            <a:ext cx="1861215" cy="400110"/>
          </a:xfrm>
          <a:prstGeom prst="rect">
            <a:avLst/>
          </a:prstGeom>
          <a:noFill/>
        </p:spPr>
        <p:txBody>
          <a:bodyPr wrap="none" rtlCol="0">
            <a:spAutoFit/>
          </a:bodyPr>
          <a:lstStyle/>
          <a:p>
            <a:r>
              <a:rPr lang="tr-TR" sz="2000" b="1" dirty="0" smtClean="0"/>
              <a:t>GENEL BİLGİLER</a:t>
            </a:r>
            <a:endParaRPr lang="tr-TR" sz="2000" b="1" dirty="0"/>
          </a:p>
        </p:txBody>
      </p:sp>
    </p:spTree>
    <p:extLst>
      <p:ext uri="{BB962C8B-B14F-4D97-AF65-F5344CB8AC3E}">
        <p14:creationId xmlns:p14="http://schemas.microsoft.com/office/powerpoint/2010/main" xmlns="" val="2239277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016 ygs lys.jpg"/>
          <p:cNvPicPr>
            <a:picLocks noChangeAspect="1"/>
          </p:cNvPicPr>
          <p:nvPr/>
        </p:nvPicPr>
        <p:blipFill>
          <a:blip r:embed="rId2" cstate="print"/>
          <a:stretch>
            <a:fillRect/>
          </a:stretch>
        </p:blipFill>
        <p:spPr>
          <a:xfrm>
            <a:off x="0" y="0"/>
            <a:ext cx="9906000" cy="6858000"/>
          </a:xfrm>
          <a:prstGeom prst="rect">
            <a:avLst/>
          </a:prstGeom>
        </p:spPr>
      </p:pic>
    </p:spTree>
    <p:extLst>
      <p:ext uri="{BB962C8B-B14F-4D97-AF65-F5344CB8AC3E}">
        <p14:creationId xmlns:p14="http://schemas.microsoft.com/office/powerpoint/2010/main" xmlns="" val="327556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6200000">
            <a:off x="6496050" y="2241709"/>
            <a:ext cx="5600700" cy="2800350"/>
          </a:xfrm>
          <a:prstGeom prst="rect">
            <a:avLst/>
          </a:prstGeom>
        </p:spPr>
      </p:pic>
      <p:pic>
        <p:nvPicPr>
          <p:cNvPr id="7" name="Resi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flipV="1">
            <a:off x="-2279615" y="2249612"/>
            <a:ext cx="5616506" cy="2800350"/>
          </a:xfrm>
          <a:prstGeom prst="rect">
            <a:avLst/>
          </a:prstGeom>
        </p:spPr>
      </p:pic>
      <p:sp>
        <p:nvSpPr>
          <p:cNvPr id="4" name="Dikdörtgen 3"/>
          <p:cNvSpPr/>
          <p:nvPr/>
        </p:nvSpPr>
        <p:spPr>
          <a:xfrm>
            <a:off x="1009650" y="1272029"/>
            <a:ext cx="8286750" cy="4116768"/>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sz="1600" dirty="0">
                <a:solidFill>
                  <a:prstClr val="black"/>
                </a:solidFill>
              </a:rPr>
              <a:t>Yükseköğretim Kurumları Sınavı (YKS) Başvuru Tarihleri : </a:t>
            </a:r>
            <a:r>
              <a:rPr lang="tr-TR" sz="1600" b="1" dirty="0">
                <a:solidFill>
                  <a:prstClr val="black"/>
                </a:solidFill>
              </a:rPr>
              <a:t>6 Şubat-3 Mart 2020 </a:t>
            </a:r>
            <a:r>
              <a:rPr lang="tr-TR" sz="1600" i="1" dirty="0">
                <a:solidFill>
                  <a:prstClr val="black"/>
                </a:solidFill>
              </a:rPr>
              <a:t>(Ücret ödeme için son gün, 4 Mart 2020)</a:t>
            </a:r>
          </a:p>
          <a:p>
            <a:pPr marL="285750" indent="-285750">
              <a:lnSpc>
                <a:spcPct val="150000"/>
              </a:lnSpc>
              <a:buFont typeface="Wingdings" panose="05000000000000000000" pitchFamily="2" charset="2"/>
              <a:buChar char="v"/>
            </a:pPr>
            <a:r>
              <a:rPr lang="tr-TR" sz="1600" dirty="0">
                <a:solidFill>
                  <a:prstClr val="black"/>
                </a:solidFill>
              </a:rPr>
              <a:t>YKS 1. Oturum Temel Yeterlilik Testi (TYT) Tarihi: 20 Haziran 2020 (Cumartesi), </a:t>
            </a:r>
            <a:r>
              <a:rPr lang="tr-TR" sz="1600" b="1" dirty="0">
                <a:solidFill>
                  <a:prstClr val="black"/>
                </a:solidFill>
              </a:rPr>
              <a:t>10.15</a:t>
            </a:r>
          </a:p>
          <a:p>
            <a:pPr marL="285750" indent="-285750">
              <a:lnSpc>
                <a:spcPct val="150000"/>
              </a:lnSpc>
              <a:buFont typeface="Wingdings" panose="05000000000000000000" pitchFamily="2" charset="2"/>
              <a:buChar char="v"/>
            </a:pPr>
            <a:r>
              <a:rPr lang="tr-TR" sz="1600" dirty="0">
                <a:solidFill>
                  <a:prstClr val="black"/>
                </a:solidFill>
              </a:rPr>
              <a:t>YKS 2. Oturum Alan Yeterlilik Testleri (AYT) Tarihi: 21</a:t>
            </a:r>
            <a:r>
              <a:rPr lang="es-ES" sz="1600" dirty="0">
                <a:solidFill>
                  <a:prstClr val="black"/>
                </a:solidFill>
              </a:rPr>
              <a:t> Haziran 20</a:t>
            </a:r>
            <a:r>
              <a:rPr lang="tr-TR" sz="1600" dirty="0">
                <a:solidFill>
                  <a:prstClr val="black"/>
                </a:solidFill>
              </a:rPr>
              <a:t>20</a:t>
            </a:r>
            <a:r>
              <a:rPr lang="es-ES" sz="1600" dirty="0">
                <a:solidFill>
                  <a:prstClr val="black"/>
                </a:solidFill>
              </a:rPr>
              <a:t> (Pazar), </a:t>
            </a:r>
            <a:r>
              <a:rPr lang="es-ES" sz="1600" b="1" dirty="0">
                <a:solidFill>
                  <a:prstClr val="black"/>
                </a:solidFill>
              </a:rPr>
              <a:t>10.15</a:t>
            </a:r>
            <a:endParaRPr lang="tr-TR" sz="1600" b="1" dirty="0">
              <a:solidFill>
                <a:prstClr val="black"/>
              </a:solidFill>
            </a:endParaRPr>
          </a:p>
          <a:p>
            <a:pPr marL="285750" indent="-285750">
              <a:lnSpc>
                <a:spcPct val="150000"/>
              </a:lnSpc>
              <a:buFont typeface="Wingdings" panose="05000000000000000000" pitchFamily="2" charset="2"/>
              <a:buChar char="v"/>
            </a:pPr>
            <a:r>
              <a:rPr lang="tr-TR" sz="1600" dirty="0">
                <a:solidFill>
                  <a:prstClr val="black"/>
                </a:solidFill>
              </a:rPr>
              <a:t>YKS 3. Oturum Yabancı Dil Testi (YDT) Tarihi: 21 </a:t>
            </a:r>
            <a:r>
              <a:rPr lang="es-ES" sz="1600" dirty="0">
                <a:solidFill>
                  <a:prstClr val="black"/>
                </a:solidFill>
              </a:rPr>
              <a:t>Haziran 20</a:t>
            </a:r>
            <a:r>
              <a:rPr lang="tr-TR" sz="1600" dirty="0">
                <a:solidFill>
                  <a:prstClr val="black"/>
                </a:solidFill>
              </a:rPr>
              <a:t>20</a:t>
            </a:r>
            <a:r>
              <a:rPr lang="es-ES" sz="1600" dirty="0">
                <a:solidFill>
                  <a:prstClr val="black"/>
                </a:solidFill>
              </a:rPr>
              <a:t> (Pazar), </a:t>
            </a:r>
            <a:r>
              <a:rPr lang="es-ES" sz="1600" b="1" dirty="0">
                <a:solidFill>
                  <a:prstClr val="black"/>
                </a:solidFill>
              </a:rPr>
              <a:t>15.45</a:t>
            </a:r>
            <a:endParaRPr lang="tr-TR" sz="1600" b="1" dirty="0">
              <a:solidFill>
                <a:prstClr val="black"/>
              </a:solidFill>
            </a:endParaRPr>
          </a:p>
          <a:p>
            <a:pPr marL="285750" indent="-285750">
              <a:lnSpc>
                <a:spcPct val="150000"/>
              </a:lnSpc>
              <a:buFont typeface="Wingdings" panose="05000000000000000000" pitchFamily="2" charset="2"/>
              <a:buChar char="v"/>
            </a:pPr>
            <a:r>
              <a:rPr lang="tr-TR" sz="1600" dirty="0">
                <a:solidFill>
                  <a:prstClr val="black"/>
                </a:solidFill>
              </a:rPr>
              <a:t>Temel Yeterlilik Testi (TYT) Sınav Ücreti : 70,00 TL </a:t>
            </a:r>
            <a:r>
              <a:rPr lang="tr-TR" sz="1600" i="1" dirty="0">
                <a:solidFill>
                  <a:prstClr val="black"/>
                </a:solidFill>
              </a:rPr>
              <a:t>(Ücret ödeme için son gün, 4 Mart 2020)</a:t>
            </a:r>
          </a:p>
          <a:p>
            <a:pPr marL="285750" indent="-285750">
              <a:lnSpc>
                <a:spcPct val="150000"/>
              </a:lnSpc>
              <a:buFont typeface="Wingdings" panose="05000000000000000000" pitchFamily="2" charset="2"/>
              <a:buChar char="v"/>
            </a:pPr>
            <a:r>
              <a:rPr lang="tr-TR" sz="1600" dirty="0">
                <a:solidFill>
                  <a:prstClr val="black"/>
                </a:solidFill>
              </a:rPr>
              <a:t>Alan Yeterlilik Testleri (AYT) Sınav Ücreti : 70,00 TL </a:t>
            </a:r>
            <a:r>
              <a:rPr lang="tr-TR" sz="1600" i="1" dirty="0">
                <a:solidFill>
                  <a:prstClr val="black"/>
                </a:solidFill>
              </a:rPr>
              <a:t>(Ücret ödeme için son gün, 4 Mart 2020)</a:t>
            </a:r>
          </a:p>
          <a:p>
            <a:pPr marL="285750" indent="-285750">
              <a:lnSpc>
                <a:spcPct val="150000"/>
              </a:lnSpc>
              <a:buFont typeface="Wingdings" panose="05000000000000000000" pitchFamily="2" charset="2"/>
              <a:buChar char="v"/>
            </a:pPr>
            <a:r>
              <a:rPr lang="tr-TR" sz="1600" dirty="0">
                <a:solidFill>
                  <a:prstClr val="black"/>
                </a:solidFill>
              </a:rPr>
              <a:t>Yabancı Dil Testi (YDT) Sınav Ücreti : 70,00 TL </a:t>
            </a:r>
            <a:r>
              <a:rPr lang="tr-TR" sz="1600" i="1" dirty="0">
                <a:solidFill>
                  <a:prstClr val="black"/>
                </a:solidFill>
              </a:rPr>
              <a:t>(Ücret ödeme için son gün, 4 Mart 2020)</a:t>
            </a:r>
          </a:p>
          <a:p>
            <a:pPr marL="285750" indent="-285750">
              <a:lnSpc>
                <a:spcPct val="150000"/>
              </a:lnSpc>
              <a:buFont typeface="Wingdings" panose="05000000000000000000" pitchFamily="2" charset="2"/>
              <a:buChar char="v"/>
            </a:pPr>
            <a:r>
              <a:rPr lang="tr-TR" sz="1600" b="1" dirty="0">
                <a:solidFill>
                  <a:srgbClr val="D40000"/>
                </a:solidFill>
              </a:rPr>
              <a:t>Geç Başvuru Günü : </a:t>
            </a:r>
            <a:r>
              <a:rPr lang="tr-TR" sz="1600" b="1" dirty="0">
                <a:solidFill>
                  <a:prstClr val="black"/>
                </a:solidFill>
              </a:rPr>
              <a:t>18-19 Mart </a:t>
            </a:r>
            <a:r>
              <a:rPr lang="tr-TR" sz="1600" b="1" dirty="0" smtClean="0">
                <a:solidFill>
                  <a:prstClr val="black"/>
                </a:solidFill>
              </a:rPr>
              <a:t>2020</a:t>
            </a:r>
            <a:r>
              <a:rPr lang="tr-TR" sz="1600" i="1" dirty="0" smtClean="0">
                <a:solidFill>
                  <a:prstClr val="black"/>
                </a:solidFill>
              </a:rPr>
              <a:t>(Sınav </a:t>
            </a:r>
            <a:r>
              <a:rPr lang="tr-TR" sz="1600" i="1" dirty="0">
                <a:solidFill>
                  <a:prstClr val="black"/>
                </a:solidFill>
              </a:rPr>
              <a:t>ücreti aynı gün ödenmelidir.</a:t>
            </a:r>
            <a:r>
              <a:rPr lang="tr-TR" sz="1600" dirty="0">
                <a:solidFill>
                  <a:prstClr val="black"/>
                </a:solidFill>
              </a:rPr>
              <a:t>)</a:t>
            </a:r>
            <a:endParaRPr lang="tr-TR" sz="1600" dirty="0">
              <a:solidFill>
                <a:srgbClr val="D40000"/>
              </a:solidFill>
            </a:endParaRPr>
          </a:p>
          <a:p>
            <a:pPr marL="285750" indent="-285750">
              <a:lnSpc>
                <a:spcPct val="150000"/>
              </a:lnSpc>
              <a:buFont typeface="Wingdings" panose="05000000000000000000" pitchFamily="2" charset="2"/>
              <a:buChar char="v"/>
            </a:pPr>
            <a:r>
              <a:rPr lang="tr-TR" sz="1600" dirty="0">
                <a:solidFill>
                  <a:prstClr val="black"/>
                </a:solidFill>
              </a:rPr>
              <a:t>Geç Başvuru Günü Sınav Ücretleri (TYT/AYT/YDT Her Biri İçin) : 105,00 TL (Sınav ücreti Geç Başvuru Günlerinde ödenmelidir.) </a:t>
            </a:r>
            <a:endParaRPr lang="tr-TR" sz="1600" dirty="0">
              <a:solidFill>
                <a:srgbClr val="D40000"/>
              </a:solidFill>
            </a:endParaRPr>
          </a:p>
        </p:txBody>
      </p:sp>
      <p:sp>
        <p:nvSpPr>
          <p:cNvPr id="5" name="Metin kutusu 4"/>
          <p:cNvSpPr txBox="1"/>
          <p:nvPr/>
        </p:nvSpPr>
        <p:spPr>
          <a:xfrm>
            <a:off x="3642876" y="441424"/>
            <a:ext cx="2539285" cy="400110"/>
          </a:xfrm>
          <a:prstGeom prst="rect">
            <a:avLst/>
          </a:prstGeom>
          <a:noFill/>
        </p:spPr>
        <p:txBody>
          <a:bodyPr wrap="none" rtlCol="0">
            <a:spAutoFit/>
          </a:bodyPr>
          <a:lstStyle/>
          <a:p>
            <a:r>
              <a:rPr lang="tr-TR" sz="2000" b="1" dirty="0">
                <a:solidFill>
                  <a:prstClr val="black"/>
                </a:solidFill>
              </a:rPr>
              <a:t>!!!ÖNEMLİ BİLGİLER!!!</a:t>
            </a:r>
          </a:p>
        </p:txBody>
      </p:sp>
    </p:spTree>
    <p:extLst>
      <p:ext uri="{BB962C8B-B14F-4D97-AF65-F5344CB8AC3E}">
        <p14:creationId xmlns:p14="http://schemas.microsoft.com/office/powerpoint/2010/main" xmlns="" val="2111458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9i4egdaAT.jpeg"/>
          <p:cNvPicPr>
            <a:picLocks noChangeAspect="1"/>
          </p:cNvPicPr>
          <p:nvPr/>
        </p:nvPicPr>
        <p:blipFill>
          <a:blip r:embed="rId2" cstate="print"/>
          <a:stretch>
            <a:fillRect/>
          </a:stretch>
        </p:blipFill>
        <p:spPr>
          <a:xfrm>
            <a:off x="381000" y="0"/>
            <a:ext cx="9144000" cy="6858000"/>
          </a:xfrm>
          <a:prstGeom prst="rect">
            <a:avLst/>
          </a:prstGeom>
        </p:spPr>
      </p:pic>
      <p:pic>
        <p:nvPicPr>
          <p:cNvPr id="5" name="4 Resim" descr="cropped-banner-finish.jpg"/>
          <p:cNvPicPr>
            <a:picLocks noChangeAspect="1"/>
          </p:cNvPicPr>
          <p:nvPr/>
        </p:nvPicPr>
        <p:blipFill>
          <a:blip r:embed="rId3" cstate="print"/>
          <a:stretch>
            <a:fillRect/>
          </a:stretch>
        </p:blipFill>
        <p:spPr>
          <a:xfrm>
            <a:off x="1928664" y="1124744"/>
            <a:ext cx="5544616" cy="1196752"/>
          </a:xfrm>
          <a:prstGeom prst="rect">
            <a:avLst/>
          </a:prstGeom>
        </p:spPr>
      </p:pic>
      <p:sp>
        <p:nvSpPr>
          <p:cNvPr id="7" name="6 Metin kutusu"/>
          <p:cNvSpPr txBox="1"/>
          <p:nvPr/>
        </p:nvSpPr>
        <p:spPr>
          <a:xfrm>
            <a:off x="1136576" y="2492896"/>
            <a:ext cx="770485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a:t>Düzenli ve verimli çalışın.</a:t>
            </a:r>
          </a:p>
        </p:txBody>
      </p:sp>
      <p:pic>
        <p:nvPicPr>
          <p:cNvPr id="8" name="7 Resim" descr="cropped-banner-finish - Kopya.jpg"/>
          <p:cNvPicPr>
            <a:picLocks noChangeAspect="1"/>
          </p:cNvPicPr>
          <p:nvPr/>
        </p:nvPicPr>
        <p:blipFill>
          <a:blip r:embed="rId4" cstate="print"/>
          <a:stretch>
            <a:fillRect/>
          </a:stretch>
        </p:blipFill>
        <p:spPr>
          <a:xfrm flipH="1">
            <a:off x="704528" y="2348881"/>
            <a:ext cx="383950" cy="495697"/>
          </a:xfrm>
          <a:prstGeom prst="rect">
            <a:avLst/>
          </a:prstGeom>
        </p:spPr>
      </p:pic>
      <p:sp>
        <p:nvSpPr>
          <p:cNvPr id="9" name="8 Dikdörtgen"/>
          <p:cNvSpPr/>
          <p:nvPr/>
        </p:nvSpPr>
        <p:spPr>
          <a:xfrm>
            <a:off x="1136576" y="6021288"/>
            <a:ext cx="79208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b="1" dirty="0"/>
              <a:t>Sınav yaklaştıkça çıkmış soruları yeniden çözüp, bol deneme uygulayın.</a:t>
            </a:r>
          </a:p>
        </p:txBody>
      </p:sp>
      <p:sp>
        <p:nvSpPr>
          <p:cNvPr id="10" name="9 Dikdörtgen"/>
          <p:cNvSpPr/>
          <p:nvPr/>
        </p:nvSpPr>
        <p:spPr>
          <a:xfrm>
            <a:off x="1136576" y="3068960"/>
            <a:ext cx="669674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a:t>Mutlaka uygulayabileceğiniz bir programınız olsun.</a:t>
            </a:r>
          </a:p>
        </p:txBody>
      </p:sp>
      <p:pic>
        <p:nvPicPr>
          <p:cNvPr id="11" name="10 Resim" descr="cropped-banner-finish - Kopya.jpg"/>
          <p:cNvPicPr>
            <a:picLocks noChangeAspect="1"/>
          </p:cNvPicPr>
          <p:nvPr/>
        </p:nvPicPr>
        <p:blipFill>
          <a:blip r:embed="rId4" cstate="print"/>
          <a:stretch>
            <a:fillRect/>
          </a:stretch>
        </p:blipFill>
        <p:spPr>
          <a:xfrm>
            <a:off x="7977336" y="2996953"/>
            <a:ext cx="383950" cy="495697"/>
          </a:xfrm>
          <a:prstGeom prst="rect">
            <a:avLst/>
          </a:prstGeom>
        </p:spPr>
      </p:pic>
      <p:sp>
        <p:nvSpPr>
          <p:cNvPr id="12" name="11 Dikdörtgen"/>
          <p:cNvSpPr/>
          <p:nvPr/>
        </p:nvSpPr>
        <p:spPr>
          <a:xfrm>
            <a:off x="1136576" y="3645024"/>
            <a:ext cx="52383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b="1" dirty="0"/>
              <a:t>Önce konu çalışın, sonra da bol bol soru çözün.</a:t>
            </a:r>
          </a:p>
        </p:txBody>
      </p:sp>
      <p:pic>
        <p:nvPicPr>
          <p:cNvPr id="13" name="12 Resim" descr="cropped-banner-finish - Kopya.jpg"/>
          <p:cNvPicPr>
            <a:picLocks noChangeAspect="1"/>
          </p:cNvPicPr>
          <p:nvPr/>
        </p:nvPicPr>
        <p:blipFill>
          <a:blip r:embed="rId4" cstate="print"/>
          <a:stretch>
            <a:fillRect/>
          </a:stretch>
        </p:blipFill>
        <p:spPr>
          <a:xfrm flipH="1">
            <a:off x="704528" y="3501009"/>
            <a:ext cx="383950" cy="495697"/>
          </a:xfrm>
          <a:prstGeom prst="rect">
            <a:avLst/>
          </a:prstGeom>
        </p:spPr>
      </p:pic>
      <p:sp>
        <p:nvSpPr>
          <p:cNvPr id="14" name="13 Dikdörtgen"/>
          <p:cNvSpPr/>
          <p:nvPr/>
        </p:nvSpPr>
        <p:spPr>
          <a:xfrm>
            <a:off x="1136576" y="4149080"/>
            <a:ext cx="727280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dirty="0"/>
              <a:t>Her ay en az iki deneme sınavı yapıp süre ve test ayarlaması yapın.</a:t>
            </a:r>
          </a:p>
        </p:txBody>
      </p:sp>
      <p:pic>
        <p:nvPicPr>
          <p:cNvPr id="15" name="14 Resim" descr="cropped-banner-finish - Kopya.jpg"/>
          <p:cNvPicPr>
            <a:picLocks noChangeAspect="1"/>
          </p:cNvPicPr>
          <p:nvPr/>
        </p:nvPicPr>
        <p:blipFill>
          <a:blip r:embed="rId4" cstate="print"/>
          <a:stretch>
            <a:fillRect/>
          </a:stretch>
        </p:blipFill>
        <p:spPr>
          <a:xfrm>
            <a:off x="8553400" y="4077073"/>
            <a:ext cx="383950" cy="495697"/>
          </a:xfrm>
          <a:prstGeom prst="rect">
            <a:avLst/>
          </a:prstGeom>
        </p:spPr>
      </p:pic>
      <p:sp>
        <p:nvSpPr>
          <p:cNvPr id="16" name="15 Dikdörtgen"/>
          <p:cNvSpPr/>
          <p:nvPr/>
        </p:nvSpPr>
        <p:spPr>
          <a:xfrm>
            <a:off x="1136576" y="4725145"/>
            <a:ext cx="820891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b="1" dirty="0"/>
              <a:t>Günlük, haftalık ve aylık tekrar programları yapın. Düzgün not tutun ve notlarınızı tekrar edin.</a:t>
            </a:r>
          </a:p>
        </p:txBody>
      </p:sp>
      <p:pic>
        <p:nvPicPr>
          <p:cNvPr id="17" name="16 Resim" descr="cropped-banner-finish - Kopya.jpg"/>
          <p:cNvPicPr>
            <a:picLocks noChangeAspect="1"/>
          </p:cNvPicPr>
          <p:nvPr/>
        </p:nvPicPr>
        <p:blipFill>
          <a:blip r:embed="rId4" cstate="print"/>
          <a:stretch>
            <a:fillRect/>
          </a:stretch>
        </p:blipFill>
        <p:spPr>
          <a:xfrm flipH="1">
            <a:off x="704528" y="4797153"/>
            <a:ext cx="383950" cy="495697"/>
          </a:xfrm>
          <a:prstGeom prst="rect">
            <a:avLst/>
          </a:prstGeom>
        </p:spPr>
      </p:pic>
      <p:sp>
        <p:nvSpPr>
          <p:cNvPr id="19" name="18 Dikdörtgen"/>
          <p:cNvSpPr/>
          <p:nvPr/>
        </p:nvSpPr>
        <p:spPr>
          <a:xfrm>
            <a:off x="1136576" y="5445224"/>
            <a:ext cx="633670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b="1" dirty="0"/>
              <a:t>Anlamadığınız yerleri mutlaka öğretmenlere sorun.</a:t>
            </a:r>
          </a:p>
        </p:txBody>
      </p:sp>
      <p:pic>
        <p:nvPicPr>
          <p:cNvPr id="20" name="19 Resim" descr="cropped-banner-finish - Kopya.jpg"/>
          <p:cNvPicPr>
            <a:picLocks noChangeAspect="1"/>
          </p:cNvPicPr>
          <p:nvPr/>
        </p:nvPicPr>
        <p:blipFill>
          <a:blip r:embed="rId4" cstate="print"/>
          <a:stretch>
            <a:fillRect/>
          </a:stretch>
        </p:blipFill>
        <p:spPr>
          <a:xfrm>
            <a:off x="7617296" y="5445225"/>
            <a:ext cx="383950" cy="495697"/>
          </a:xfrm>
          <a:prstGeom prst="rect">
            <a:avLst/>
          </a:prstGeom>
        </p:spPr>
      </p:pic>
      <p:pic>
        <p:nvPicPr>
          <p:cNvPr id="21" name="20 Resim" descr="cropped-banner-finish - Kopya.jpg"/>
          <p:cNvPicPr>
            <a:picLocks noChangeAspect="1"/>
          </p:cNvPicPr>
          <p:nvPr/>
        </p:nvPicPr>
        <p:blipFill>
          <a:blip r:embed="rId4" cstate="print"/>
          <a:stretch>
            <a:fillRect/>
          </a:stretch>
        </p:blipFill>
        <p:spPr>
          <a:xfrm flipH="1">
            <a:off x="776536" y="6021289"/>
            <a:ext cx="383950" cy="495697"/>
          </a:xfrm>
          <a:prstGeom prst="rect">
            <a:avLst/>
          </a:prstGeom>
        </p:spPr>
      </p:pic>
    </p:spTree>
    <p:extLst>
      <p:ext uri="{BB962C8B-B14F-4D97-AF65-F5344CB8AC3E}">
        <p14:creationId xmlns:p14="http://schemas.microsoft.com/office/powerpoint/2010/main" xmlns="" val="3136052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8" name="7 Resim" descr="indir.jpg"/>
          <p:cNvPicPr>
            <a:picLocks noChangeAspect="1"/>
          </p:cNvPicPr>
          <p:nvPr/>
        </p:nvPicPr>
        <p:blipFill>
          <a:blip r:embed="rId3" cstate="print"/>
          <a:stretch>
            <a:fillRect/>
          </a:stretch>
        </p:blipFill>
        <p:spPr>
          <a:xfrm>
            <a:off x="920553" y="980728"/>
            <a:ext cx="3033153" cy="2304256"/>
          </a:xfrm>
          <a:prstGeom prst="rect">
            <a:avLst/>
          </a:prstGeom>
        </p:spPr>
      </p:pic>
      <p:sp>
        <p:nvSpPr>
          <p:cNvPr id="10" name="9 Metin kutusu"/>
          <p:cNvSpPr txBox="1"/>
          <p:nvPr/>
        </p:nvSpPr>
        <p:spPr>
          <a:xfrm>
            <a:off x="988758" y="4867464"/>
            <a:ext cx="7848872" cy="400110"/>
          </a:xfrm>
          <a:prstGeom prst="rect">
            <a:avLst/>
          </a:prstGeom>
          <a:noFill/>
        </p:spPr>
        <p:txBody>
          <a:bodyPr wrap="square" rtlCol="0">
            <a:spAutoFit/>
          </a:bodyPr>
          <a:lstStyle/>
          <a:p>
            <a:pPr algn="ctr"/>
            <a:r>
              <a:rPr lang="tr-TR" sz="2000" b="1" i="1" dirty="0">
                <a:solidFill>
                  <a:srgbClr val="7030A0"/>
                </a:solidFill>
              </a:rPr>
              <a:t>BİR KİŞİNİN EN KOLAY VE İYİ ÖĞRENDİĞİ YOL; ONUN ÖĞRENME STİLİDİR. </a:t>
            </a:r>
          </a:p>
        </p:txBody>
      </p:sp>
      <p:pic>
        <p:nvPicPr>
          <p:cNvPr id="11" name="10 Resim" descr="fikirler-2.png"/>
          <p:cNvPicPr>
            <a:picLocks noChangeAspect="1"/>
          </p:cNvPicPr>
          <p:nvPr/>
        </p:nvPicPr>
        <p:blipFill>
          <a:blip r:embed="rId4" cstate="print"/>
          <a:stretch>
            <a:fillRect/>
          </a:stretch>
        </p:blipFill>
        <p:spPr>
          <a:xfrm>
            <a:off x="5107806" y="656692"/>
            <a:ext cx="4242591" cy="3816424"/>
          </a:xfrm>
          <a:prstGeom prst="rect">
            <a:avLst/>
          </a:prstGeom>
        </p:spPr>
      </p:pic>
      <p:sp>
        <p:nvSpPr>
          <p:cNvPr id="2" name="Metin kutusu 1"/>
          <p:cNvSpPr txBox="1"/>
          <p:nvPr/>
        </p:nvSpPr>
        <p:spPr>
          <a:xfrm>
            <a:off x="259307" y="5732430"/>
            <a:ext cx="9307774" cy="792781"/>
          </a:xfrm>
          <a:prstGeom prst="rect">
            <a:avLst/>
          </a:prstGeom>
          <a:noFill/>
        </p:spPr>
        <p:txBody>
          <a:bodyPr wrap="square" rtlCol="0">
            <a:spAutoFit/>
          </a:bodyPr>
          <a:lstStyle/>
          <a:p>
            <a:pPr>
              <a:lnSpc>
                <a:spcPct val="150000"/>
              </a:lnSpc>
            </a:pPr>
            <a:r>
              <a:rPr lang="tr-TR" sz="1600" dirty="0" smtClean="0"/>
              <a:t>**Öğrenme Stilinizi belirlemek ve size uygun öğrenme yöntemlerini konusunda bilgi edinmek için sitemizi ziyaret edebilir (sorgunram.meb.k12.tr) veya bize ulaşabilirsiniz (0354 415 21 35).</a:t>
            </a:r>
            <a:endParaRPr lang="tr-TR" sz="1600" dirty="0"/>
          </a:p>
        </p:txBody>
      </p:sp>
    </p:spTree>
    <p:extLst>
      <p:ext uri="{BB962C8B-B14F-4D97-AF65-F5344CB8AC3E}">
        <p14:creationId xmlns:p14="http://schemas.microsoft.com/office/powerpoint/2010/main" xmlns="" val="3137399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4" name="Metin kutusu 4"/>
          <p:cNvSpPr txBox="1"/>
          <p:nvPr/>
        </p:nvSpPr>
        <p:spPr>
          <a:xfrm>
            <a:off x="632520" y="476673"/>
            <a:ext cx="4355976" cy="563231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3600" b="1" dirty="0">
                <a:solidFill>
                  <a:srgbClr val="0070C0"/>
                </a:solidFill>
              </a:rPr>
              <a:t>VERİMİ ARTIRMANIN YOLU</a:t>
            </a:r>
          </a:p>
          <a:p>
            <a:endParaRPr lang="tr-TR" sz="3600" b="1" dirty="0"/>
          </a:p>
          <a:p>
            <a:pPr>
              <a:lnSpc>
                <a:spcPct val="150000"/>
              </a:lnSpc>
            </a:pPr>
            <a:r>
              <a:rPr lang="tr-TR" sz="2400" b="1" dirty="0"/>
              <a:t>*Zamanı Planlamak</a:t>
            </a:r>
          </a:p>
          <a:p>
            <a:pPr>
              <a:lnSpc>
                <a:spcPct val="150000"/>
              </a:lnSpc>
            </a:pPr>
            <a:r>
              <a:rPr lang="tr-TR" sz="2400" b="1" dirty="0"/>
              <a:t>*Çalışma Ortamını Düzenlemek</a:t>
            </a:r>
          </a:p>
          <a:p>
            <a:pPr>
              <a:lnSpc>
                <a:spcPct val="150000"/>
              </a:lnSpc>
            </a:pPr>
            <a:r>
              <a:rPr lang="tr-TR" sz="2400" b="1" dirty="0"/>
              <a:t>*Çalışma Sürelerini ve Aralıklarını Planlamak</a:t>
            </a:r>
          </a:p>
          <a:p>
            <a:pPr>
              <a:lnSpc>
                <a:spcPct val="150000"/>
              </a:lnSpc>
            </a:pPr>
            <a:r>
              <a:rPr lang="tr-TR" sz="2400" b="1" dirty="0"/>
              <a:t>*Not Tutma </a:t>
            </a:r>
          </a:p>
          <a:p>
            <a:pPr>
              <a:lnSpc>
                <a:spcPct val="150000"/>
              </a:lnSpc>
            </a:pPr>
            <a:r>
              <a:rPr lang="tr-TR" sz="2400" b="1" dirty="0"/>
              <a:t>*Aktif Dinleme</a:t>
            </a:r>
          </a:p>
          <a:p>
            <a:pPr>
              <a:lnSpc>
                <a:spcPct val="150000"/>
              </a:lnSpc>
            </a:pPr>
            <a:r>
              <a:rPr lang="tr-TR" sz="2400" b="1" dirty="0"/>
              <a:t>*Güdülenme</a:t>
            </a: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20952" y="2492897"/>
            <a:ext cx="3907534" cy="3595891"/>
          </a:xfrm>
          <a:prstGeom prst="rect">
            <a:avLst/>
          </a:prstGeom>
        </p:spPr>
      </p:pic>
    </p:spTree>
    <p:extLst>
      <p:ext uri="{BB962C8B-B14F-4D97-AF65-F5344CB8AC3E}">
        <p14:creationId xmlns:p14="http://schemas.microsoft.com/office/powerpoint/2010/main" xmlns="" val="865829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11268" name="İçerik Yer Tutucusu 2"/>
          <p:cNvSpPr>
            <a:spLocks noGrp="1"/>
          </p:cNvSpPr>
          <p:nvPr>
            <p:ph idx="1"/>
          </p:nvPr>
        </p:nvSpPr>
        <p:spPr>
          <a:xfrm>
            <a:off x="838200" y="588775"/>
            <a:ext cx="8229600" cy="431800"/>
          </a:xfrm>
        </p:spPr>
        <p:txBody>
          <a:bodyPr/>
          <a:lstStyle/>
          <a:p>
            <a:pPr marL="0" indent="0" algn="ctr">
              <a:buNone/>
            </a:pPr>
            <a:r>
              <a:rPr lang="tr-TR" sz="2000" b="1" i="1">
                <a:latin typeface="Comic Sans MS" pitchFamily="66" charset="0"/>
              </a:rPr>
              <a:t>AMAÇLARIMIZI BELİRLEYELİM</a:t>
            </a:r>
            <a:endParaRPr lang="tr-TR" sz="2000">
              <a:latin typeface="Comic Sans MS" pitchFamily="66" charset="0"/>
            </a:endParaRPr>
          </a:p>
        </p:txBody>
      </p:sp>
      <p:graphicFrame>
        <p:nvGraphicFramePr>
          <p:cNvPr id="5" name="Diagram 8"/>
          <p:cNvGraphicFramePr/>
          <p:nvPr>
            <p:extLst/>
          </p:nvPr>
        </p:nvGraphicFramePr>
        <p:xfrm>
          <a:off x="632520" y="1036028"/>
          <a:ext cx="8671532"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Metin kutusu"/>
          <p:cNvSpPr txBox="1"/>
          <p:nvPr/>
        </p:nvSpPr>
        <p:spPr>
          <a:xfrm>
            <a:off x="1424608" y="188640"/>
            <a:ext cx="6768752" cy="400110"/>
          </a:xfrm>
          <a:prstGeom prst="rect">
            <a:avLst/>
          </a:prstGeom>
          <a:noFill/>
        </p:spPr>
        <p:txBody>
          <a:bodyPr wrap="square" rtlCol="0">
            <a:spAutoFit/>
          </a:bodyPr>
          <a:lstStyle/>
          <a:p>
            <a:pPr algn="ctr"/>
            <a:r>
              <a:rPr lang="tr-TR" sz="2000" b="1" dirty="0">
                <a:solidFill>
                  <a:srgbClr val="0070C0"/>
                </a:solidFill>
              </a:rPr>
              <a:t>SINAVLARA PLANLI VE ETKİLİ HAZIRLANMAK</a:t>
            </a:r>
          </a:p>
        </p:txBody>
      </p:sp>
    </p:spTree>
    <p:extLst>
      <p:ext uri="{BB962C8B-B14F-4D97-AF65-F5344CB8AC3E}">
        <p14:creationId xmlns:p14="http://schemas.microsoft.com/office/powerpoint/2010/main" xmlns="" val="2005335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16386" name="Unvan 1"/>
          <p:cNvSpPr>
            <a:spLocks noGrp="1"/>
          </p:cNvSpPr>
          <p:nvPr>
            <p:ph type="title"/>
          </p:nvPr>
        </p:nvSpPr>
        <p:spPr>
          <a:xfrm>
            <a:off x="776536" y="600076"/>
            <a:ext cx="8258175" cy="1000125"/>
          </a:xfrm>
        </p:spPr>
        <p:txBody>
          <a:bodyPr/>
          <a:lstStyle/>
          <a:p>
            <a:pPr algn="ctr"/>
            <a:r>
              <a:rPr lang="tr-TR" sz="2800" b="1" dirty="0">
                <a:solidFill>
                  <a:srgbClr val="7030A0"/>
                </a:solidFill>
              </a:rPr>
              <a:t>ÇALIŞMA  SÜRELERİNİN  VE ARALIKLARININ  PLANLANMASI</a:t>
            </a:r>
            <a:endParaRPr lang="tr-TR" sz="2800" dirty="0">
              <a:solidFill>
                <a:srgbClr val="7030A0"/>
              </a:solidFill>
            </a:endParaRPr>
          </a:p>
        </p:txBody>
      </p:sp>
      <p:sp>
        <p:nvSpPr>
          <p:cNvPr id="16387" name="3 İçerik Yer Tutucusu"/>
          <p:cNvSpPr>
            <a:spLocks noGrp="1"/>
          </p:cNvSpPr>
          <p:nvPr>
            <p:ph sz="half" idx="1"/>
          </p:nvPr>
        </p:nvSpPr>
        <p:spPr>
          <a:xfrm>
            <a:off x="677880" y="3356993"/>
            <a:ext cx="4142234" cy="1499617"/>
          </a:xfrm>
        </p:spPr>
        <p:txBody>
          <a:bodyPr/>
          <a:lstStyle/>
          <a:p>
            <a:r>
              <a:rPr lang="tr-TR" b="1" dirty="0" smtClean="0"/>
              <a:t>Bu şekilde çalışmak konuları daha iyi hatırlamamızı sağlar.</a:t>
            </a:r>
          </a:p>
          <a:p>
            <a:pPr marL="0" indent="0">
              <a:buNone/>
            </a:pPr>
            <a:endParaRPr lang="tr-TR" b="1" dirty="0" smtClean="0"/>
          </a:p>
        </p:txBody>
      </p:sp>
      <p:graphicFrame>
        <p:nvGraphicFramePr>
          <p:cNvPr id="6" name="5 İçerik Yer Tutucusu"/>
          <p:cNvGraphicFramePr>
            <a:graphicFrameLocks noGrp="1"/>
          </p:cNvGraphicFramePr>
          <p:nvPr>
            <p:ph sz="half" idx="2"/>
            <p:extLst/>
          </p:nvPr>
        </p:nvGraphicFramePr>
        <p:xfrm>
          <a:off x="4820114" y="1473163"/>
          <a:ext cx="4281518" cy="4757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24359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5" name="Unvan 1"/>
          <p:cNvSpPr>
            <a:spLocks noGrp="1"/>
          </p:cNvSpPr>
          <p:nvPr>
            <p:ph type="title"/>
          </p:nvPr>
        </p:nvSpPr>
        <p:spPr>
          <a:xfrm>
            <a:off x="460768" y="194916"/>
            <a:ext cx="5220073" cy="569789"/>
          </a:xfrm>
          <a:ln w="19050">
            <a:solidFill>
              <a:srgbClr val="FF0066"/>
            </a:solidFill>
          </a:ln>
        </p:spPr>
        <p:txBody>
          <a:bodyPr>
            <a:normAutofit/>
          </a:bodyPr>
          <a:lstStyle/>
          <a:p>
            <a:pPr algn="ctr"/>
            <a:r>
              <a:rPr lang="tr-TR" sz="3200" b="1" dirty="0">
                <a:latin typeface="+mn-lt"/>
                <a:cs typeface="Arial" charset="0"/>
              </a:rPr>
              <a:t>NOT TUTMA</a:t>
            </a:r>
          </a:p>
        </p:txBody>
      </p:sp>
      <p:pic>
        <p:nvPicPr>
          <p:cNvPr id="6" name="3 İçerik Yer Tutucusu" descr="1.bmp"/>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488505" y="980728"/>
            <a:ext cx="5274333" cy="4464494"/>
          </a:xfrm>
          <a:ln w="57150">
            <a:solidFill>
              <a:srgbClr val="FF0066"/>
            </a:solidFill>
          </a:ln>
        </p:spPr>
      </p:pic>
      <p:sp>
        <p:nvSpPr>
          <p:cNvPr id="7" name="4 Metin Yer Tutucusu"/>
          <p:cNvSpPr txBox="1">
            <a:spLocks/>
          </p:cNvSpPr>
          <p:nvPr/>
        </p:nvSpPr>
        <p:spPr>
          <a:xfrm>
            <a:off x="773906" y="5907771"/>
            <a:ext cx="8358188" cy="69691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b="1" dirty="0">
                <a:solidFill>
                  <a:schemeClr val="tx1"/>
                </a:solidFill>
                <a:latin typeface="Arial" charset="0"/>
                <a:cs typeface="Arial" charset="0"/>
              </a:rPr>
              <a:t>Not tutmada en önemli nokta; anlatılanların önemli kısımlarını kendi cümlelerimizle yazmaktır. </a:t>
            </a:r>
          </a:p>
          <a:p>
            <a:endParaRPr lang="tr-TR" dirty="0">
              <a:solidFill>
                <a:schemeClr val="tx1"/>
              </a:solidFill>
            </a:endParaRPr>
          </a:p>
        </p:txBody>
      </p:sp>
      <p:sp>
        <p:nvSpPr>
          <p:cNvPr id="8" name="Unvan 1"/>
          <p:cNvSpPr txBox="1">
            <a:spLocks/>
          </p:cNvSpPr>
          <p:nvPr/>
        </p:nvSpPr>
        <p:spPr>
          <a:xfrm>
            <a:off x="5966986" y="214387"/>
            <a:ext cx="3342853" cy="576064"/>
          </a:xfrm>
          <a:prstGeom prst="rect">
            <a:avLst/>
          </a:prstGeom>
          <a:ln w="28575">
            <a:solidFill>
              <a:srgbClr val="CCFF33"/>
            </a:solidFill>
          </a:ln>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tr-TR" sz="3200" dirty="0"/>
              <a:t>ÖZET ÇIKARMA</a:t>
            </a:r>
          </a:p>
        </p:txBody>
      </p:sp>
      <p:grpSp>
        <p:nvGrpSpPr>
          <p:cNvPr id="9" name="Grup 5"/>
          <p:cNvGrpSpPr/>
          <p:nvPr/>
        </p:nvGrpSpPr>
        <p:grpSpPr>
          <a:xfrm>
            <a:off x="5817096" y="980728"/>
            <a:ext cx="3492742" cy="4464496"/>
            <a:chOff x="1187624" y="3222682"/>
            <a:chExt cx="3355865" cy="2455974"/>
          </a:xfrm>
          <a:solidFill>
            <a:srgbClr val="FDF9F5"/>
          </a:solidFill>
          <a:scene3d>
            <a:camera prst="orthographicFront"/>
            <a:lightRig rig="flat" dir="t"/>
          </a:scene3d>
        </p:grpSpPr>
        <p:sp>
          <p:nvSpPr>
            <p:cNvPr id="10" name="Dikdörtgen 9"/>
            <p:cNvSpPr/>
            <p:nvPr/>
          </p:nvSpPr>
          <p:spPr>
            <a:xfrm>
              <a:off x="1187624" y="3222682"/>
              <a:ext cx="3211848" cy="1792224"/>
            </a:xfrm>
            <a:prstGeom prst="rect">
              <a:avLst/>
            </a:prstGeom>
            <a:grpFill/>
            <a:ln>
              <a:noFill/>
            </a:ln>
            <a:sp3d/>
          </p:spPr>
          <p:style>
            <a:lnRef idx="0">
              <a:scrgbClr r="0" g="0" b="0"/>
            </a:lnRef>
            <a:fillRef idx="2">
              <a:scrgbClr r="0" g="0" b="0"/>
            </a:fillRef>
            <a:effectRef idx="1">
              <a:schemeClr val="accent2">
                <a:hueOff val="0"/>
                <a:satOff val="0"/>
                <a:lumOff val="0"/>
                <a:alphaOff val="0"/>
              </a:schemeClr>
            </a:effectRef>
            <a:fontRef idx="minor">
              <a:schemeClr val="dk1"/>
            </a:fontRef>
          </p:style>
        </p:sp>
        <p:sp>
          <p:nvSpPr>
            <p:cNvPr id="11" name="Dikdörtgen 10"/>
            <p:cNvSpPr/>
            <p:nvPr/>
          </p:nvSpPr>
          <p:spPr>
            <a:xfrm>
              <a:off x="1331640" y="3222682"/>
              <a:ext cx="3211849" cy="2455974"/>
            </a:xfrm>
            <a:prstGeom prst="rect">
              <a:avLst/>
            </a:prstGeom>
            <a:grpFill/>
            <a:ln w="57150">
              <a:solidFill>
                <a:srgbClr val="CCFF33"/>
              </a:solidFill>
            </a:ln>
            <a:sp3d/>
          </p:spPr>
          <p:style>
            <a:lnRef idx="0">
              <a:scrgbClr r="0" g="0" b="0"/>
            </a:lnRef>
            <a:fillRef idx="0">
              <a:scrgbClr r="0" g="0" b="0"/>
            </a:fillRef>
            <a:effectRef idx="0">
              <a:scrgbClr r="0" g="0" b="0"/>
            </a:effectRef>
            <a:fontRef idx="minor">
              <a:schemeClr val="dk1"/>
            </a:fontRef>
          </p:style>
          <p:txBody>
            <a:bodyPr spcFirstLastPara="0" vert="horz" wrap="square" lIns="288000" tIns="49784" rIns="36000" bIns="53340" numCol="1" spcCol="1270" anchor="ctr" anchorCtr="0">
              <a:noAutofit/>
            </a:bodyPr>
            <a:lstStyle/>
            <a:p>
              <a:pPr defTabSz="622300">
                <a:lnSpc>
                  <a:spcPct val="150000"/>
                </a:lnSpc>
                <a:spcBef>
                  <a:spcPct val="0"/>
                </a:spcBef>
                <a:spcAft>
                  <a:spcPct val="35000"/>
                </a:spcAft>
              </a:pPr>
              <a:r>
                <a:rPr lang="tr-TR" b="1" dirty="0">
                  <a:latin typeface="+mj-lt"/>
                  <a:ea typeface="DotumChe" panose="020B0609000101010101" pitchFamily="49" charset="-127"/>
                </a:rPr>
                <a:t> Konuları kendi cümlelerimizle özet              haline getirip çalıştığımızda hatırlamamamız kolaylaşır.</a:t>
              </a:r>
            </a:p>
            <a:p>
              <a:pPr defTabSz="622300">
                <a:lnSpc>
                  <a:spcPct val="150000"/>
                </a:lnSpc>
                <a:spcBef>
                  <a:spcPct val="0"/>
                </a:spcBef>
                <a:spcAft>
                  <a:spcPct val="35000"/>
                </a:spcAft>
              </a:pPr>
              <a:r>
                <a:rPr lang="tr-TR" b="1" dirty="0">
                  <a:latin typeface="Calibri" pitchFamily="34" charset="0"/>
                  <a:ea typeface="DotumChe" panose="020B0609000101010101" pitchFamily="49" charset="-127"/>
                </a:rPr>
                <a:t>Kitaplardaki bölüm/ünite sonlarındaki özetleri okuma alışkanlığı edinerek, metin ile özeti karşılaştırarak bu konudaki becerimizi geliştirebiliriz</a:t>
              </a:r>
              <a:r>
                <a:rPr lang="tr-TR" b="1" dirty="0">
                  <a:latin typeface="DotumChe" panose="020B0609000101010101" pitchFamily="49" charset="-127"/>
                  <a:ea typeface="DotumChe" panose="020B0609000101010101" pitchFamily="49" charset="-127"/>
                </a:rPr>
                <a:t>.</a:t>
              </a:r>
            </a:p>
            <a:p>
              <a:pPr algn="ctr" defTabSz="622300">
                <a:lnSpc>
                  <a:spcPct val="150000"/>
                </a:lnSpc>
                <a:spcBef>
                  <a:spcPct val="0"/>
                </a:spcBef>
                <a:spcAft>
                  <a:spcPct val="35000"/>
                </a:spcAft>
              </a:pPr>
              <a:endParaRPr lang="tr-TR" b="1" dirty="0">
                <a:latin typeface="+mj-lt"/>
                <a:ea typeface="DotumChe" panose="020B0609000101010101" pitchFamily="49" charset="-127"/>
              </a:endParaRPr>
            </a:p>
          </p:txBody>
        </p:sp>
      </p:grpSp>
    </p:spTree>
    <p:extLst>
      <p:ext uri="{BB962C8B-B14F-4D97-AF65-F5344CB8AC3E}">
        <p14:creationId xmlns:p14="http://schemas.microsoft.com/office/powerpoint/2010/main" xmlns="" val="4170218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graphicFrame>
        <p:nvGraphicFramePr>
          <p:cNvPr id="10" name="9 İçerik Yer Tutucusu"/>
          <p:cNvGraphicFramePr>
            <a:graphicFrameLocks noGrp="1"/>
          </p:cNvGraphicFramePr>
          <p:nvPr>
            <p:ph sz="half" idx="2"/>
            <p:extLst/>
          </p:nvPr>
        </p:nvGraphicFramePr>
        <p:xfrm>
          <a:off x="3409950" y="1643051"/>
          <a:ext cx="5829330" cy="4929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4" name="Unvan 1"/>
          <p:cNvSpPr>
            <a:spLocks noGrp="1"/>
          </p:cNvSpPr>
          <p:nvPr>
            <p:ph type="title"/>
          </p:nvPr>
        </p:nvSpPr>
        <p:spPr>
          <a:xfrm>
            <a:off x="776536" y="172591"/>
            <a:ext cx="8229600" cy="928688"/>
          </a:xfrm>
        </p:spPr>
        <p:txBody>
          <a:bodyPr/>
          <a:lstStyle/>
          <a:p>
            <a:pPr algn="ctr"/>
            <a:r>
              <a:rPr lang="tr-TR" b="1" dirty="0" smtClean="0">
                <a:solidFill>
                  <a:srgbClr val="01395A"/>
                </a:solidFill>
                <a:latin typeface="Arial Black" panose="020B0A04020102020204" pitchFamily="34" charset="0"/>
              </a:rPr>
              <a:t>AKTİF DİNLEME</a:t>
            </a:r>
          </a:p>
        </p:txBody>
      </p:sp>
      <p:sp>
        <p:nvSpPr>
          <p:cNvPr id="18435" name="4 Metin Yer Tutucusu"/>
          <p:cNvSpPr>
            <a:spLocks noGrp="1"/>
          </p:cNvSpPr>
          <p:nvPr>
            <p:ph type="body" idx="1"/>
          </p:nvPr>
        </p:nvSpPr>
        <p:spPr>
          <a:xfrm>
            <a:off x="1280593" y="1218147"/>
            <a:ext cx="5286375" cy="428625"/>
          </a:xfrm>
        </p:spPr>
        <p:txBody>
          <a:bodyPr>
            <a:normAutofit/>
          </a:bodyPr>
          <a:lstStyle/>
          <a:p>
            <a:r>
              <a:rPr lang="tr-TR" b="1" dirty="0" smtClean="0">
                <a:solidFill>
                  <a:schemeClr val="tx1"/>
                </a:solidFill>
              </a:rPr>
              <a:t>İyi bir dinleyici olabilmemiz için;</a:t>
            </a:r>
          </a:p>
        </p:txBody>
      </p:sp>
      <p:pic>
        <p:nvPicPr>
          <p:cNvPr id="7" name="Resim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flipH="1">
            <a:off x="776536" y="2420889"/>
            <a:ext cx="3744416" cy="3122843"/>
          </a:xfrm>
          <a:prstGeom prst="rect">
            <a:avLst/>
          </a:prstGeom>
        </p:spPr>
      </p:pic>
    </p:spTree>
    <p:extLst>
      <p:ext uri="{BB962C8B-B14F-4D97-AF65-F5344CB8AC3E}">
        <p14:creationId xmlns:p14="http://schemas.microsoft.com/office/powerpoint/2010/main" xmlns="" val="2931743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23554" name="Unvan 1"/>
          <p:cNvSpPr>
            <a:spLocks noGrp="1"/>
          </p:cNvSpPr>
          <p:nvPr>
            <p:ph type="title"/>
          </p:nvPr>
        </p:nvSpPr>
        <p:spPr>
          <a:xfrm>
            <a:off x="1496616" y="692697"/>
            <a:ext cx="3929608" cy="667469"/>
          </a:xfrm>
        </p:spPr>
        <p:txBody>
          <a:bodyPr>
            <a:normAutofit/>
          </a:bodyPr>
          <a:lstStyle/>
          <a:p>
            <a:pPr algn="ctr"/>
            <a:r>
              <a:rPr lang="tr-TR" sz="3600" b="1" dirty="0">
                <a:solidFill>
                  <a:srgbClr val="E34C1D"/>
                </a:solidFill>
                <a:latin typeface="Bradley Hand ITC" pitchFamily="66" charset="0"/>
              </a:rPr>
              <a:t>GÜDÜLENME</a:t>
            </a:r>
          </a:p>
        </p:txBody>
      </p:sp>
      <p:pic>
        <p:nvPicPr>
          <p:cNvPr id="5" name="Resim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61113" y="18851"/>
            <a:ext cx="2415069" cy="1728192"/>
          </a:xfrm>
          <a:prstGeom prst="rect">
            <a:avLst/>
          </a:prstGeom>
          <a:ln>
            <a:noFill/>
          </a:ln>
          <a:effectLst>
            <a:outerShdw blurRad="190500" algn="tl" rotWithShape="0">
              <a:srgbClr val="000000">
                <a:alpha val="70000"/>
              </a:srgbClr>
            </a:outerShdw>
          </a:effectLst>
        </p:spPr>
      </p:pic>
      <p:grpSp>
        <p:nvGrpSpPr>
          <p:cNvPr id="6" name="Grup 5"/>
          <p:cNvGrpSpPr/>
          <p:nvPr/>
        </p:nvGrpSpPr>
        <p:grpSpPr>
          <a:xfrm>
            <a:off x="753438" y="2199981"/>
            <a:ext cx="2490276" cy="898602"/>
            <a:chOff x="240634" y="0"/>
            <a:chExt cx="2490276" cy="898602"/>
          </a:xfrm>
        </p:grpSpPr>
        <p:sp>
          <p:nvSpPr>
            <p:cNvPr id="7" name="Dikdörtgen 6"/>
            <p:cNvSpPr/>
            <p:nvPr/>
          </p:nvSpPr>
          <p:spPr>
            <a:xfrm>
              <a:off x="240634" y="0"/>
              <a:ext cx="2490276" cy="898602"/>
            </a:xfrm>
            <a:prstGeom prst="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Dikdörtgen 7"/>
            <p:cNvSpPr/>
            <p:nvPr/>
          </p:nvSpPr>
          <p:spPr>
            <a:xfrm>
              <a:off x="240634" y="0"/>
              <a:ext cx="2490276" cy="898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tr-TR" sz="1600" b="1" dirty="0">
                  <a:latin typeface="Bookman Old Style" panose="02050604050505020204" pitchFamily="18" charset="0"/>
                </a:rPr>
                <a:t>Çalışmam gerektiğini biliyorum ama çalışamıyorum.</a:t>
              </a:r>
            </a:p>
          </p:txBody>
        </p:sp>
      </p:grpSp>
      <p:grpSp>
        <p:nvGrpSpPr>
          <p:cNvPr id="9" name="Grup 8"/>
          <p:cNvGrpSpPr/>
          <p:nvPr/>
        </p:nvGrpSpPr>
        <p:grpSpPr>
          <a:xfrm>
            <a:off x="648716" y="4924573"/>
            <a:ext cx="2699721" cy="964772"/>
            <a:chOff x="256212" y="1068468"/>
            <a:chExt cx="2699721" cy="964772"/>
          </a:xfrm>
        </p:grpSpPr>
        <p:sp>
          <p:nvSpPr>
            <p:cNvPr id="10" name="Dikdörtgen 9"/>
            <p:cNvSpPr/>
            <p:nvPr/>
          </p:nvSpPr>
          <p:spPr>
            <a:xfrm>
              <a:off x="256212" y="1068468"/>
              <a:ext cx="2699721" cy="964772"/>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Dikdörtgen 10"/>
            <p:cNvSpPr/>
            <p:nvPr/>
          </p:nvSpPr>
          <p:spPr>
            <a:xfrm>
              <a:off x="256212" y="1068468"/>
              <a:ext cx="2699721" cy="964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tr-TR" sz="1600" b="1" dirty="0">
                  <a:latin typeface="Bookman Old Style" panose="02050604050505020204" pitchFamily="18" charset="0"/>
                </a:rPr>
                <a:t>Kitabımı açıyorum ve kitaba bakarak öylece duruyorum.</a:t>
              </a:r>
            </a:p>
          </p:txBody>
        </p:sp>
      </p:grpSp>
      <p:grpSp>
        <p:nvGrpSpPr>
          <p:cNvPr id="12" name="Grup 11"/>
          <p:cNvGrpSpPr/>
          <p:nvPr/>
        </p:nvGrpSpPr>
        <p:grpSpPr>
          <a:xfrm>
            <a:off x="3524130" y="2202055"/>
            <a:ext cx="2699721" cy="894455"/>
            <a:chOff x="2947159" y="0"/>
            <a:chExt cx="2699721" cy="964772"/>
          </a:xfrm>
        </p:grpSpPr>
        <p:sp>
          <p:nvSpPr>
            <p:cNvPr id="13" name="Dikdörtgen 12"/>
            <p:cNvSpPr/>
            <p:nvPr/>
          </p:nvSpPr>
          <p:spPr>
            <a:xfrm>
              <a:off x="2947159" y="0"/>
              <a:ext cx="2699721" cy="964772"/>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Dikdörtgen 13"/>
            <p:cNvSpPr/>
            <p:nvPr/>
          </p:nvSpPr>
          <p:spPr>
            <a:xfrm>
              <a:off x="2947159" y="0"/>
              <a:ext cx="2699721" cy="964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tr-TR" sz="1600" b="1" dirty="0">
                  <a:latin typeface="Bookman Old Style" panose="02050604050505020204" pitchFamily="18" charset="0"/>
                </a:rPr>
                <a:t>Bilmiyorum neden bir türlü dersin başına oturamıyorum.</a:t>
              </a:r>
            </a:p>
          </p:txBody>
        </p:sp>
      </p:grpSp>
      <p:grpSp>
        <p:nvGrpSpPr>
          <p:cNvPr id="15" name="Grup 14"/>
          <p:cNvGrpSpPr/>
          <p:nvPr/>
        </p:nvGrpSpPr>
        <p:grpSpPr>
          <a:xfrm>
            <a:off x="3524129" y="4924574"/>
            <a:ext cx="2699721" cy="964771"/>
            <a:chOff x="860679" y="2377433"/>
            <a:chExt cx="2699721" cy="969696"/>
          </a:xfrm>
        </p:grpSpPr>
        <p:sp>
          <p:nvSpPr>
            <p:cNvPr id="16" name="Dikdörtgen 15"/>
            <p:cNvSpPr/>
            <p:nvPr/>
          </p:nvSpPr>
          <p:spPr>
            <a:xfrm>
              <a:off x="860679" y="2377433"/>
              <a:ext cx="2699721" cy="969696"/>
            </a:xfrm>
            <a:prstGeom prst="rect">
              <a:avLst/>
            </a:prstGeom>
            <a:ln>
              <a:solidFill>
                <a:srgbClr val="7030A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Dikdörtgen 16"/>
            <p:cNvSpPr/>
            <p:nvPr/>
          </p:nvSpPr>
          <p:spPr>
            <a:xfrm>
              <a:off x="860679" y="2377433"/>
              <a:ext cx="2699721" cy="9696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tr-TR" sz="1600" b="1" dirty="0">
                  <a:latin typeface="Bookman Old Style" panose="02050604050505020204" pitchFamily="18" charset="0"/>
                </a:rPr>
                <a:t>Yani bunu yapmak şart mı?</a:t>
              </a:r>
            </a:p>
          </p:txBody>
        </p:sp>
      </p:grpSp>
      <p:grpSp>
        <p:nvGrpSpPr>
          <p:cNvPr id="18" name="Grup 17"/>
          <p:cNvGrpSpPr/>
          <p:nvPr/>
        </p:nvGrpSpPr>
        <p:grpSpPr>
          <a:xfrm>
            <a:off x="6504267" y="2199981"/>
            <a:ext cx="2699721" cy="896528"/>
            <a:chOff x="5820985" y="0"/>
            <a:chExt cx="2699721" cy="969696"/>
          </a:xfrm>
        </p:grpSpPr>
        <p:sp>
          <p:nvSpPr>
            <p:cNvPr id="19" name="Dikdörtgen 18"/>
            <p:cNvSpPr/>
            <p:nvPr/>
          </p:nvSpPr>
          <p:spPr>
            <a:xfrm>
              <a:off x="5820985" y="0"/>
              <a:ext cx="2699721" cy="969696"/>
            </a:xfrm>
            <a:prstGeom prst="rect">
              <a:avLst/>
            </a:prstGeom>
            <a:ln>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Dikdörtgen 19"/>
            <p:cNvSpPr/>
            <p:nvPr/>
          </p:nvSpPr>
          <p:spPr>
            <a:xfrm>
              <a:off x="5820985" y="0"/>
              <a:ext cx="2699721" cy="9696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tr-TR" sz="1600" b="1" dirty="0">
                  <a:latin typeface="Bookman Old Style" panose="02050604050505020204" pitchFamily="18" charset="0"/>
                </a:rPr>
                <a:t>Şimdi bu sınavı yapamazsam aileme ne derim?</a:t>
              </a:r>
            </a:p>
          </p:txBody>
        </p:sp>
      </p:grpSp>
      <p:grpSp>
        <p:nvGrpSpPr>
          <p:cNvPr id="21" name="Grup 20"/>
          <p:cNvGrpSpPr/>
          <p:nvPr/>
        </p:nvGrpSpPr>
        <p:grpSpPr>
          <a:xfrm>
            <a:off x="6504267" y="4924574"/>
            <a:ext cx="2699721" cy="964771"/>
            <a:chOff x="3203848" y="1255116"/>
            <a:chExt cx="2699721" cy="919417"/>
          </a:xfrm>
        </p:grpSpPr>
        <p:sp>
          <p:nvSpPr>
            <p:cNvPr id="22" name="Dikdörtgen 21"/>
            <p:cNvSpPr/>
            <p:nvPr/>
          </p:nvSpPr>
          <p:spPr>
            <a:xfrm>
              <a:off x="3203848" y="1255116"/>
              <a:ext cx="2699721" cy="919417"/>
            </a:xfrm>
            <a:prstGeom prst="rect">
              <a:avLst/>
            </a:prstGeom>
            <a:ln>
              <a:solidFill>
                <a:schemeClr val="accent2">
                  <a:lumMod val="5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Dikdörtgen 22"/>
            <p:cNvSpPr/>
            <p:nvPr/>
          </p:nvSpPr>
          <p:spPr>
            <a:xfrm>
              <a:off x="3203848" y="1255116"/>
              <a:ext cx="2699721" cy="9194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tr-TR" sz="1600" b="1" dirty="0">
                  <a:latin typeface="Bookman Old Style" panose="02050604050505020204" pitchFamily="18" charset="0"/>
                </a:rPr>
                <a:t>Herkes ders çalış dediği için çalışmak istemiyorum.</a:t>
              </a:r>
            </a:p>
          </p:txBody>
        </p:sp>
      </p:grpSp>
      <p:grpSp>
        <p:nvGrpSpPr>
          <p:cNvPr id="24" name="Grup 23"/>
          <p:cNvGrpSpPr/>
          <p:nvPr/>
        </p:nvGrpSpPr>
        <p:grpSpPr>
          <a:xfrm>
            <a:off x="3524128" y="3429000"/>
            <a:ext cx="2741080" cy="1214906"/>
            <a:chOff x="4458626" y="2983294"/>
            <a:chExt cx="2741080" cy="1214906"/>
          </a:xfrm>
        </p:grpSpPr>
        <p:sp>
          <p:nvSpPr>
            <p:cNvPr id="25" name="Dikdörtgen 24"/>
            <p:cNvSpPr/>
            <p:nvPr/>
          </p:nvSpPr>
          <p:spPr>
            <a:xfrm>
              <a:off x="4499985" y="2983294"/>
              <a:ext cx="2699721" cy="1214906"/>
            </a:xfrm>
            <a:prstGeom prst="rect">
              <a:avLst/>
            </a:prstGeom>
            <a:ln>
              <a:solidFill>
                <a:schemeClr val="accent4">
                  <a:lumMod val="5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Dikdörtgen 25"/>
            <p:cNvSpPr/>
            <p:nvPr/>
          </p:nvSpPr>
          <p:spPr>
            <a:xfrm>
              <a:off x="4458626" y="2983294"/>
              <a:ext cx="2699721" cy="1214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tr-TR" sz="1600" b="1" dirty="0">
                  <a:latin typeface="Bookman Old Style" panose="02050604050505020204" pitchFamily="18" charset="0"/>
                </a:rPr>
                <a:t>İçimden güçlü bir istek gelmiyor ya da bazen çok istememe rağmen eve gidince vazgeçiyorum.</a:t>
              </a:r>
            </a:p>
          </p:txBody>
        </p:sp>
      </p:grpSp>
    </p:spTree>
    <p:extLst>
      <p:ext uri="{BB962C8B-B14F-4D97-AF65-F5344CB8AC3E}">
        <p14:creationId xmlns:p14="http://schemas.microsoft.com/office/powerpoint/2010/main" xmlns="" val="323588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7" name="6 İçerik Yer Tutucusu"/>
          <p:cNvSpPr>
            <a:spLocks noGrp="1"/>
          </p:cNvSpPr>
          <p:nvPr>
            <p:ph sz="half" idx="2"/>
          </p:nvPr>
        </p:nvSpPr>
        <p:spPr>
          <a:xfrm>
            <a:off x="751085" y="2514994"/>
            <a:ext cx="3541293" cy="3456384"/>
          </a:xfrm>
          <a:ln>
            <a:noFill/>
          </a:ln>
        </p:spPr>
        <p:txBody>
          <a:bodyPr>
            <a:normAutofit/>
          </a:bodyPr>
          <a:lstStyle/>
          <a:p>
            <a:pPr marL="0" indent="0" algn="just">
              <a:buNone/>
            </a:pPr>
            <a:r>
              <a:rPr lang="tr-TR" sz="2400" dirty="0">
                <a:cs typeface="Arial" charset="0"/>
              </a:rPr>
              <a:t>Motivasyonumuz azaldığı zaman ulaşmak istediğimiz hedefi tekrar ayrıntılı şekilde hayal edelim. Ne için emek gösterdiğimizi hatırlamak çalışmaya hevesle geri dönmemize yardımcı olabilir.</a:t>
            </a:r>
          </a:p>
          <a:p>
            <a:pPr algn="just"/>
            <a:endParaRPr lang="tr-TR" sz="3200" dirty="0"/>
          </a:p>
        </p:txBody>
      </p:sp>
      <p:sp>
        <p:nvSpPr>
          <p:cNvPr id="9" name="Dikdörtgen 8"/>
          <p:cNvSpPr/>
          <p:nvPr/>
        </p:nvSpPr>
        <p:spPr>
          <a:xfrm>
            <a:off x="751085" y="597894"/>
            <a:ext cx="8529393" cy="1569660"/>
          </a:xfrm>
          <a:prstGeom prst="rect">
            <a:avLst/>
          </a:prstGeom>
        </p:spPr>
        <p:txBody>
          <a:bodyPr wrap="square">
            <a:spAutoFit/>
          </a:bodyPr>
          <a:lstStyle/>
          <a:p>
            <a:pPr algn="just"/>
            <a:r>
              <a:rPr lang="tr-TR" sz="2400" dirty="0">
                <a:cs typeface="Arial" charset="0"/>
              </a:rPr>
              <a:t>Ders çalışma isteğini sadece kendimiz oluşturabiliriz. Ailemiz, öğretmenlerimiz ve arkadaşlarımız bu çalışma için beklediğimiz isteği bize hazırlayamaz. Kendi seçimlerimiz, öncelikle inanarak oluşturduğumuz amaçlarımız motivasyonumuzu sağlayacaktır.  </a:t>
            </a: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92378" y="2753251"/>
            <a:ext cx="4685217" cy="2979870"/>
          </a:xfrm>
          <a:prstGeom prst="rect">
            <a:avLst/>
          </a:prstGeom>
        </p:spPr>
      </p:pic>
    </p:spTree>
    <p:extLst>
      <p:ext uri="{BB962C8B-B14F-4D97-AF65-F5344CB8AC3E}">
        <p14:creationId xmlns:p14="http://schemas.microsoft.com/office/powerpoint/2010/main" xmlns="" val="1651322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7" name="6 Resim" descr="Competitive-Exam.jpg"/>
          <p:cNvPicPr>
            <a:picLocks noChangeAspect="1"/>
          </p:cNvPicPr>
          <p:nvPr/>
        </p:nvPicPr>
        <p:blipFill>
          <a:blip r:embed="rId3" cstate="print"/>
          <a:stretch>
            <a:fillRect/>
          </a:stretch>
        </p:blipFill>
        <p:spPr>
          <a:xfrm>
            <a:off x="7201767" y="1193302"/>
            <a:ext cx="2002536" cy="3031236"/>
          </a:xfrm>
          <a:prstGeom prst="rect">
            <a:avLst/>
          </a:prstGeom>
        </p:spPr>
      </p:pic>
      <p:pic>
        <p:nvPicPr>
          <p:cNvPr id="8" name="7 Resim" descr="istock_000005811070xsmall.jpg"/>
          <p:cNvPicPr>
            <a:picLocks noChangeAspect="1"/>
          </p:cNvPicPr>
          <p:nvPr/>
        </p:nvPicPr>
        <p:blipFill>
          <a:blip r:embed="rId4" cstate="print"/>
          <a:stretch>
            <a:fillRect/>
          </a:stretch>
        </p:blipFill>
        <p:spPr>
          <a:xfrm>
            <a:off x="3800872" y="4202213"/>
            <a:ext cx="2592288" cy="1944216"/>
          </a:xfrm>
          <a:prstGeom prst="rect">
            <a:avLst/>
          </a:prstGeom>
        </p:spPr>
      </p:pic>
      <p:sp>
        <p:nvSpPr>
          <p:cNvPr id="9" name="8 Metin kutusu"/>
          <p:cNvSpPr txBox="1"/>
          <p:nvPr/>
        </p:nvSpPr>
        <p:spPr>
          <a:xfrm>
            <a:off x="3008784" y="2348880"/>
            <a:ext cx="4176464" cy="1754326"/>
          </a:xfrm>
          <a:prstGeom prst="rect">
            <a:avLst/>
          </a:prstGeom>
          <a:noFill/>
        </p:spPr>
        <p:txBody>
          <a:bodyPr wrap="square" rtlCol="0">
            <a:spAutoFit/>
          </a:bodyPr>
          <a:lstStyle/>
          <a:p>
            <a:pPr algn="ctr"/>
            <a:r>
              <a:rPr lang="tr-TR" sz="5400" b="1" i="1" dirty="0">
                <a:solidFill>
                  <a:srgbClr val="0070C0"/>
                </a:solidFill>
              </a:rPr>
              <a:t>DENEME SINAVLARI</a:t>
            </a:r>
          </a:p>
        </p:txBody>
      </p:sp>
      <p:pic>
        <p:nvPicPr>
          <p:cNvPr id="10" name="9 Resim" descr="hizli-okuma-yontemleri.jpg"/>
          <p:cNvPicPr>
            <a:picLocks noChangeAspect="1"/>
          </p:cNvPicPr>
          <p:nvPr/>
        </p:nvPicPr>
        <p:blipFill>
          <a:blip r:embed="rId5" cstate="print"/>
          <a:stretch>
            <a:fillRect/>
          </a:stretch>
        </p:blipFill>
        <p:spPr>
          <a:xfrm>
            <a:off x="488504" y="670570"/>
            <a:ext cx="3086100" cy="4076700"/>
          </a:xfrm>
          <a:prstGeom prst="rect">
            <a:avLst/>
          </a:prstGeom>
        </p:spPr>
      </p:pic>
    </p:spTree>
    <p:extLst>
      <p:ext uri="{BB962C8B-B14F-4D97-AF65-F5344CB8AC3E}">
        <p14:creationId xmlns:p14="http://schemas.microsoft.com/office/powerpoint/2010/main" xmlns="" val="614113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6" name="Dikdörtgen 5"/>
          <p:cNvSpPr/>
          <p:nvPr/>
        </p:nvSpPr>
        <p:spPr>
          <a:xfrm>
            <a:off x="560024" y="2143488"/>
            <a:ext cx="8998314" cy="2354491"/>
          </a:xfrm>
          <a:prstGeom prst="rect">
            <a:avLst/>
          </a:prstGeom>
          <a:solidFill>
            <a:srgbClr val="F1F8FB">
              <a:alpha val="66000"/>
            </a:srgbClr>
          </a:solidFill>
          <a:ln>
            <a:solidFill>
              <a:schemeClr val="bg1">
                <a:lumMod val="50000"/>
              </a:schemeClr>
            </a:solidFill>
          </a:ln>
        </p:spPr>
        <p:style>
          <a:lnRef idx="2">
            <a:schemeClr val="accent2"/>
          </a:lnRef>
          <a:fillRef idx="1003">
            <a:schemeClr val="lt1"/>
          </a:fillRef>
          <a:effectRef idx="0">
            <a:schemeClr val="accent2"/>
          </a:effectRef>
          <a:fontRef idx="minor">
            <a:schemeClr val="dk1"/>
          </a:fontRef>
        </p:style>
        <p:txBody>
          <a:bodyPr wrap="square" anchor="ctr">
            <a:spAutoFit/>
          </a:bodyPr>
          <a:lstStyle/>
          <a:p>
            <a:pPr>
              <a:lnSpc>
                <a:spcPct val="150000"/>
              </a:lnSpc>
            </a:pPr>
            <a:r>
              <a:rPr lang="tr-TR" sz="1600" b="1" dirty="0">
                <a:solidFill>
                  <a:srgbClr val="007FFF"/>
                </a:solidFill>
                <a:latin typeface="TimesNewRoman"/>
              </a:rPr>
              <a:t>2019-TYT Puanı 200 Ve Üzeri Adaylardan 2020 </a:t>
            </a:r>
            <a:r>
              <a:rPr lang="tr-TR" sz="1600" b="1" dirty="0" err="1">
                <a:solidFill>
                  <a:srgbClr val="007FFF"/>
                </a:solidFill>
                <a:latin typeface="TimesNewRoman"/>
              </a:rPr>
              <a:t>YKS’nin</a:t>
            </a:r>
            <a:r>
              <a:rPr lang="tr-TR" sz="1600" b="1" dirty="0">
                <a:solidFill>
                  <a:srgbClr val="007FFF"/>
                </a:solidFill>
                <a:latin typeface="TimesNewRoman"/>
              </a:rPr>
              <a:t> Hiçbir Oturumuna Girmeden 2019 </a:t>
            </a:r>
            <a:r>
              <a:rPr lang="tr-TR" sz="1600" b="1" dirty="0" smtClean="0">
                <a:solidFill>
                  <a:srgbClr val="007FFF"/>
                </a:solidFill>
                <a:latin typeface="TimesNewRoman"/>
              </a:rPr>
              <a:t>TYT puanını  kullanmak isteyen adaylar:</a:t>
            </a:r>
            <a:endParaRPr lang="tr-TR" sz="1600" b="1" dirty="0">
              <a:solidFill>
                <a:srgbClr val="C00000"/>
              </a:solidFill>
            </a:endParaRPr>
          </a:p>
          <a:p>
            <a:pPr>
              <a:lnSpc>
                <a:spcPct val="150000"/>
              </a:lnSpc>
            </a:pPr>
            <a:r>
              <a:rPr lang="tr-TR" sz="1600" b="1" dirty="0">
                <a:solidFill>
                  <a:srgbClr val="C00000"/>
                </a:solidFill>
              </a:rPr>
              <a:t>Yükseköğretim Kurumları Sınavı (YKS) Başvuru Tarihleri </a:t>
            </a:r>
            <a:r>
              <a:rPr lang="tr-TR" sz="1600" dirty="0">
                <a:solidFill>
                  <a:srgbClr val="C00000"/>
                </a:solidFill>
              </a:rPr>
              <a:t>: </a:t>
            </a:r>
            <a:r>
              <a:rPr lang="tr-TR" sz="1600" b="1" dirty="0">
                <a:solidFill>
                  <a:prstClr val="black"/>
                </a:solidFill>
              </a:rPr>
              <a:t>6 Şubat-3 Mart 2020 </a:t>
            </a:r>
            <a:r>
              <a:rPr lang="tr-TR" sz="1600" i="1" dirty="0">
                <a:solidFill>
                  <a:prstClr val="black"/>
                </a:solidFill>
              </a:rPr>
              <a:t>(Ücret ödeme için son gün, </a:t>
            </a:r>
            <a:r>
              <a:rPr lang="tr-TR" sz="1600" b="1" i="1" dirty="0">
                <a:solidFill>
                  <a:prstClr val="black"/>
                </a:solidFill>
              </a:rPr>
              <a:t>4 Mart 2020</a:t>
            </a:r>
            <a:r>
              <a:rPr lang="tr-TR" sz="1600" i="1" dirty="0">
                <a:solidFill>
                  <a:prstClr val="black"/>
                </a:solidFill>
              </a:rPr>
              <a:t>)   </a:t>
            </a:r>
            <a:r>
              <a:rPr lang="tr-TR" b="1" dirty="0">
                <a:solidFill>
                  <a:srgbClr val="007FFF"/>
                </a:solidFill>
              </a:rPr>
              <a:t>YKS Başvuru Ücreti: 20 TL</a:t>
            </a:r>
          </a:p>
          <a:p>
            <a:pPr>
              <a:lnSpc>
                <a:spcPct val="150000"/>
              </a:lnSpc>
            </a:pPr>
            <a:r>
              <a:rPr lang="tr-TR" sz="1600" b="1" dirty="0">
                <a:solidFill>
                  <a:srgbClr val="D40000"/>
                </a:solidFill>
              </a:rPr>
              <a:t>Geç Başvuru Günü </a:t>
            </a:r>
            <a:r>
              <a:rPr lang="tr-TR" sz="1600" dirty="0">
                <a:solidFill>
                  <a:srgbClr val="D40000"/>
                </a:solidFill>
              </a:rPr>
              <a:t>: </a:t>
            </a:r>
            <a:r>
              <a:rPr lang="tr-TR" sz="1600" b="1" dirty="0">
                <a:solidFill>
                  <a:prstClr val="black"/>
                </a:solidFill>
              </a:rPr>
              <a:t>18- 19 Mart 2020 </a:t>
            </a:r>
            <a:r>
              <a:rPr lang="tr-TR" sz="1600" i="1" dirty="0">
                <a:solidFill>
                  <a:prstClr val="black"/>
                </a:solidFill>
              </a:rPr>
              <a:t>(Sınav ücreti 18-19 Mart 2020 ödenmelidir.</a:t>
            </a:r>
            <a:r>
              <a:rPr lang="tr-TR" sz="1600" dirty="0">
                <a:solidFill>
                  <a:prstClr val="black"/>
                </a:solidFill>
              </a:rPr>
              <a:t>)</a:t>
            </a:r>
            <a:endParaRPr lang="tr-TR" sz="1600" dirty="0">
              <a:solidFill>
                <a:srgbClr val="D40000"/>
              </a:solidFill>
            </a:endParaRPr>
          </a:p>
          <a:p>
            <a:pPr>
              <a:lnSpc>
                <a:spcPct val="150000"/>
              </a:lnSpc>
            </a:pPr>
            <a:r>
              <a:rPr lang="tr-TR" sz="1600" b="1" dirty="0">
                <a:solidFill>
                  <a:prstClr val="black"/>
                </a:solidFill>
              </a:rPr>
              <a:t>YKS Geç Başvuru Ücreti :30 TL </a:t>
            </a:r>
            <a:r>
              <a:rPr lang="tr-TR" sz="1600" b="1" dirty="0">
                <a:solidFill>
                  <a:srgbClr val="FF0000"/>
                </a:solidFill>
              </a:rPr>
              <a:t>(Ü</a:t>
            </a:r>
            <a:r>
              <a:rPr lang="tr-TR" sz="1600" b="1" i="1" dirty="0">
                <a:solidFill>
                  <a:srgbClr val="FF0000"/>
                </a:solidFill>
              </a:rPr>
              <a:t>creti Geç Başvuru Gününde ödenmelidir.)</a:t>
            </a:r>
            <a:endParaRPr lang="tr-TR" sz="1600" b="1" i="1" dirty="0">
              <a:solidFill>
                <a:prstClr val="black"/>
              </a:solidFill>
            </a:endParaRPr>
          </a:p>
        </p:txBody>
      </p:sp>
      <p:sp>
        <p:nvSpPr>
          <p:cNvPr id="7" name="Dikdörtgen 6"/>
          <p:cNvSpPr/>
          <p:nvPr/>
        </p:nvSpPr>
        <p:spPr>
          <a:xfrm>
            <a:off x="560024" y="926288"/>
            <a:ext cx="8998314" cy="1200329"/>
          </a:xfrm>
          <a:prstGeom prst="rect">
            <a:avLst/>
          </a:prstGeom>
        </p:spPr>
        <p:txBody>
          <a:bodyPr wrap="square">
            <a:spAutoFit/>
          </a:bodyPr>
          <a:lstStyle/>
          <a:p>
            <a:pPr algn="just"/>
            <a:r>
              <a:rPr lang="tr-TR" b="1" dirty="0">
                <a:solidFill>
                  <a:prstClr val="black"/>
                </a:solidFill>
              </a:rPr>
              <a:t>2019-TYT puanı 200 ve üzeri olanlar, istedikleri takdirde 2020-YKS’nin hiçbir oturumuna girmeden 2019-TYT puanını kullanabileceklerdir. </a:t>
            </a:r>
            <a:r>
              <a:rPr lang="tr-TR" b="1" u="sng" dirty="0">
                <a:solidFill>
                  <a:prstClr val="black"/>
                </a:solidFill>
              </a:rPr>
              <a:t>Bu adayların 2020-YKS’ye başvuru </a:t>
            </a:r>
            <a:r>
              <a:rPr lang="tr-TR" b="1" u="sng" dirty="0" smtClean="0">
                <a:solidFill>
                  <a:prstClr val="black"/>
                </a:solidFill>
              </a:rPr>
              <a:t>yapmaları ve başvuru ücreti yatırmaları </a:t>
            </a:r>
            <a:r>
              <a:rPr lang="tr-TR" b="1" u="sng" dirty="0">
                <a:solidFill>
                  <a:prstClr val="black"/>
                </a:solidFill>
              </a:rPr>
              <a:t>zorunludur.</a:t>
            </a:r>
          </a:p>
          <a:p>
            <a:pPr algn="just"/>
            <a:endParaRPr lang="tr-TR" b="1" dirty="0">
              <a:solidFill>
                <a:prstClr val="black"/>
              </a:solidFill>
            </a:endParaRPr>
          </a:p>
        </p:txBody>
      </p:sp>
      <p:sp>
        <p:nvSpPr>
          <p:cNvPr id="8" name="Dikdörtgen 7"/>
          <p:cNvSpPr/>
          <p:nvPr/>
        </p:nvSpPr>
        <p:spPr>
          <a:xfrm>
            <a:off x="4242453" y="5147816"/>
            <a:ext cx="4953000" cy="1077218"/>
          </a:xfrm>
          <a:prstGeom prst="rect">
            <a:avLst/>
          </a:prstGeom>
        </p:spPr>
        <p:txBody>
          <a:bodyPr>
            <a:spAutoFit/>
          </a:bodyPr>
          <a:lstStyle/>
          <a:p>
            <a:r>
              <a:rPr lang="tr-TR" sz="1600" b="1" dirty="0">
                <a:solidFill>
                  <a:prstClr val="black"/>
                </a:solidFill>
                <a:latin typeface="TimesNewRoman,Bold"/>
              </a:rPr>
              <a:t>Bu alanda işaretleme yapan adaylar, sadece TYT puan türüyle öğrenci alan programlarını (Ön Lisans) veya Özel Yetenek Sınavı ile öğrenci alan programlarını tercih edebileceklerdir. </a:t>
            </a:r>
            <a:endParaRPr lang="tr-TR" dirty="0">
              <a:solidFill>
                <a:prstClr val="black"/>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0800000" flipV="1">
            <a:off x="560024" y="4374133"/>
            <a:ext cx="3596416" cy="2800350"/>
          </a:xfrm>
          <a:prstGeom prst="rect">
            <a:avLst/>
          </a:prstGeom>
        </p:spPr>
      </p:pic>
    </p:spTree>
    <p:extLst>
      <p:ext uri="{BB962C8B-B14F-4D97-AF65-F5344CB8AC3E}">
        <p14:creationId xmlns:p14="http://schemas.microsoft.com/office/powerpoint/2010/main" xmlns="" val="4056759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4" name="3 Resim" descr="Düşünen Kız Çocuğu.jpeg"/>
          <p:cNvPicPr>
            <a:picLocks noChangeAspect="1"/>
          </p:cNvPicPr>
          <p:nvPr/>
        </p:nvPicPr>
        <p:blipFill>
          <a:blip r:embed="rId3" cstate="print"/>
          <a:srcRect l="16925" r="18501" b="1256"/>
          <a:stretch>
            <a:fillRect/>
          </a:stretch>
        </p:blipFill>
        <p:spPr>
          <a:xfrm>
            <a:off x="401117" y="58114"/>
            <a:ext cx="1656184" cy="1841179"/>
          </a:xfrm>
          <a:prstGeom prst="rect">
            <a:avLst/>
          </a:prstGeom>
        </p:spPr>
      </p:pic>
      <p:sp>
        <p:nvSpPr>
          <p:cNvPr id="5" name="4 Köşeleri Yuvarlanmış Dikdörtgen Belirtme Çizgisi"/>
          <p:cNvSpPr/>
          <p:nvPr/>
        </p:nvSpPr>
        <p:spPr>
          <a:xfrm>
            <a:off x="2360712" y="188640"/>
            <a:ext cx="3888432" cy="864096"/>
          </a:xfrm>
          <a:prstGeom prst="wedgeRoundRectCallout">
            <a:avLst>
              <a:gd name="adj1" fmla="val -60026"/>
              <a:gd name="adj2" fmla="val 4376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6" name="5 Metin kutusu"/>
          <p:cNvSpPr txBox="1"/>
          <p:nvPr/>
        </p:nvSpPr>
        <p:spPr>
          <a:xfrm>
            <a:off x="2576736" y="332657"/>
            <a:ext cx="3168352" cy="584775"/>
          </a:xfrm>
          <a:prstGeom prst="rect">
            <a:avLst/>
          </a:prstGeom>
          <a:noFill/>
        </p:spPr>
        <p:txBody>
          <a:bodyPr wrap="square" rtlCol="0">
            <a:spAutoFit/>
          </a:bodyPr>
          <a:lstStyle/>
          <a:p>
            <a:r>
              <a:rPr lang="tr-TR" sz="1600" b="1" i="1" dirty="0">
                <a:solidFill>
                  <a:schemeClr val="accent1">
                    <a:lumMod val="75000"/>
                  </a:schemeClr>
                </a:solidFill>
              </a:rPr>
              <a:t>Neden denemelere girmeliyim? Evde soru çözmem yetmez mi?</a:t>
            </a:r>
          </a:p>
        </p:txBody>
      </p:sp>
      <p:sp>
        <p:nvSpPr>
          <p:cNvPr id="7" name="6 Metin kutusu"/>
          <p:cNvSpPr txBox="1"/>
          <p:nvPr/>
        </p:nvSpPr>
        <p:spPr>
          <a:xfrm>
            <a:off x="2936776" y="1340769"/>
            <a:ext cx="4392488" cy="461665"/>
          </a:xfrm>
          <a:prstGeom prst="rect">
            <a:avLst/>
          </a:prstGeom>
          <a:noFill/>
        </p:spPr>
        <p:txBody>
          <a:bodyPr wrap="square" rtlCol="0">
            <a:spAutoFit/>
          </a:bodyPr>
          <a:lstStyle/>
          <a:p>
            <a:pPr algn="ctr"/>
            <a:r>
              <a:rPr lang="tr-TR" sz="2400" b="1" dirty="0">
                <a:solidFill>
                  <a:srgbClr val="C00000"/>
                </a:solidFill>
              </a:rPr>
              <a:t>DENEME SINAVLARININ AMACI</a:t>
            </a:r>
          </a:p>
        </p:txBody>
      </p:sp>
      <p:pic>
        <p:nvPicPr>
          <p:cNvPr id="8" name="7 Resim" descr="hour-glass-630.jpg"/>
          <p:cNvPicPr>
            <a:picLocks noChangeAspect="1"/>
          </p:cNvPicPr>
          <p:nvPr/>
        </p:nvPicPr>
        <p:blipFill>
          <a:blip r:embed="rId4" cstate="print"/>
          <a:srcRect l="36633" r="35148" b="21324"/>
          <a:stretch>
            <a:fillRect/>
          </a:stretch>
        </p:blipFill>
        <p:spPr>
          <a:xfrm>
            <a:off x="1316597" y="3259142"/>
            <a:ext cx="360040" cy="648072"/>
          </a:xfrm>
          <a:prstGeom prst="rect">
            <a:avLst/>
          </a:prstGeom>
        </p:spPr>
      </p:pic>
      <p:pic>
        <p:nvPicPr>
          <p:cNvPr id="9" name="8 Resim" descr="fikirler-2.png"/>
          <p:cNvPicPr>
            <a:picLocks noChangeAspect="1"/>
          </p:cNvPicPr>
          <p:nvPr/>
        </p:nvPicPr>
        <p:blipFill>
          <a:blip r:embed="rId5" cstate="print"/>
          <a:stretch>
            <a:fillRect/>
          </a:stretch>
        </p:blipFill>
        <p:spPr>
          <a:xfrm>
            <a:off x="1382874" y="3938493"/>
            <a:ext cx="977839" cy="818142"/>
          </a:xfrm>
          <a:prstGeom prst="rect">
            <a:avLst/>
          </a:prstGeom>
        </p:spPr>
      </p:pic>
      <p:pic>
        <p:nvPicPr>
          <p:cNvPr id="10" name="9 Resim" descr="brainPower.png"/>
          <p:cNvPicPr>
            <a:picLocks noChangeAspect="1"/>
          </p:cNvPicPr>
          <p:nvPr/>
        </p:nvPicPr>
        <p:blipFill>
          <a:blip r:embed="rId6" cstate="print"/>
          <a:stretch>
            <a:fillRect/>
          </a:stretch>
        </p:blipFill>
        <p:spPr>
          <a:xfrm flipH="1">
            <a:off x="6753200" y="1844824"/>
            <a:ext cx="2263425" cy="2448272"/>
          </a:xfrm>
          <a:prstGeom prst="rect">
            <a:avLst/>
          </a:prstGeom>
        </p:spPr>
      </p:pic>
      <p:pic>
        <p:nvPicPr>
          <p:cNvPr id="11" name="10 Resim" descr="soru.png"/>
          <p:cNvPicPr>
            <a:picLocks noChangeAspect="1"/>
          </p:cNvPicPr>
          <p:nvPr/>
        </p:nvPicPr>
        <p:blipFill>
          <a:blip r:embed="rId7" cstate="print"/>
          <a:stretch>
            <a:fillRect/>
          </a:stretch>
        </p:blipFill>
        <p:spPr>
          <a:xfrm>
            <a:off x="778634" y="2648163"/>
            <a:ext cx="789990" cy="593824"/>
          </a:xfrm>
          <a:prstGeom prst="rect">
            <a:avLst/>
          </a:prstGeom>
        </p:spPr>
      </p:pic>
      <p:pic>
        <p:nvPicPr>
          <p:cNvPr id="12" name="11 Resim" descr="bildung.jpg"/>
          <p:cNvPicPr>
            <a:picLocks noChangeAspect="1"/>
          </p:cNvPicPr>
          <p:nvPr/>
        </p:nvPicPr>
        <p:blipFill>
          <a:blip r:embed="rId8" cstate="print"/>
          <a:stretch>
            <a:fillRect/>
          </a:stretch>
        </p:blipFill>
        <p:spPr>
          <a:xfrm>
            <a:off x="1792114" y="4878922"/>
            <a:ext cx="720080" cy="720080"/>
          </a:xfrm>
          <a:prstGeom prst="rect">
            <a:avLst/>
          </a:prstGeom>
        </p:spPr>
      </p:pic>
      <p:pic>
        <p:nvPicPr>
          <p:cNvPr id="14" name="13 Resim" descr="6Tpyyk8TE.png"/>
          <p:cNvPicPr>
            <a:picLocks noChangeAspect="1"/>
          </p:cNvPicPr>
          <p:nvPr/>
        </p:nvPicPr>
        <p:blipFill>
          <a:blip r:embed="rId9" cstate="print"/>
          <a:stretch>
            <a:fillRect/>
          </a:stretch>
        </p:blipFill>
        <p:spPr>
          <a:xfrm>
            <a:off x="460216" y="1915425"/>
            <a:ext cx="820376" cy="764704"/>
          </a:xfrm>
          <a:prstGeom prst="rect">
            <a:avLst/>
          </a:prstGeom>
        </p:spPr>
      </p:pic>
      <p:sp>
        <p:nvSpPr>
          <p:cNvPr id="15" name="14 Metin kutusu"/>
          <p:cNvSpPr txBox="1"/>
          <p:nvPr/>
        </p:nvSpPr>
        <p:spPr>
          <a:xfrm>
            <a:off x="1208584" y="2132856"/>
            <a:ext cx="5112568" cy="338554"/>
          </a:xfrm>
          <a:prstGeom prst="rect">
            <a:avLst/>
          </a:prstGeom>
          <a:noFill/>
        </p:spPr>
        <p:txBody>
          <a:bodyPr wrap="square" rtlCol="0">
            <a:spAutoFit/>
          </a:bodyPr>
          <a:lstStyle/>
          <a:p>
            <a:r>
              <a:rPr lang="tr-TR" sz="1600" b="1" dirty="0">
                <a:solidFill>
                  <a:srgbClr val="FF0000"/>
                </a:solidFill>
              </a:rPr>
              <a:t>Duyguları kontrol altında tutmayı öğrenmek.</a:t>
            </a:r>
          </a:p>
        </p:txBody>
      </p:sp>
      <p:sp>
        <p:nvSpPr>
          <p:cNvPr id="16" name="15 Metin kutusu"/>
          <p:cNvSpPr txBox="1"/>
          <p:nvPr/>
        </p:nvSpPr>
        <p:spPr>
          <a:xfrm>
            <a:off x="1573807" y="2750731"/>
            <a:ext cx="3888432" cy="338554"/>
          </a:xfrm>
          <a:prstGeom prst="rect">
            <a:avLst/>
          </a:prstGeom>
          <a:noFill/>
        </p:spPr>
        <p:txBody>
          <a:bodyPr wrap="square" rtlCol="0">
            <a:spAutoFit/>
          </a:bodyPr>
          <a:lstStyle/>
          <a:p>
            <a:r>
              <a:rPr lang="tr-TR" sz="1600" dirty="0">
                <a:solidFill>
                  <a:srgbClr val="7030A0"/>
                </a:solidFill>
              </a:rPr>
              <a:t>Konu eksiklerini saptamak.</a:t>
            </a:r>
          </a:p>
        </p:txBody>
      </p:sp>
      <p:sp>
        <p:nvSpPr>
          <p:cNvPr id="17" name="16 Metin kutusu"/>
          <p:cNvSpPr txBox="1"/>
          <p:nvPr/>
        </p:nvSpPr>
        <p:spPr>
          <a:xfrm>
            <a:off x="1712108" y="3395189"/>
            <a:ext cx="3744416" cy="338554"/>
          </a:xfrm>
          <a:prstGeom prst="rect">
            <a:avLst/>
          </a:prstGeom>
          <a:noFill/>
        </p:spPr>
        <p:txBody>
          <a:bodyPr wrap="square" rtlCol="0">
            <a:spAutoFit/>
          </a:bodyPr>
          <a:lstStyle/>
          <a:p>
            <a:r>
              <a:rPr lang="tr-TR" sz="1600" b="1" dirty="0">
                <a:solidFill>
                  <a:srgbClr val="FF0000"/>
                </a:solidFill>
              </a:rPr>
              <a:t>Zaman ayarlaması yapmak.</a:t>
            </a:r>
          </a:p>
        </p:txBody>
      </p:sp>
      <p:sp>
        <p:nvSpPr>
          <p:cNvPr id="18" name="17 Metin kutusu"/>
          <p:cNvSpPr txBox="1"/>
          <p:nvPr/>
        </p:nvSpPr>
        <p:spPr>
          <a:xfrm>
            <a:off x="2360712" y="4060781"/>
            <a:ext cx="6048672" cy="584775"/>
          </a:xfrm>
          <a:prstGeom prst="rect">
            <a:avLst/>
          </a:prstGeom>
          <a:noFill/>
        </p:spPr>
        <p:txBody>
          <a:bodyPr wrap="square" rtlCol="0">
            <a:spAutoFit/>
          </a:bodyPr>
          <a:lstStyle/>
          <a:p>
            <a:r>
              <a:rPr lang="tr-TR" sz="1600" b="1" dirty="0">
                <a:solidFill>
                  <a:srgbClr val="7030A0"/>
                </a:solidFill>
              </a:rPr>
              <a:t>Sınav anında uygulanabilecek en verimli sistemi bulmak, sınav stratejisini belirlemek.</a:t>
            </a:r>
          </a:p>
        </p:txBody>
      </p:sp>
      <p:sp>
        <p:nvSpPr>
          <p:cNvPr id="19" name="18 Metin kutusu"/>
          <p:cNvSpPr txBox="1"/>
          <p:nvPr/>
        </p:nvSpPr>
        <p:spPr>
          <a:xfrm>
            <a:off x="2524212" y="4946575"/>
            <a:ext cx="5544616" cy="584775"/>
          </a:xfrm>
          <a:prstGeom prst="rect">
            <a:avLst/>
          </a:prstGeom>
          <a:noFill/>
        </p:spPr>
        <p:txBody>
          <a:bodyPr wrap="square" rtlCol="0">
            <a:spAutoFit/>
          </a:bodyPr>
          <a:lstStyle/>
          <a:p>
            <a:r>
              <a:rPr lang="tr-TR" sz="1600" b="1" dirty="0">
                <a:solidFill>
                  <a:srgbClr val="FF0000"/>
                </a:solidFill>
              </a:rPr>
              <a:t>Çalışma programını, deneme sonuçlarına göre gözden geçirmek ve güncellemek.</a:t>
            </a:r>
          </a:p>
        </p:txBody>
      </p:sp>
      <p:pic>
        <p:nvPicPr>
          <p:cNvPr id="20" name="19 Resim" descr="k_21123218_ogrenci.png"/>
          <p:cNvPicPr>
            <a:picLocks noChangeAspect="1"/>
          </p:cNvPicPr>
          <p:nvPr/>
        </p:nvPicPr>
        <p:blipFill>
          <a:blip r:embed="rId10" cstate="print"/>
          <a:srcRect l="22000" r="11501" b="22000"/>
          <a:stretch>
            <a:fillRect/>
          </a:stretch>
        </p:blipFill>
        <p:spPr>
          <a:xfrm>
            <a:off x="2152155" y="5594050"/>
            <a:ext cx="949715" cy="696226"/>
          </a:xfrm>
          <a:prstGeom prst="rect">
            <a:avLst/>
          </a:prstGeom>
        </p:spPr>
      </p:pic>
      <p:sp>
        <p:nvSpPr>
          <p:cNvPr id="21" name="20 Metin kutusu"/>
          <p:cNvSpPr txBox="1"/>
          <p:nvPr/>
        </p:nvSpPr>
        <p:spPr>
          <a:xfrm>
            <a:off x="3101869" y="5661703"/>
            <a:ext cx="5976664" cy="584775"/>
          </a:xfrm>
          <a:prstGeom prst="rect">
            <a:avLst/>
          </a:prstGeom>
          <a:noFill/>
        </p:spPr>
        <p:txBody>
          <a:bodyPr wrap="square" rtlCol="0">
            <a:spAutoFit/>
          </a:bodyPr>
          <a:lstStyle/>
          <a:p>
            <a:r>
              <a:rPr lang="tr-TR" sz="1600" b="1" dirty="0">
                <a:solidFill>
                  <a:srgbClr val="7030A0"/>
                </a:solidFill>
              </a:rPr>
              <a:t>Uygulanan sınav kurallarına uyum sağlamak, bu kuralların davranış olarak yerleşmesini sağlamak.</a:t>
            </a:r>
          </a:p>
        </p:txBody>
      </p:sp>
    </p:spTree>
    <p:extLst>
      <p:ext uri="{BB962C8B-B14F-4D97-AF65-F5344CB8AC3E}">
        <p14:creationId xmlns:p14="http://schemas.microsoft.com/office/powerpoint/2010/main" xmlns="" val="3570256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16" name="15 Resim" descr="ders-çalışma.jpg"/>
          <p:cNvPicPr>
            <a:picLocks noChangeAspect="1"/>
          </p:cNvPicPr>
          <p:nvPr/>
        </p:nvPicPr>
        <p:blipFill>
          <a:blip r:embed="rId3" cstate="print"/>
          <a:stretch>
            <a:fillRect/>
          </a:stretch>
        </p:blipFill>
        <p:spPr>
          <a:xfrm>
            <a:off x="5485172" y="3455178"/>
            <a:ext cx="3184128" cy="2716459"/>
          </a:xfrm>
          <a:prstGeom prst="rect">
            <a:avLst/>
          </a:prstGeom>
        </p:spPr>
      </p:pic>
      <p:sp>
        <p:nvSpPr>
          <p:cNvPr id="6" name="5 Metin kutusu"/>
          <p:cNvSpPr txBox="1"/>
          <p:nvPr/>
        </p:nvSpPr>
        <p:spPr>
          <a:xfrm>
            <a:off x="3487006" y="600917"/>
            <a:ext cx="5184576"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ZAMANI KULLANMAK</a:t>
            </a:r>
          </a:p>
        </p:txBody>
      </p:sp>
      <p:pic>
        <p:nvPicPr>
          <p:cNvPr id="7" name="6 Resim" descr="mevsimlik_saat_01.jpg"/>
          <p:cNvPicPr>
            <a:picLocks noChangeAspect="1"/>
          </p:cNvPicPr>
          <p:nvPr/>
        </p:nvPicPr>
        <p:blipFill>
          <a:blip r:embed="rId4" cstate="print"/>
          <a:stretch>
            <a:fillRect/>
          </a:stretch>
        </p:blipFill>
        <p:spPr>
          <a:xfrm>
            <a:off x="560512" y="476672"/>
            <a:ext cx="1905000" cy="1905000"/>
          </a:xfrm>
          <a:prstGeom prst="rect">
            <a:avLst/>
          </a:prstGeom>
        </p:spPr>
      </p:pic>
      <p:sp>
        <p:nvSpPr>
          <p:cNvPr id="8" name="7 Metin kutusu"/>
          <p:cNvSpPr txBox="1"/>
          <p:nvPr/>
        </p:nvSpPr>
        <p:spPr>
          <a:xfrm>
            <a:off x="560512" y="2564905"/>
            <a:ext cx="413995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tr-TR" sz="1600" dirty="0"/>
              <a:t>Zamanı kullanmak, geçen her dakikanın farkında olmak ve her dakikadan en üst düzeyde yararlanmak demektir. </a:t>
            </a:r>
          </a:p>
        </p:txBody>
      </p:sp>
      <p:sp>
        <p:nvSpPr>
          <p:cNvPr id="9" name="8 Metin kutusu"/>
          <p:cNvSpPr txBox="1"/>
          <p:nvPr/>
        </p:nvSpPr>
        <p:spPr>
          <a:xfrm>
            <a:off x="560512" y="5229201"/>
            <a:ext cx="424847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tr-TR" sz="1600" dirty="0"/>
              <a:t>Sınavda başarılı olmak için yalnızca zamanın farkında olmak yetmez, bu zamandan en iyi biçimde yararlanmayı bilmelisiniz.</a:t>
            </a:r>
          </a:p>
        </p:txBody>
      </p:sp>
      <p:sp>
        <p:nvSpPr>
          <p:cNvPr id="10" name="9 Metin kutusu"/>
          <p:cNvSpPr txBox="1"/>
          <p:nvPr/>
        </p:nvSpPr>
        <p:spPr>
          <a:xfrm>
            <a:off x="2540794" y="1285890"/>
            <a:ext cx="6984776" cy="369332"/>
          </a:xfrm>
          <a:prstGeom prst="rect">
            <a:avLst/>
          </a:prstGeom>
          <a:noFill/>
        </p:spPr>
        <p:txBody>
          <a:bodyPr wrap="square" rtlCol="0">
            <a:spAutoFit/>
          </a:bodyPr>
          <a:lstStyle/>
          <a:p>
            <a:r>
              <a:rPr lang="tr-TR" b="1" i="1" dirty="0">
                <a:solidFill>
                  <a:srgbClr val="C00000"/>
                </a:solidFill>
              </a:rPr>
              <a:t>Bir test sınavının en önemli etmenlerinden biri zamanlamadır.</a:t>
            </a:r>
          </a:p>
        </p:txBody>
      </p:sp>
      <p:sp>
        <p:nvSpPr>
          <p:cNvPr id="12" name="11 Metin kutusu"/>
          <p:cNvSpPr txBox="1"/>
          <p:nvPr/>
        </p:nvSpPr>
        <p:spPr>
          <a:xfrm>
            <a:off x="4808984" y="1901150"/>
            <a:ext cx="4536504"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tr-TR" sz="1600" dirty="0"/>
              <a:t>Dersin/Testin sizin için zorluğunu ve başarınıza olan katkısını dikkate alarak, önce bir teste, sonra da her soruya ne kadar zaman ayırmanız gerektiğini saptamalısınız. Belirlediğiniz süreleri önce konu testlerinde, sonra da deneme sınavlarında uygulamalısınız. Sınav sonuçlarına göre sürelerde değişiklik/düzenleme yapmalısınız.</a:t>
            </a:r>
          </a:p>
        </p:txBody>
      </p:sp>
      <p:sp>
        <p:nvSpPr>
          <p:cNvPr id="14" name="13 Metin kutusu"/>
          <p:cNvSpPr txBox="1"/>
          <p:nvPr/>
        </p:nvSpPr>
        <p:spPr>
          <a:xfrm>
            <a:off x="560512" y="3861049"/>
            <a:ext cx="417646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1600" dirty="0"/>
              <a:t>Çok hızlı gidip soruları çözememek/yanlış çözmek, çok yavaş gidip yetiştirememek arasında kalmamak önemlidir.</a:t>
            </a:r>
          </a:p>
        </p:txBody>
      </p:sp>
    </p:spTree>
    <p:extLst>
      <p:ext uri="{BB962C8B-B14F-4D97-AF65-F5344CB8AC3E}">
        <p14:creationId xmlns:p14="http://schemas.microsoft.com/office/powerpoint/2010/main" xmlns="" val="267381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5" name="4 Resim" descr="curso-gestao-tempo.png"/>
          <p:cNvPicPr>
            <a:picLocks noChangeAspect="1"/>
          </p:cNvPicPr>
          <p:nvPr/>
        </p:nvPicPr>
        <p:blipFill>
          <a:blip r:embed="rId3" cstate="print"/>
          <a:stretch>
            <a:fillRect/>
          </a:stretch>
        </p:blipFill>
        <p:spPr>
          <a:xfrm>
            <a:off x="560512" y="116632"/>
            <a:ext cx="2562158" cy="2031444"/>
          </a:xfrm>
          <a:prstGeom prst="rect">
            <a:avLst/>
          </a:prstGeom>
          <a:ln>
            <a:noFill/>
          </a:ln>
          <a:effectLst>
            <a:outerShdw blurRad="190500" algn="tl" rotWithShape="0">
              <a:srgbClr val="000000">
                <a:alpha val="70000"/>
              </a:srgbClr>
            </a:outerShdw>
          </a:effectLst>
        </p:spPr>
      </p:pic>
      <p:sp>
        <p:nvSpPr>
          <p:cNvPr id="6" name="5 Metin kutusu"/>
          <p:cNvSpPr txBox="1"/>
          <p:nvPr/>
        </p:nvSpPr>
        <p:spPr>
          <a:xfrm>
            <a:off x="3368824" y="314073"/>
            <a:ext cx="5328592" cy="1754326"/>
          </a:xfrm>
          <a:prstGeom prst="rect">
            <a:avLst/>
          </a:prstGeom>
          <a:noFill/>
        </p:spPr>
        <p:txBody>
          <a:bodyPr wrap="square" rtlCol="0">
            <a:spAutoFit/>
          </a:bodyPr>
          <a:lstStyle/>
          <a:p>
            <a:pPr algn="just"/>
            <a:r>
              <a:rPr lang="tr-TR" b="1" dirty="0">
                <a:solidFill>
                  <a:srgbClr val="FF0000"/>
                </a:solidFill>
              </a:rPr>
              <a:t>Hız ve isabet arasında bir denge kurun. </a:t>
            </a:r>
            <a:r>
              <a:rPr lang="tr-TR" dirty="0"/>
              <a:t>Çok hızlı çalışıp hata yapmak uygun değildir. Çünkü yanlış cevaplardan puan alamayacağınız gibi üstelik puan kaybedersiniz. Bir diğer taraftan, aşırı dikkatli olup her soru üzerinde fazla zaman harcamak da soruları yetiştiremeyip yeterli puan almanızı engelleyecektir.</a:t>
            </a:r>
          </a:p>
        </p:txBody>
      </p:sp>
      <p:sp>
        <p:nvSpPr>
          <p:cNvPr id="7" name="6 Metin kutusu"/>
          <p:cNvSpPr txBox="1"/>
          <p:nvPr/>
        </p:nvSpPr>
        <p:spPr>
          <a:xfrm>
            <a:off x="776536" y="2237151"/>
            <a:ext cx="5184576" cy="2031325"/>
          </a:xfrm>
          <a:prstGeom prst="rect">
            <a:avLst/>
          </a:prstGeom>
          <a:noFill/>
        </p:spPr>
        <p:txBody>
          <a:bodyPr wrap="square" rtlCol="0">
            <a:spAutoFit/>
          </a:bodyPr>
          <a:lstStyle/>
          <a:p>
            <a:pPr algn="just"/>
            <a:r>
              <a:rPr lang="tr-TR" b="1" dirty="0">
                <a:solidFill>
                  <a:srgbClr val="FF0000"/>
                </a:solidFill>
              </a:rPr>
              <a:t>Bir soruda belirli bir süre geçtiği halde çözüme ulaşamazsanız soruyu bırakın. </a:t>
            </a:r>
            <a:r>
              <a:rPr lang="tr-TR" dirty="0"/>
              <a:t>Soruların ağırlık derecesi farklı olabilir ancak puan değerleri aynıdır. Bu nedenle gereken sürede çözemediğiniz soruları boş bırakın ve diğer soruya geçin. Soruları bitirdiğinizde kalan sürenizde boş bıraktığınız sorulara dönebilirsiniz.  </a:t>
            </a:r>
          </a:p>
        </p:txBody>
      </p:sp>
      <p:sp>
        <p:nvSpPr>
          <p:cNvPr id="8" name="7 Metin kutusu"/>
          <p:cNvSpPr txBox="1"/>
          <p:nvPr/>
        </p:nvSpPr>
        <p:spPr>
          <a:xfrm>
            <a:off x="4736975" y="4315233"/>
            <a:ext cx="4464496" cy="2031325"/>
          </a:xfrm>
          <a:prstGeom prst="rect">
            <a:avLst/>
          </a:prstGeom>
          <a:noFill/>
        </p:spPr>
        <p:txBody>
          <a:bodyPr wrap="square" rtlCol="0">
            <a:spAutoFit/>
          </a:bodyPr>
          <a:lstStyle/>
          <a:p>
            <a:pPr algn="just"/>
            <a:r>
              <a:rPr lang="tr-TR" b="1" dirty="0">
                <a:solidFill>
                  <a:srgbClr val="FF0000"/>
                </a:solidFill>
              </a:rPr>
              <a:t>Herhangi bir soruyu karışık göründüğü ve çözmek için uzun zaman gerekeceği düşüncesiyle otomatik olarak atlamayın. </a:t>
            </a:r>
            <a:r>
              <a:rPr lang="tr-TR" dirty="0"/>
              <a:t>Soru göründüğü kadar karmaşık olmayabilir. Bu tip soruları sürekli atladığınız durumda test sonunda çok fazla boş bıraktığınız soru olabilir.</a:t>
            </a:r>
          </a:p>
        </p:txBody>
      </p:sp>
      <p:pic>
        <p:nvPicPr>
          <p:cNvPr id="9" name="8 Resim" descr="hour-glass-630.jpg"/>
          <p:cNvPicPr>
            <a:picLocks noChangeAspect="1"/>
          </p:cNvPicPr>
          <p:nvPr/>
        </p:nvPicPr>
        <p:blipFill>
          <a:blip r:embed="rId4" cstate="print"/>
          <a:srcRect r="67823" b="21325"/>
          <a:stretch>
            <a:fillRect/>
          </a:stretch>
        </p:blipFill>
        <p:spPr>
          <a:xfrm>
            <a:off x="6189216" y="2070111"/>
            <a:ext cx="1560017" cy="2173213"/>
          </a:xfrm>
          <a:prstGeom prst="rect">
            <a:avLst/>
          </a:prstGeom>
        </p:spPr>
      </p:pic>
      <p:pic>
        <p:nvPicPr>
          <p:cNvPr id="10" name="9 Resim" descr="sinav_stresi_ilgisiz.jpg"/>
          <p:cNvPicPr>
            <a:picLocks noChangeAspect="1"/>
          </p:cNvPicPr>
          <p:nvPr/>
        </p:nvPicPr>
        <p:blipFill>
          <a:blip r:embed="rId5" cstate="print"/>
          <a:stretch>
            <a:fillRect/>
          </a:stretch>
        </p:blipFill>
        <p:spPr>
          <a:xfrm>
            <a:off x="1064568" y="4468629"/>
            <a:ext cx="3240360" cy="15253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751509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9" name="8 Resim" descr="soru-isareti_98711.png"/>
          <p:cNvPicPr>
            <a:picLocks noChangeAspect="1"/>
          </p:cNvPicPr>
          <p:nvPr/>
        </p:nvPicPr>
        <p:blipFill>
          <a:blip r:embed="rId3" cstate="print"/>
          <a:srcRect l="57889" t="7665" r="9242" b="13712"/>
          <a:stretch>
            <a:fillRect/>
          </a:stretch>
        </p:blipFill>
        <p:spPr>
          <a:xfrm>
            <a:off x="4095774" y="3998056"/>
            <a:ext cx="1656184" cy="1722431"/>
          </a:xfrm>
          <a:prstGeom prst="rect">
            <a:avLst/>
          </a:prstGeom>
        </p:spPr>
      </p:pic>
      <p:pic>
        <p:nvPicPr>
          <p:cNvPr id="5" name="4 Resim" descr="sinav.jpg"/>
          <p:cNvPicPr>
            <a:picLocks noChangeAspect="1"/>
          </p:cNvPicPr>
          <p:nvPr/>
        </p:nvPicPr>
        <p:blipFill>
          <a:blip r:embed="rId4" cstate="print"/>
          <a:stretch>
            <a:fillRect/>
          </a:stretch>
        </p:blipFill>
        <p:spPr>
          <a:xfrm>
            <a:off x="783406" y="264096"/>
            <a:ext cx="2195736" cy="2514288"/>
          </a:xfrm>
          <a:prstGeom prst="rect">
            <a:avLst/>
          </a:prstGeom>
          <a:ln>
            <a:noFill/>
          </a:ln>
          <a:effectLst>
            <a:outerShdw blurRad="190500" algn="tl" rotWithShape="0">
              <a:srgbClr val="000000">
                <a:alpha val="70000"/>
              </a:srgbClr>
            </a:outerShdw>
          </a:effectLst>
        </p:spPr>
      </p:pic>
      <p:sp>
        <p:nvSpPr>
          <p:cNvPr id="6" name="5 Metin kutusu"/>
          <p:cNvSpPr txBox="1"/>
          <p:nvPr/>
        </p:nvSpPr>
        <p:spPr>
          <a:xfrm>
            <a:off x="3373419" y="522171"/>
            <a:ext cx="5976664" cy="1477328"/>
          </a:xfrm>
          <a:prstGeom prst="rect">
            <a:avLst/>
          </a:prstGeom>
          <a:noFill/>
        </p:spPr>
        <p:txBody>
          <a:bodyPr wrap="square" rtlCol="0">
            <a:spAutoFit/>
          </a:bodyPr>
          <a:lstStyle/>
          <a:p>
            <a:pPr algn="just"/>
            <a:r>
              <a:rPr lang="tr-TR" b="1" dirty="0"/>
              <a:t>Yetiştirememe  olarak ifade ettiğiniz, sınavın bütün sorularına bakamama durumuyla karşılaşırsanız; konu eksiklerinizin olduğunu düşünmeniz ve konu çalışarak, çalıştığınız konuyu soru çözümleriyle destekleyerek hazırlanmanız gerekiyor demektir.</a:t>
            </a:r>
          </a:p>
        </p:txBody>
      </p:sp>
      <p:sp>
        <p:nvSpPr>
          <p:cNvPr id="7" name="6 Metin kutusu"/>
          <p:cNvSpPr txBox="1"/>
          <p:nvPr/>
        </p:nvSpPr>
        <p:spPr>
          <a:xfrm>
            <a:off x="704528" y="3089921"/>
            <a:ext cx="7021288" cy="1200329"/>
          </a:xfrm>
          <a:prstGeom prst="rect">
            <a:avLst/>
          </a:prstGeom>
          <a:noFill/>
        </p:spPr>
        <p:txBody>
          <a:bodyPr wrap="square" rtlCol="0">
            <a:spAutoFit/>
          </a:bodyPr>
          <a:lstStyle/>
          <a:p>
            <a:pPr algn="just"/>
            <a:r>
              <a:rPr lang="tr-TR" dirty="0">
                <a:solidFill>
                  <a:srgbClr val="FF0000"/>
                </a:solidFill>
              </a:rPr>
              <a:t>Sürekli test çözmek, </a:t>
            </a:r>
            <a:r>
              <a:rPr lang="tr-TR" dirty="0">
                <a:solidFill>
                  <a:srgbClr val="0070C0"/>
                </a:solidFill>
              </a:rPr>
              <a:t>bildiğiniz konularda </a:t>
            </a:r>
            <a:r>
              <a:rPr lang="tr-TR" dirty="0">
                <a:solidFill>
                  <a:srgbClr val="FF0000"/>
                </a:solidFill>
              </a:rPr>
              <a:t>hız ve pratiklik kazanmanızı sağlar. </a:t>
            </a:r>
            <a:r>
              <a:rPr lang="tr-TR" dirty="0"/>
              <a:t>Ancak konu eksiğiniz varsa sorularda yine zaman kaybederek yetiştirememe durumunu yaşayabilirsiniz. Konu eksiğini gidermek için önce konu çalışmalısınız. </a:t>
            </a:r>
          </a:p>
        </p:txBody>
      </p:sp>
      <p:sp>
        <p:nvSpPr>
          <p:cNvPr id="8" name="7 Metin kutusu"/>
          <p:cNvSpPr txBox="1"/>
          <p:nvPr/>
        </p:nvSpPr>
        <p:spPr>
          <a:xfrm>
            <a:off x="812540" y="5720487"/>
            <a:ext cx="8280920" cy="646331"/>
          </a:xfrm>
          <a:prstGeom prst="rect">
            <a:avLst/>
          </a:prstGeom>
          <a:noFill/>
        </p:spPr>
        <p:txBody>
          <a:bodyPr wrap="square" rtlCol="0">
            <a:spAutoFit/>
          </a:bodyPr>
          <a:lstStyle/>
          <a:p>
            <a:pPr algn="ctr"/>
            <a:r>
              <a:rPr lang="tr-TR" b="1" i="1" dirty="0">
                <a:solidFill>
                  <a:srgbClr val="FF0000"/>
                </a:solidFill>
              </a:rPr>
              <a:t>Soruları yetiştirememenizin neyden kaynaklandığını bulup çalışmalarınızı ona göre planlamalısınız.</a:t>
            </a:r>
          </a:p>
        </p:txBody>
      </p:sp>
      <p:pic>
        <p:nvPicPr>
          <p:cNvPr id="10" name="9 Resim" descr="soru-isareti_98711.png"/>
          <p:cNvPicPr>
            <a:picLocks noChangeAspect="1"/>
          </p:cNvPicPr>
          <p:nvPr/>
        </p:nvPicPr>
        <p:blipFill>
          <a:blip r:embed="rId3" cstate="print"/>
          <a:srcRect l="3983" r="50000"/>
          <a:stretch>
            <a:fillRect/>
          </a:stretch>
        </p:blipFill>
        <p:spPr>
          <a:xfrm>
            <a:off x="7992123" y="3089921"/>
            <a:ext cx="1357960" cy="1283049"/>
          </a:xfrm>
          <a:prstGeom prst="rect">
            <a:avLst/>
          </a:prstGeom>
        </p:spPr>
      </p:pic>
    </p:spTree>
    <p:extLst>
      <p:ext uri="{BB962C8B-B14F-4D97-AF65-F5344CB8AC3E}">
        <p14:creationId xmlns:p14="http://schemas.microsoft.com/office/powerpoint/2010/main" xmlns="" val="1109484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9" name="8 Resim" descr="sinavclipart.png"/>
          <p:cNvPicPr>
            <a:picLocks noChangeAspect="1"/>
          </p:cNvPicPr>
          <p:nvPr/>
        </p:nvPicPr>
        <p:blipFill>
          <a:blip r:embed="rId3" cstate="print"/>
          <a:stretch>
            <a:fillRect/>
          </a:stretch>
        </p:blipFill>
        <p:spPr>
          <a:xfrm>
            <a:off x="776536" y="161554"/>
            <a:ext cx="2381250" cy="2619375"/>
          </a:xfrm>
          <a:prstGeom prst="rect">
            <a:avLst/>
          </a:prstGeom>
        </p:spPr>
      </p:pic>
      <p:sp>
        <p:nvSpPr>
          <p:cNvPr id="4" name="3 Metin kutusu"/>
          <p:cNvSpPr txBox="1"/>
          <p:nvPr/>
        </p:nvSpPr>
        <p:spPr>
          <a:xfrm>
            <a:off x="4808984" y="4584082"/>
            <a:ext cx="4176464" cy="1477328"/>
          </a:xfrm>
          <a:prstGeom prst="rect">
            <a:avLst/>
          </a:prstGeom>
          <a:noFill/>
        </p:spPr>
        <p:txBody>
          <a:bodyPr wrap="square" rtlCol="0">
            <a:spAutoFit/>
          </a:bodyPr>
          <a:lstStyle/>
          <a:p>
            <a:pPr algn="just"/>
            <a:r>
              <a:rPr lang="tr-TR" b="1" dirty="0">
                <a:solidFill>
                  <a:srgbClr val="FF0000"/>
                </a:solidFill>
              </a:rPr>
              <a:t>Çalışmalarınıza, başarılı olduğunuz dersten başlayın. </a:t>
            </a:r>
            <a:r>
              <a:rPr lang="tr-TR" dirty="0"/>
              <a:t>Bu sizi motive eder. Sınavlarda da başarılı olduğunuz testlerden başlamanız size güven verir ve kaygı düzeyinizi dengeler. </a:t>
            </a:r>
          </a:p>
        </p:txBody>
      </p:sp>
      <p:sp>
        <p:nvSpPr>
          <p:cNvPr id="5" name="4 Metin kutusu"/>
          <p:cNvSpPr txBox="1"/>
          <p:nvPr/>
        </p:nvSpPr>
        <p:spPr>
          <a:xfrm>
            <a:off x="776536" y="2768317"/>
            <a:ext cx="4464496" cy="1477328"/>
          </a:xfrm>
          <a:prstGeom prst="rect">
            <a:avLst/>
          </a:prstGeom>
          <a:noFill/>
        </p:spPr>
        <p:txBody>
          <a:bodyPr wrap="square" rtlCol="0">
            <a:spAutoFit/>
          </a:bodyPr>
          <a:lstStyle/>
          <a:p>
            <a:pPr algn="just"/>
            <a:r>
              <a:rPr lang="tr-TR" b="1" dirty="0">
                <a:solidFill>
                  <a:srgbClr val="FF0000"/>
                </a:solidFill>
              </a:rPr>
              <a:t>Deneme sınavlarında hangi testten başladığınızda başarınız artıyor ? </a:t>
            </a:r>
            <a:r>
              <a:rPr lang="tr-TR" dirty="0"/>
              <a:t>Bunu saptamak önemlidir. Fazlaca deneme sınavına girerek, gerçek sınava kadar bunu saptayabilirsiniz. </a:t>
            </a:r>
          </a:p>
        </p:txBody>
      </p:sp>
      <p:sp>
        <p:nvSpPr>
          <p:cNvPr id="6" name="5 Metin kutusu"/>
          <p:cNvSpPr txBox="1"/>
          <p:nvPr/>
        </p:nvSpPr>
        <p:spPr>
          <a:xfrm>
            <a:off x="3346468" y="601773"/>
            <a:ext cx="5832648" cy="1477328"/>
          </a:xfrm>
          <a:prstGeom prst="rect">
            <a:avLst/>
          </a:prstGeom>
          <a:noFill/>
        </p:spPr>
        <p:txBody>
          <a:bodyPr wrap="square" rtlCol="0">
            <a:spAutoFit/>
          </a:bodyPr>
          <a:lstStyle/>
          <a:p>
            <a:pPr algn="just"/>
            <a:r>
              <a:rPr lang="tr-TR" b="1" dirty="0">
                <a:solidFill>
                  <a:srgbClr val="FF0000"/>
                </a:solidFill>
              </a:rPr>
              <a:t>Gireceğiniz sınavı tanıyın. </a:t>
            </a:r>
            <a:r>
              <a:rPr lang="tr-TR" dirty="0"/>
              <a:t>Hedeflediğiniz bölüm için hangi test daha fazla puan getiriyor? Bu testler içinde ben hangisinde daha başarılıyım? Hangi testte konu eksiğim var? Bu soruları cevapladığınızda çalışmalarınızı daha etkili biçimde düzenleyebilirsiniz. </a:t>
            </a:r>
          </a:p>
        </p:txBody>
      </p:sp>
      <p:pic>
        <p:nvPicPr>
          <p:cNvPr id="7" name="6 Resim" descr="logo.png"/>
          <p:cNvPicPr>
            <a:picLocks noChangeAspect="1"/>
          </p:cNvPicPr>
          <p:nvPr/>
        </p:nvPicPr>
        <p:blipFill>
          <a:blip r:embed="rId4" cstate="print"/>
          <a:stretch>
            <a:fillRect/>
          </a:stretch>
        </p:blipFill>
        <p:spPr>
          <a:xfrm>
            <a:off x="776536" y="4303571"/>
            <a:ext cx="3771900" cy="2038350"/>
          </a:xfrm>
          <a:prstGeom prst="rect">
            <a:avLst/>
          </a:prstGeom>
        </p:spPr>
      </p:pic>
      <p:pic>
        <p:nvPicPr>
          <p:cNvPr id="8" name="7 Resim" descr="disiplinsimdi-301x174.jpg"/>
          <p:cNvPicPr>
            <a:picLocks noChangeAspect="1"/>
          </p:cNvPicPr>
          <p:nvPr/>
        </p:nvPicPr>
        <p:blipFill>
          <a:blip r:embed="rId5" cstate="print"/>
          <a:stretch>
            <a:fillRect/>
          </a:stretch>
        </p:blipFill>
        <p:spPr>
          <a:xfrm>
            <a:off x="5559237" y="2646221"/>
            <a:ext cx="2867025" cy="16573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029553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4" name="3 Metin kutusu"/>
          <p:cNvSpPr txBox="1"/>
          <p:nvPr/>
        </p:nvSpPr>
        <p:spPr>
          <a:xfrm>
            <a:off x="1118574" y="1051935"/>
            <a:ext cx="5184576" cy="70788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4000" b="1" i="1" dirty="0">
                <a:ln>
                  <a:solidFill>
                    <a:schemeClr val="accent2">
                      <a:lumMod val="50000"/>
                    </a:schemeClr>
                  </a:solidFill>
                </a:ln>
                <a:solidFill>
                  <a:schemeClr val="accent2">
                    <a:lumMod val="75000"/>
                  </a:schemeClr>
                </a:solidFill>
              </a:rPr>
              <a:t>SORULARI ÇÖZERKEN </a:t>
            </a:r>
          </a:p>
        </p:txBody>
      </p:sp>
      <p:pic>
        <p:nvPicPr>
          <p:cNvPr id="5" name="4 Resim" descr="teogkazanim.jpg"/>
          <p:cNvPicPr>
            <a:picLocks noChangeAspect="1"/>
          </p:cNvPicPr>
          <p:nvPr/>
        </p:nvPicPr>
        <p:blipFill>
          <a:blip r:embed="rId3" cstate="print"/>
          <a:srcRect l="24800"/>
          <a:stretch>
            <a:fillRect/>
          </a:stretch>
        </p:blipFill>
        <p:spPr>
          <a:xfrm>
            <a:off x="6141132" y="1028146"/>
            <a:ext cx="3383868" cy="2206212"/>
          </a:xfrm>
          <a:prstGeom prst="rect">
            <a:avLst/>
          </a:prstGeom>
        </p:spPr>
      </p:pic>
      <p:sp>
        <p:nvSpPr>
          <p:cNvPr id="6" name="5 Metin kutusu"/>
          <p:cNvSpPr txBox="1"/>
          <p:nvPr/>
        </p:nvSpPr>
        <p:spPr>
          <a:xfrm>
            <a:off x="920552" y="2204864"/>
            <a:ext cx="5400600" cy="369332"/>
          </a:xfrm>
          <a:prstGeom prst="rect">
            <a:avLst/>
          </a:prstGeom>
          <a:noFill/>
        </p:spPr>
        <p:txBody>
          <a:bodyPr wrap="square" rtlCol="0">
            <a:spAutoFit/>
          </a:bodyPr>
          <a:lstStyle/>
          <a:p>
            <a:endParaRPr lang="tr-TR" dirty="0"/>
          </a:p>
        </p:txBody>
      </p:sp>
      <p:sp>
        <p:nvSpPr>
          <p:cNvPr id="8" name="7 Metin kutusu"/>
          <p:cNvSpPr txBox="1"/>
          <p:nvPr/>
        </p:nvSpPr>
        <p:spPr>
          <a:xfrm>
            <a:off x="1501323" y="2204864"/>
            <a:ext cx="5040560" cy="923330"/>
          </a:xfrm>
          <a:prstGeom prst="rect">
            <a:avLst/>
          </a:prstGeom>
          <a:noFill/>
        </p:spPr>
        <p:txBody>
          <a:bodyPr wrap="square" rtlCol="0">
            <a:spAutoFit/>
          </a:bodyPr>
          <a:lstStyle/>
          <a:p>
            <a:r>
              <a:rPr lang="tr-TR" b="1" dirty="0">
                <a:solidFill>
                  <a:srgbClr val="BD582C"/>
                </a:solidFill>
              </a:rPr>
              <a:t>Talimatları/sorunun ne demek istediğini anlayın. Olumlu/olumsuz kavramlara dikkat edin. Yanlışlar, soruyu yanlış okumaktan kaynaklanabiliyor.</a:t>
            </a:r>
          </a:p>
        </p:txBody>
      </p:sp>
      <p:sp>
        <p:nvSpPr>
          <p:cNvPr id="9" name="8 Metin kutusu"/>
          <p:cNvSpPr txBox="1"/>
          <p:nvPr/>
        </p:nvSpPr>
        <p:spPr>
          <a:xfrm>
            <a:off x="2360712" y="3573016"/>
            <a:ext cx="4896544" cy="369332"/>
          </a:xfrm>
          <a:prstGeom prst="rect">
            <a:avLst/>
          </a:prstGeom>
          <a:noFill/>
        </p:spPr>
        <p:txBody>
          <a:bodyPr wrap="square" rtlCol="0">
            <a:spAutoFit/>
          </a:bodyPr>
          <a:lstStyle/>
          <a:p>
            <a:r>
              <a:rPr lang="tr-TR" b="1" dirty="0">
                <a:solidFill>
                  <a:srgbClr val="E48312"/>
                </a:solidFill>
              </a:rPr>
              <a:t>Karar  vermeden önce tüm seçenekleri okuyun.</a:t>
            </a:r>
          </a:p>
        </p:txBody>
      </p:sp>
      <p:sp>
        <p:nvSpPr>
          <p:cNvPr id="10" name="9 Metin kutusu"/>
          <p:cNvSpPr txBox="1"/>
          <p:nvPr/>
        </p:nvSpPr>
        <p:spPr>
          <a:xfrm>
            <a:off x="3278690" y="4417844"/>
            <a:ext cx="4104456" cy="369332"/>
          </a:xfrm>
          <a:prstGeom prst="rect">
            <a:avLst/>
          </a:prstGeom>
          <a:noFill/>
        </p:spPr>
        <p:txBody>
          <a:bodyPr wrap="square" rtlCol="0">
            <a:spAutoFit/>
          </a:bodyPr>
          <a:lstStyle/>
          <a:p>
            <a:r>
              <a:rPr lang="tr-TR" b="1" dirty="0">
                <a:solidFill>
                  <a:srgbClr val="BD582C"/>
                </a:solidFill>
              </a:rPr>
              <a:t>Açıkça yanlış olan seçenekleri eleyin.</a:t>
            </a:r>
          </a:p>
        </p:txBody>
      </p:sp>
      <p:sp>
        <p:nvSpPr>
          <p:cNvPr id="11" name="10 Metin kutusu"/>
          <p:cNvSpPr txBox="1"/>
          <p:nvPr/>
        </p:nvSpPr>
        <p:spPr>
          <a:xfrm>
            <a:off x="3872880" y="5373216"/>
            <a:ext cx="5112568" cy="369332"/>
          </a:xfrm>
          <a:prstGeom prst="rect">
            <a:avLst/>
          </a:prstGeom>
          <a:noFill/>
        </p:spPr>
        <p:txBody>
          <a:bodyPr wrap="square" rtlCol="0">
            <a:spAutoFit/>
          </a:bodyPr>
          <a:lstStyle/>
          <a:p>
            <a:r>
              <a:rPr lang="tr-TR" b="1" dirty="0">
                <a:solidFill>
                  <a:srgbClr val="E48312"/>
                </a:solidFill>
              </a:rPr>
              <a:t>Emin olmadığınız sorulara işaret koyup devam edin.</a:t>
            </a:r>
          </a:p>
        </p:txBody>
      </p:sp>
      <p:sp>
        <p:nvSpPr>
          <p:cNvPr id="3" name="Köşeli Çift Ayraç 2"/>
          <p:cNvSpPr/>
          <p:nvPr/>
        </p:nvSpPr>
        <p:spPr>
          <a:xfrm>
            <a:off x="812540" y="2420888"/>
            <a:ext cx="612068" cy="422756"/>
          </a:xfrm>
          <a:prstGeom prst="chevron">
            <a:avLst/>
          </a:prstGeom>
          <a:solidFill>
            <a:srgbClr val="BD582C"/>
          </a:solid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Köşeli Çift Ayraç 11"/>
          <p:cNvSpPr/>
          <p:nvPr/>
        </p:nvSpPr>
        <p:spPr>
          <a:xfrm>
            <a:off x="1568624" y="3562382"/>
            <a:ext cx="612068" cy="422756"/>
          </a:xfrm>
          <a:prstGeom prst="chevron">
            <a:avLst/>
          </a:prstGeom>
          <a:solidFill>
            <a:srgbClr val="E48312"/>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Köşeli Çift Ayraç 12"/>
          <p:cNvSpPr/>
          <p:nvPr/>
        </p:nvSpPr>
        <p:spPr>
          <a:xfrm>
            <a:off x="2360712" y="4446404"/>
            <a:ext cx="612068" cy="422756"/>
          </a:xfrm>
          <a:prstGeom prst="chevron">
            <a:avLst/>
          </a:prstGeom>
          <a:solidFill>
            <a:srgbClr val="BD582C"/>
          </a:solid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Köşeli Çift Ayraç 13"/>
          <p:cNvSpPr/>
          <p:nvPr/>
        </p:nvSpPr>
        <p:spPr>
          <a:xfrm>
            <a:off x="2864768" y="5373216"/>
            <a:ext cx="612068" cy="422756"/>
          </a:xfrm>
          <a:prstGeom prst="chevron">
            <a:avLst/>
          </a:prstGeom>
          <a:solidFill>
            <a:srgbClr val="E48312"/>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xmlns="" val="754923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p:nvPr/>
        </p:nvSpPr>
        <p:spPr>
          <a:xfrm rot="5400000">
            <a:off x="1524905" y="-1524000"/>
            <a:ext cx="6857999" cy="9905999"/>
          </a:xfrm>
          <a:prstGeom prst="rect">
            <a:avLst/>
          </a:prstGeom>
          <a:blipFill>
            <a:blip r:embed="rId2" cstate="print"/>
            <a:stretch>
              <a:fillRect/>
            </a:stretch>
          </a:blipFill>
        </p:spPr>
        <p:txBody>
          <a:bodyPr wrap="square" lIns="0" tIns="0" rIns="0" bIns="0" rtlCol="0"/>
          <a:lstStyle/>
          <a:p>
            <a:endParaRPr/>
          </a:p>
        </p:txBody>
      </p:sp>
      <p:sp>
        <p:nvSpPr>
          <p:cNvPr id="5" name="Rectangle 1"/>
          <p:cNvSpPr>
            <a:spLocks noChangeArrowheads="1"/>
          </p:cNvSpPr>
          <p:nvPr/>
        </p:nvSpPr>
        <p:spPr bwMode="auto">
          <a:xfrm>
            <a:off x="566057" y="920439"/>
            <a:ext cx="8490858" cy="42011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1400" b="1" i="0" u="none" strike="noStrike" cap="none" normalizeH="0" baseline="0" dirty="0" smtClean="0">
                <a:ln>
                  <a:noFill/>
                </a:ln>
                <a:solidFill>
                  <a:srgbClr val="444444"/>
                </a:solidFill>
                <a:effectLst/>
                <a:latin typeface="+mn-lt"/>
              </a:rPr>
              <a:t>Bir ormanda iki ormancı ağaç kesiyormuş. Birinci ormancı sabah erkenden kalkıyor, ağaç kesmeye başlıyormuş, bir ağacı kesip hemen diğerine geçiyormuş. Gün boyunca, dinlenmek için ve öğle yemeği için kendine vakit ayırmıyormuş. Akşamları da ormancı arkadaşından birkaç saat sonra ağaç kesmeyi bırakıp evine </a:t>
            </a:r>
            <a:r>
              <a:rPr kumimoji="0" lang="tr-TR" altLang="tr-TR" sz="1400" b="1" i="0" u="none" strike="noStrike" cap="none" normalizeH="0" baseline="0" dirty="0" err="1" smtClean="0">
                <a:ln>
                  <a:noFill/>
                </a:ln>
                <a:solidFill>
                  <a:srgbClr val="444444"/>
                </a:solidFill>
                <a:effectLst/>
                <a:latin typeface="+mn-lt"/>
              </a:rPr>
              <a:t>dahageç</a:t>
            </a:r>
            <a:r>
              <a:rPr kumimoji="0" lang="tr-TR" altLang="tr-TR" sz="1400" b="1" i="0" u="none" strike="noStrike" cap="none" normalizeH="0" baseline="0" dirty="0" smtClean="0">
                <a:ln>
                  <a:noFill/>
                </a:ln>
                <a:solidFill>
                  <a:srgbClr val="444444"/>
                </a:solidFill>
                <a:effectLst/>
                <a:latin typeface="+mn-lt"/>
              </a:rPr>
              <a:t> gidiyormuş. ikinci ormancı ise arada bir dinleniyor ve hava kararmaya başladığında evine dönüyormuş. Bir hafta boyunca kim daha fazla ağaç kesecek bakalım demişler, bu yoğunlukta çalıştıktan sonra ne kadar ağaç kestiklerini saymaya başlamışlar.</a:t>
            </a:r>
            <a:endParaRPr kumimoji="0" lang="tr-TR" altLang="tr-TR" sz="1400" b="1"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1400" b="1" i="0" u="none" strike="noStrike" cap="none" normalizeH="0" baseline="0" dirty="0" smtClean="0">
                <a:ln>
                  <a:noFill/>
                </a:ln>
                <a:solidFill>
                  <a:srgbClr val="444444"/>
                </a:solidFill>
                <a:effectLst/>
                <a:latin typeface="+mn-lt"/>
              </a:rPr>
              <a:t>Sonuç: ikinci ormancı çok daha fazla ağaç kesmiş. En çok ağacı kendinin kestiğini sanan birinci ormancı çok şaşırmış:</a:t>
            </a:r>
            <a:endParaRPr kumimoji="0" lang="tr-TR" altLang="tr-TR" sz="1400" b="1"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1400" b="1" i="0" u="none" strike="noStrike" cap="none" normalizeH="0" baseline="0" dirty="0" smtClean="0">
                <a:ln>
                  <a:noFill/>
                </a:ln>
                <a:solidFill>
                  <a:srgbClr val="444444"/>
                </a:solidFill>
                <a:effectLst/>
                <a:latin typeface="+mn-lt"/>
              </a:rPr>
              <a:t> </a:t>
            </a:r>
            <a:endParaRPr kumimoji="0" lang="tr-TR" altLang="tr-TR" sz="1400" b="1"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1400" b="1" i="0" u="none" strike="noStrike" cap="none" normalizeH="0" baseline="0" dirty="0" smtClean="0">
                <a:ln>
                  <a:noFill/>
                </a:ln>
                <a:solidFill>
                  <a:srgbClr val="444444"/>
                </a:solidFill>
                <a:effectLst/>
                <a:latin typeface="+mn-lt"/>
              </a:rPr>
              <a:t>– Bu nasıl olabilir? Ben daha çok çalıştım. Senden daha erken ağaç kesmeye başladım, senden daha geç evime döndüm. Ama sen daha fazla ağaç kestin. Nasıl daha başarılı oldun, sırrın nedir?</a:t>
            </a:r>
            <a:endParaRPr kumimoji="0" lang="tr-TR" altLang="tr-TR" sz="1400" b="1"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1400" b="1" i="0" u="none" strike="noStrike" cap="none" normalizeH="0" baseline="0" dirty="0" smtClean="0">
                <a:ln>
                  <a:noFill/>
                </a:ln>
                <a:solidFill>
                  <a:srgbClr val="444444"/>
                </a:solidFill>
                <a:effectLst/>
                <a:latin typeface="+mn-lt"/>
              </a:rPr>
              <a:t>İkinci ormancı tebessümle yanıt vermiş:</a:t>
            </a:r>
            <a:endParaRPr kumimoji="0" lang="tr-TR" altLang="tr-TR" sz="1400" b="1"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1400" b="1" i="0" u="none" strike="noStrike" cap="none" normalizeH="0" baseline="0" dirty="0" smtClean="0">
                <a:ln>
                  <a:noFill/>
                </a:ln>
                <a:solidFill>
                  <a:srgbClr val="444444"/>
                </a:solidFill>
                <a:effectLst/>
                <a:latin typeface="+mn-lt"/>
              </a:rPr>
              <a:t>–  Bir sırrım yok. Sen durup dinlenmeden çalışırken ben birkaç ağaç kestikten sonra hem dinleniyordum hem de baltamı biliyordum. Keskin baltamla, daha az çabayla, daha çok ağaç kestim. </a:t>
            </a:r>
            <a:endParaRPr kumimoji="0" lang="tr-TR" altLang="tr-TR" sz="1400" b="1" i="0" u="none" strike="noStrike" cap="none" normalizeH="0" baseline="0" dirty="0" smtClean="0">
              <a:ln>
                <a:noFill/>
              </a:ln>
              <a:solidFill>
                <a:schemeClr val="tx1"/>
              </a:solidFill>
              <a:effectLst/>
              <a:latin typeface="+mn-lt"/>
            </a:endParaRPr>
          </a:p>
        </p:txBody>
      </p:sp>
      <p:sp>
        <p:nvSpPr>
          <p:cNvPr id="6" name="Dikdörtgen 5"/>
          <p:cNvSpPr/>
          <p:nvPr/>
        </p:nvSpPr>
        <p:spPr>
          <a:xfrm>
            <a:off x="284839" y="5136928"/>
            <a:ext cx="9338129" cy="1338828"/>
          </a:xfrm>
          <a:prstGeom prst="rect">
            <a:avLst/>
          </a:prstGeom>
        </p:spPr>
        <p:txBody>
          <a:bodyPr wrap="square">
            <a:spAutoFit/>
          </a:bodyPr>
          <a:lstStyle/>
          <a:p>
            <a:pPr lvl="0" algn="just" eaLnBrk="0" fontAlgn="base" hangingPunct="0">
              <a:lnSpc>
                <a:spcPct val="150000"/>
              </a:lnSpc>
              <a:spcBef>
                <a:spcPct val="0"/>
              </a:spcBef>
              <a:spcAft>
                <a:spcPct val="0"/>
              </a:spcAft>
            </a:pPr>
            <a:r>
              <a:rPr lang="tr-TR" altLang="tr-TR" b="1" dirty="0">
                <a:solidFill>
                  <a:srgbClr val="007FFF"/>
                </a:solidFill>
              </a:rPr>
              <a:t>Hayat </a:t>
            </a:r>
            <a:r>
              <a:rPr lang="tr-TR" altLang="tr-TR" b="1" dirty="0" smtClean="0">
                <a:solidFill>
                  <a:srgbClr val="007FFF"/>
                </a:solidFill>
              </a:rPr>
              <a:t>akarken</a:t>
            </a:r>
            <a:r>
              <a:rPr lang="tr-TR" altLang="tr-TR" b="1" dirty="0">
                <a:solidFill>
                  <a:srgbClr val="007FFF"/>
                </a:solidFill>
              </a:rPr>
              <a:t>, kendimize, sevdiklerimize zaman ayırmak, kendimizi eğitmek, bilgi becerilerimizi artırmak baltamızı bilemektir. Başarılı olmak için tek yol çok çalışmak </a:t>
            </a:r>
            <a:r>
              <a:rPr lang="tr-TR" altLang="tr-TR" b="1" dirty="0" smtClean="0">
                <a:solidFill>
                  <a:srgbClr val="007FFF"/>
                </a:solidFill>
              </a:rPr>
              <a:t>değil, yüksek </a:t>
            </a:r>
            <a:r>
              <a:rPr lang="tr-TR" altLang="tr-TR" b="1" dirty="0">
                <a:solidFill>
                  <a:srgbClr val="007FFF"/>
                </a:solidFill>
              </a:rPr>
              <a:t>bilgiye ve beceriye sahip olup verimli çalışmaktır.</a:t>
            </a:r>
          </a:p>
        </p:txBody>
      </p:sp>
      <p:sp>
        <p:nvSpPr>
          <p:cNvPr id="8" name="Metin kutusu 7"/>
          <p:cNvSpPr txBox="1"/>
          <p:nvPr/>
        </p:nvSpPr>
        <p:spPr>
          <a:xfrm>
            <a:off x="3889831" y="198610"/>
            <a:ext cx="1988456" cy="523220"/>
          </a:xfrm>
          <a:prstGeom prst="rect">
            <a:avLst/>
          </a:prstGeom>
          <a:noFill/>
        </p:spPr>
        <p:txBody>
          <a:bodyPr wrap="square" rtlCol="0">
            <a:spAutoFit/>
          </a:bodyPr>
          <a:lstStyle/>
          <a:p>
            <a:r>
              <a:rPr lang="tr-TR" sz="2800" spc="300" dirty="0" smtClean="0">
                <a:solidFill>
                  <a:schemeClr val="accent5">
                    <a:lumMod val="75000"/>
                  </a:schemeClr>
                </a:solidFill>
                <a:latin typeface="Airways PERSONAL USE ONLY" pitchFamily="2" charset="-94"/>
              </a:rPr>
              <a:t>BALTA</a:t>
            </a:r>
            <a:endParaRPr lang="tr-TR" sz="2800" spc="300" dirty="0">
              <a:solidFill>
                <a:schemeClr val="accent5">
                  <a:lumMod val="75000"/>
                </a:schemeClr>
              </a:solidFill>
              <a:latin typeface="Airways PERSONAL USE ONLY" pitchFamily="2" charset="-94"/>
            </a:endParaRPr>
          </a:p>
        </p:txBody>
      </p:sp>
    </p:spTree>
    <p:extLst>
      <p:ext uri="{BB962C8B-B14F-4D97-AF65-F5344CB8AC3E}">
        <p14:creationId xmlns:p14="http://schemas.microsoft.com/office/powerpoint/2010/main" xmlns="" val="4170264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14" name="13 Resim" descr="ruyada-unlem-gormek-2.jpg"/>
          <p:cNvPicPr>
            <a:picLocks noChangeAspect="1"/>
          </p:cNvPicPr>
          <p:nvPr/>
        </p:nvPicPr>
        <p:blipFill>
          <a:blip r:embed="rId3" cstate="print">
            <a:duotone>
              <a:schemeClr val="accent6">
                <a:shade val="45000"/>
                <a:satMod val="135000"/>
              </a:schemeClr>
              <a:prstClr val="white"/>
            </a:duotone>
          </a:blip>
          <a:stretch>
            <a:fillRect/>
          </a:stretch>
        </p:blipFill>
        <p:spPr>
          <a:xfrm>
            <a:off x="3944889" y="692697"/>
            <a:ext cx="1266825" cy="3914775"/>
          </a:xfrm>
          <a:prstGeom prst="rect">
            <a:avLst/>
          </a:prstGeom>
        </p:spPr>
      </p:pic>
      <p:sp>
        <p:nvSpPr>
          <p:cNvPr id="5" name="4 Metin kutusu"/>
          <p:cNvSpPr txBox="1"/>
          <p:nvPr/>
        </p:nvSpPr>
        <p:spPr>
          <a:xfrm>
            <a:off x="1177832" y="1327063"/>
            <a:ext cx="2692049" cy="369332"/>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Sıkılmadan oturabilmeye </a:t>
            </a:r>
          </a:p>
        </p:txBody>
      </p:sp>
      <p:sp>
        <p:nvSpPr>
          <p:cNvPr id="6" name="5 Metin kutusu"/>
          <p:cNvSpPr txBox="1"/>
          <p:nvPr/>
        </p:nvSpPr>
        <p:spPr>
          <a:xfrm>
            <a:off x="668524" y="2116481"/>
            <a:ext cx="3201356" cy="646331"/>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b="1" dirty="0"/>
              <a:t>Sınav esnasında cep telefonu kullanmamaya</a:t>
            </a:r>
          </a:p>
        </p:txBody>
      </p:sp>
      <p:sp>
        <p:nvSpPr>
          <p:cNvPr id="7" name="6 Metin kutusu"/>
          <p:cNvSpPr txBox="1"/>
          <p:nvPr/>
        </p:nvSpPr>
        <p:spPr>
          <a:xfrm>
            <a:off x="5252658" y="3437159"/>
            <a:ext cx="2765623" cy="36933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t>Sınavda saat kullanmaya</a:t>
            </a:r>
          </a:p>
        </p:txBody>
      </p:sp>
      <p:sp>
        <p:nvSpPr>
          <p:cNvPr id="8" name="7 Metin kutusu"/>
          <p:cNvSpPr txBox="1"/>
          <p:nvPr/>
        </p:nvSpPr>
        <p:spPr>
          <a:xfrm>
            <a:off x="2523856" y="4620900"/>
            <a:ext cx="4438243" cy="36933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a:t>Sınav esnasında sık sık dışarıya çıkmamaya</a:t>
            </a:r>
          </a:p>
        </p:txBody>
      </p:sp>
      <p:sp>
        <p:nvSpPr>
          <p:cNvPr id="9" name="8 Metin kutusu"/>
          <p:cNvSpPr txBox="1"/>
          <p:nvPr/>
        </p:nvSpPr>
        <p:spPr>
          <a:xfrm>
            <a:off x="1029442" y="3455138"/>
            <a:ext cx="2910323" cy="369332"/>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Sınavdan erken çıkmamaya</a:t>
            </a:r>
          </a:p>
        </p:txBody>
      </p:sp>
      <p:sp>
        <p:nvSpPr>
          <p:cNvPr id="11" name="10 Dikdörtgen"/>
          <p:cNvSpPr/>
          <p:nvPr/>
        </p:nvSpPr>
        <p:spPr>
          <a:xfrm>
            <a:off x="5205413" y="2358489"/>
            <a:ext cx="3297415" cy="369332"/>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r>
              <a:rPr lang="tr-TR" b="1" dirty="0"/>
              <a:t>Doğal seslere karşı hazır olmaya</a:t>
            </a:r>
          </a:p>
        </p:txBody>
      </p:sp>
      <p:sp>
        <p:nvSpPr>
          <p:cNvPr id="12" name="11 Dikdörtgen"/>
          <p:cNvSpPr/>
          <p:nvPr/>
        </p:nvSpPr>
        <p:spPr>
          <a:xfrm>
            <a:off x="5205413" y="1462157"/>
            <a:ext cx="3613487" cy="36933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tr-TR" b="1" dirty="0"/>
              <a:t>Sınav anında ortama takılmamaya </a:t>
            </a:r>
          </a:p>
        </p:txBody>
      </p:sp>
      <p:sp>
        <p:nvSpPr>
          <p:cNvPr id="13" name="12 Metin kutusu"/>
          <p:cNvSpPr txBox="1"/>
          <p:nvPr/>
        </p:nvSpPr>
        <p:spPr>
          <a:xfrm>
            <a:off x="1208584" y="5517232"/>
            <a:ext cx="7488832" cy="707886"/>
          </a:xfrm>
          <a:prstGeom prst="rect">
            <a:avLst/>
          </a:prstGeom>
          <a:noFill/>
        </p:spPr>
        <p:txBody>
          <a:bodyPr wrap="square" rtlCol="0">
            <a:spAutoFit/>
          </a:bodyPr>
          <a:lstStyle/>
          <a:p>
            <a:pPr algn="ctr"/>
            <a:r>
              <a:rPr lang="tr-TR" sz="2000" b="1" dirty="0">
                <a:solidFill>
                  <a:srgbClr val="FF0000"/>
                </a:solidFill>
              </a:rPr>
              <a:t>Alışmanız gerekiyor. </a:t>
            </a:r>
            <a:r>
              <a:rPr lang="tr-TR" sz="2000" dirty="0">
                <a:solidFill>
                  <a:srgbClr val="FF0000"/>
                </a:solidFill>
              </a:rPr>
              <a:t>Bunlara alışmanın en kolay yanı sık sık deneme sınavlarına girmektir. </a:t>
            </a:r>
          </a:p>
        </p:txBody>
      </p:sp>
      <p:sp>
        <p:nvSpPr>
          <p:cNvPr id="15" name="14 Metin kutusu"/>
          <p:cNvSpPr txBox="1"/>
          <p:nvPr/>
        </p:nvSpPr>
        <p:spPr>
          <a:xfrm>
            <a:off x="2576736" y="260649"/>
            <a:ext cx="5688632" cy="646331"/>
          </a:xfrm>
          <a:prstGeom prst="rect">
            <a:avLst/>
          </a:prstGeom>
          <a:noFill/>
        </p:spPr>
        <p:txBody>
          <a:bodyPr wrap="square" rtlCol="0">
            <a:spAutoFit/>
          </a:bodyPr>
          <a:lstStyle/>
          <a:p>
            <a:r>
              <a:rPr lang="tr-TR" sz="3600" b="1" spc="300" dirty="0">
                <a:ln w="11430" cmpd="sng">
                  <a:solidFill>
                    <a:srgbClr val="BD582C"/>
                  </a:solidFill>
                  <a:prstDash val="solid"/>
                  <a:miter lim="800000"/>
                </a:ln>
                <a:solidFill>
                  <a:srgbClr val="BD582C"/>
                </a:solidFill>
                <a:effectLst>
                  <a:glow rad="45500">
                    <a:schemeClr val="accent1">
                      <a:satMod val="220000"/>
                      <a:alpha val="35000"/>
                    </a:schemeClr>
                  </a:glow>
                </a:effectLst>
              </a:rPr>
              <a:t>SINAV KURALLARI</a:t>
            </a:r>
          </a:p>
        </p:txBody>
      </p:sp>
    </p:spTree>
    <p:extLst>
      <p:ext uri="{BB962C8B-B14F-4D97-AF65-F5344CB8AC3E}">
        <p14:creationId xmlns:p14="http://schemas.microsoft.com/office/powerpoint/2010/main" xmlns="" val="1044743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sp>
        <p:nvSpPr>
          <p:cNvPr id="4" name="3 Metin kutusu"/>
          <p:cNvSpPr txBox="1"/>
          <p:nvPr/>
        </p:nvSpPr>
        <p:spPr>
          <a:xfrm>
            <a:off x="1784648" y="2564905"/>
            <a:ext cx="6264696"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tr-TR" sz="2000" b="1" dirty="0"/>
              <a:t>Deneme sınavlarına sınıftaki yerinizi ya da okulda kimleri geçtiğinizi görmek, birinci onuncu veya sonuncu oldum demek için giriyorsanız bu </a:t>
            </a:r>
            <a:r>
              <a:rPr lang="tr-TR" sz="2000" b="1" dirty="0">
                <a:solidFill>
                  <a:srgbClr val="FF0000"/>
                </a:solidFill>
              </a:rPr>
              <a:t>HATA </a:t>
            </a:r>
            <a:r>
              <a:rPr lang="tr-TR" sz="2000" b="1" dirty="0" err="1"/>
              <a:t>dır</a:t>
            </a:r>
            <a:r>
              <a:rPr lang="tr-TR" sz="2000" b="1" dirty="0"/>
              <a:t>. </a:t>
            </a:r>
            <a:r>
              <a:rPr lang="tr-TR" sz="2000" b="1" dirty="0">
                <a:solidFill>
                  <a:srgbClr val="FF0000"/>
                </a:solidFill>
              </a:rPr>
              <a:t>Deneme sınavının amacı</a:t>
            </a:r>
            <a:r>
              <a:rPr lang="tr-TR" sz="2000" b="1" dirty="0"/>
              <a:t>, eksiklerinizi görmek, yanlışlarınızın neyden kaynaklandığını saptamak ve süreyi iyi kullanmaya öğrenmektir. Deneme sınavında birinci olsanız dahi, yanlışınız varsa bu yanlışın kaynağını bulmanız ve bunu düzeltmeniz gerekir.</a:t>
            </a:r>
          </a:p>
        </p:txBody>
      </p:sp>
      <p:pic>
        <p:nvPicPr>
          <p:cNvPr id="6" name="5 Resim" descr="test2.png"/>
          <p:cNvPicPr>
            <a:picLocks noChangeAspect="1"/>
          </p:cNvPicPr>
          <p:nvPr/>
        </p:nvPicPr>
        <p:blipFill>
          <a:blip r:embed="rId3" cstate="print"/>
          <a:stretch>
            <a:fillRect/>
          </a:stretch>
        </p:blipFill>
        <p:spPr>
          <a:xfrm>
            <a:off x="2950424" y="212907"/>
            <a:ext cx="3384376" cy="2127498"/>
          </a:xfrm>
          <a:prstGeom prst="rect">
            <a:avLst/>
          </a:prstGeom>
        </p:spPr>
      </p:pic>
    </p:spTree>
    <p:extLst>
      <p:ext uri="{BB962C8B-B14F-4D97-AF65-F5344CB8AC3E}">
        <p14:creationId xmlns:p14="http://schemas.microsoft.com/office/powerpoint/2010/main" xmlns="" val="35152235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Resim" descr="2016 ygs lyss.jpg"/>
          <p:cNvPicPr>
            <a:picLocks noChangeAspect="1"/>
          </p:cNvPicPr>
          <p:nvPr/>
        </p:nvPicPr>
        <p:blipFill>
          <a:blip r:embed="rId2" cstate="print"/>
          <a:stretch>
            <a:fillRect/>
          </a:stretch>
        </p:blipFill>
        <p:spPr>
          <a:xfrm>
            <a:off x="381000" y="0"/>
            <a:ext cx="9144000" cy="6858000"/>
          </a:xfrm>
          <a:prstGeom prst="rect">
            <a:avLst/>
          </a:prstGeom>
        </p:spPr>
      </p:pic>
    </p:spTree>
    <p:extLst>
      <p:ext uri="{BB962C8B-B14F-4D97-AF65-F5344CB8AC3E}">
        <p14:creationId xmlns:p14="http://schemas.microsoft.com/office/powerpoint/2010/main" xmlns="" val="1368676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6936" y="0"/>
            <a:ext cx="9700752" cy="6858000"/>
          </a:xfrm>
          <a:prstGeom prst="rect">
            <a:avLst/>
          </a:prstGeom>
        </p:spPr>
      </p:pic>
      <p:pic>
        <p:nvPicPr>
          <p:cNvPr id="8" name="Resim 7"/>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205248" y="95727"/>
            <a:ext cx="9700752" cy="6858000"/>
          </a:xfrm>
          <a:prstGeom prst="rect">
            <a:avLst/>
          </a:prstGeom>
        </p:spPr>
      </p:pic>
      <p:sp>
        <p:nvSpPr>
          <p:cNvPr id="9" name="Dikdörtgen 8"/>
          <p:cNvSpPr/>
          <p:nvPr/>
        </p:nvSpPr>
        <p:spPr>
          <a:xfrm>
            <a:off x="2763003" y="2293620"/>
            <a:ext cx="4585241" cy="2462213"/>
          </a:xfrm>
          <a:prstGeom prst="rect">
            <a:avLst/>
          </a:prstGeom>
        </p:spPr>
        <p:txBody>
          <a:bodyPr wrap="square">
            <a:spAutoFit/>
          </a:bodyPr>
          <a:lstStyle/>
          <a:p>
            <a:pPr algn="ctr"/>
            <a:r>
              <a:rPr lang="tr-TR" sz="2200" b="1" dirty="0">
                <a:solidFill>
                  <a:srgbClr val="C00000"/>
                </a:solidFill>
              </a:rPr>
              <a:t>DİKKAT: </a:t>
            </a:r>
            <a:r>
              <a:rPr lang="tr-TR" sz="2200" b="1" dirty="0">
                <a:solidFill>
                  <a:prstClr val="black"/>
                </a:solidFill>
              </a:rPr>
              <a:t>Adaylar, sınavın sabah oturumlarında saat </a:t>
            </a:r>
            <a:r>
              <a:rPr lang="tr-TR" sz="2200" b="1" dirty="0">
                <a:solidFill>
                  <a:srgbClr val="C00000"/>
                </a:solidFill>
              </a:rPr>
              <a:t>10.00’dan sonra</a:t>
            </a:r>
            <a:r>
              <a:rPr lang="tr-TR" sz="2200" b="1" dirty="0">
                <a:solidFill>
                  <a:prstClr val="black"/>
                </a:solidFill>
              </a:rPr>
              <a:t>; </a:t>
            </a:r>
            <a:endParaRPr lang="tr-TR" sz="2200" b="1" dirty="0" smtClean="0">
              <a:solidFill>
                <a:prstClr val="black"/>
              </a:solidFill>
            </a:endParaRPr>
          </a:p>
          <a:p>
            <a:pPr algn="ctr"/>
            <a:r>
              <a:rPr lang="tr-TR" sz="2200" b="1" dirty="0" smtClean="0">
                <a:solidFill>
                  <a:prstClr val="black"/>
                </a:solidFill>
              </a:rPr>
              <a:t>öğleden </a:t>
            </a:r>
            <a:r>
              <a:rPr lang="tr-TR" sz="2200" b="1" dirty="0">
                <a:solidFill>
                  <a:prstClr val="black"/>
                </a:solidFill>
              </a:rPr>
              <a:t>sonra oturumunda ise </a:t>
            </a:r>
            <a:r>
              <a:rPr lang="tr-TR" sz="2200" b="1" dirty="0" smtClean="0">
                <a:solidFill>
                  <a:prstClr val="black"/>
                </a:solidFill>
              </a:rPr>
              <a:t>saat </a:t>
            </a:r>
            <a:r>
              <a:rPr lang="tr-TR" sz="2200" b="1" dirty="0" smtClean="0">
                <a:solidFill>
                  <a:srgbClr val="C00000"/>
                </a:solidFill>
              </a:rPr>
              <a:t>15.30’dan </a:t>
            </a:r>
            <a:r>
              <a:rPr lang="tr-TR" sz="2200" b="1" dirty="0">
                <a:solidFill>
                  <a:srgbClr val="C00000"/>
                </a:solidFill>
              </a:rPr>
              <a:t>sonra </a:t>
            </a:r>
            <a:r>
              <a:rPr lang="tr-TR" sz="2200" b="1" dirty="0">
                <a:solidFill>
                  <a:prstClr val="black"/>
                </a:solidFill>
              </a:rPr>
              <a:t>sınav </a:t>
            </a:r>
            <a:r>
              <a:rPr lang="tr-TR" sz="2200" b="1" dirty="0">
                <a:solidFill>
                  <a:srgbClr val="C00000"/>
                </a:solidFill>
              </a:rPr>
              <a:t>binalarına</a:t>
            </a:r>
            <a:r>
              <a:rPr lang="tr-TR" sz="2200" b="1" dirty="0">
                <a:solidFill>
                  <a:prstClr val="black"/>
                </a:solidFill>
              </a:rPr>
              <a:t>, </a:t>
            </a:r>
            <a:endParaRPr lang="tr-TR" sz="2200" b="1" dirty="0" smtClean="0">
              <a:solidFill>
                <a:prstClr val="black"/>
              </a:solidFill>
            </a:endParaRPr>
          </a:p>
          <a:p>
            <a:pPr algn="ctr"/>
            <a:r>
              <a:rPr lang="tr-TR" sz="2200" b="1" dirty="0" smtClean="0">
                <a:solidFill>
                  <a:prstClr val="black"/>
                </a:solidFill>
              </a:rPr>
              <a:t>sınavın </a:t>
            </a:r>
            <a:r>
              <a:rPr lang="tr-TR" sz="2200" b="1" dirty="0">
                <a:solidFill>
                  <a:prstClr val="black"/>
                </a:solidFill>
              </a:rPr>
              <a:t>cevaplama süresi </a:t>
            </a:r>
            <a:r>
              <a:rPr lang="tr-TR" sz="2200" b="1" dirty="0">
                <a:solidFill>
                  <a:srgbClr val="C00000"/>
                </a:solidFill>
              </a:rPr>
              <a:t>başladıktan sonra </a:t>
            </a:r>
            <a:r>
              <a:rPr lang="tr-TR" sz="2200" b="1" dirty="0">
                <a:solidFill>
                  <a:prstClr val="black"/>
                </a:solidFill>
              </a:rPr>
              <a:t>sınav </a:t>
            </a:r>
            <a:r>
              <a:rPr lang="tr-TR" sz="2200" b="1" dirty="0">
                <a:solidFill>
                  <a:srgbClr val="C00000"/>
                </a:solidFill>
              </a:rPr>
              <a:t>salonlarına alınmayacaklardır.</a:t>
            </a:r>
            <a:endParaRPr lang="tr-TR" sz="2200" dirty="0">
              <a:solidFill>
                <a:srgbClr val="C00000"/>
              </a:solidFill>
            </a:endParaRPr>
          </a:p>
        </p:txBody>
      </p:sp>
    </p:spTree>
    <p:extLst>
      <p:ext uri="{BB962C8B-B14F-4D97-AF65-F5344CB8AC3E}">
        <p14:creationId xmlns:p14="http://schemas.microsoft.com/office/powerpoint/2010/main" xmlns="" val="925226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4162" y="1484784"/>
            <a:ext cx="3964822" cy="3141294"/>
          </a:xfrm>
          <a:prstGeom prst="rect">
            <a:avLst/>
          </a:prstGeom>
        </p:spPr>
      </p:pic>
      <p:sp>
        <p:nvSpPr>
          <p:cNvPr id="6" name="Metin kutusu 5"/>
          <p:cNvSpPr txBox="1"/>
          <p:nvPr/>
        </p:nvSpPr>
        <p:spPr>
          <a:xfrm>
            <a:off x="3440832" y="260649"/>
            <a:ext cx="2740622" cy="769441"/>
          </a:xfrm>
          <a:prstGeom prst="rect">
            <a:avLst/>
          </a:prstGeom>
          <a:noFill/>
        </p:spPr>
        <p:txBody>
          <a:bodyPr wrap="none" rtlCol="0">
            <a:spAutoFit/>
          </a:bodyPr>
          <a:lstStyle/>
          <a:p>
            <a:r>
              <a:rPr lang="tr-TR" sz="4400" b="1" dirty="0">
                <a:solidFill>
                  <a:srgbClr val="4391D0"/>
                </a:solidFill>
                <a:latin typeface="Elephant" panose="02020904090505020303" pitchFamily="18" charset="0"/>
              </a:rPr>
              <a:t>BAŞARI</a:t>
            </a:r>
          </a:p>
        </p:txBody>
      </p:sp>
      <p:sp>
        <p:nvSpPr>
          <p:cNvPr id="7" name="Metin kutusu 6"/>
          <p:cNvSpPr txBox="1"/>
          <p:nvPr/>
        </p:nvSpPr>
        <p:spPr>
          <a:xfrm>
            <a:off x="632520" y="5661249"/>
            <a:ext cx="2731838" cy="461665"/>
          </a:xfrm>
          <a:prstGeom prst="rect">
            <a:avLst/>
          </a:prstGeom>
          <a:noFill/>
        </p:spPr>
        <p:txBody>
          <a:bodyPr wrap="none" rtlCol="0">
            <a:spAutoFit/>
          </a:bodyPr>
          <a:lstStyle/>
          <a:p>
            <a:r>
              <a:rPr lang="tr-TR" sz="2400" b="1" dirty="0">
                <a:solidFill>
                  <a:srgbClr val="15110E"/>
                </a:solidFill>
                <a:latin typeface="Baskerville Old Face" panose="02020602080505020303" pitchFamily="18" charset="0"/>
              </a:rPr>
              <a:t>İnsanların Zannettiği</a:t>
            </a:r>
          </a:p>
        </p:txBody>
      </p:sp>
      <p:sp>
        <p:nvSpPr>
          <p:cNvPr id="8" name="Sağ Ok 7"/>
          <p:cNvSpPr/>
          <p:nvPr/>
        </p:nvSpPr>
        <p:spPr>
          <a:xfrm rot="5400000">
            <a:off x="1391982" y="4476496"/>
            <a:ext cx="963163" cy="1262331"/>
          </a:xfrm>
          <a:prstGeom prst="rightArrow">
            <a:avLst/>
          </a:prstGeom>
          <a:solidFill>
            <a:srgbClr val="5A5A5A"/>
          </a:solidFill>
          <a:ln>
            <a:solidFill>
              <a:srgbClr val="5A5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1032" y="1412776"/>
            <a:ext cx="3680822" cy="3140968"/>
          </a:xfrm>
          <a:prstGeom prst="rect">
            <a:avLst/>
          </a:prstGeom>
          <a:ln>
            <a:noFill/>
          </a:ln>
          <a:effectLst>
            <a:outerShdw blurRad="190500" algn="tl" rotWithShape="0">
              <a:srgbClr val="000000">
                <a:alpha val="70000"/>
              </a:srgbClr>
            </a:outerShdw>
          </a:effectLst>
        </p:spPr>
      </p:pic>
      <p:sp>
        <p:nvSpPr>
          <p:cNvPr id="10" name="Sağ Ok 9"/>
          <p:cNvSpPr/>
          <p:nvPr/>
        </p:nvSpPr>
        <p:spPr>
          <a:xfrm rot="5400000">
            <a:off x="6648566" y="4404486"/>
            <a:ext cx="963163" cy="1262331"/>
          </a:xfrm>
          <a:prstGeom prst="rightArrow">
            <a:avLst/>
          </a:prstGeom>
          <a:solidFill>
            <a:srgbClr val="15110E"/>
          </a:solidFill>
          <a:ln>
            <a:solidFill>
              <a:srgbClr val="151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6204845" y="5589242"/>
            <a:ext cx="2161169" cy="523220"/>
          </a:xfrm>
          <a:prstGeom prst="rect">
            <a:avLst/>
          </a:prstGeom>
          <a:noFill/>
        </p:spPr>
        <p:txBody>
          <a:bodyPr wrap="none" rtlCol="0">
            <a:spAutoFit/>
          </a:bodyPr>
          <a:lstStyle/>
          <a:p>
            <a:r>
              <a:rPr lang="tr-TR" sz="2800" b="1" dirty="0">
                <a:solidFill>
                  <a:srgbClr val="01395A"/>
                </a:solidFill>
                <a:latin typeface="Baskerville Old Face" panose="02020602080505020303" pitchFamily="18" charset="0"/>
              </a:rPr>
              <a:t>Aslında Olan </a:t>
            </a:r>
          </a:p>
        </p:txBody>
      </p:sp>
    </p:spTree>
    <p:extLst>
      <p:ext uri="{BB962C8B-B14F-4D97-AF65-F5344CB8AC3E}">
        <p14:creationId xmlns:p14="http://schemas.microsoft.com/office/powerpoint/2010/main" xmlns="" val="1989403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594"/>
            <a:ext cx="9906000" cy="6869594"/>
          </a:xfrm>
          <a:prstGeom prst="rect">
            <a:avLst/>
          </a:prstGeom>
        </p:spPr>
      </p:pic>
      <p:pic>
        <p:nvPicPr>
          <p:cNvPr id="32" name="Resim 3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7590" y="-603448"/>
            <a:ext cx="6413957" cy="6858000"/>
          </a:xfrm>
          <a:prstGeom prst="rect">
            <a:avLst/>
          </a:prstGeom>
        </p:spPr>
      </p:pic>
      <p:pic>
        <p:nvPicPr>
          <p:cNvPr id="34" name="Resim 33"/>
          <p:cNvPicPr>
            <a:picLocks noChangeAspect="1"/>
          </p:cNvPicPr>
          <p:nvPr/>
        </p:nvPicPr>
        <p:blipFill rotWithShape="1">
          <a:blip r:embed="rId3">
            <a:extLst>
              <a:ext uri="{28A0092B-C50C-407E-A947-70E740481C1C}">
                <a14:useLocalDpi xmlns:a14="http://schemas.microsoft.com/office/drawing/2010/main" xmlns="" val="0"/>
              </a:ext>
            </a:extLst>
          </a:blip>
          <a:srcRect l="53889" t="26250" r="34884" b="50650"/>
          <a:stretch/>
        </p:blipFill>
        <p:spPr>
          <a:xfrm>
            <a:off x="1640632" y="4005064"/>
            <a:ext cx="720080" cy="1584176"/>
          </a:xfrm>
          <a:prstGeom prst="rect">
            <a:avLst/>
          </a:prstGeom>
        </p:spPr>
      </p:pic>
      <p:sp>
        <p:nvSpPr>
          <p:cNvPr id="35" name="Metin kutusu 34"/>
          <p:cNvSpPr txBox="1"/>
          <p:nvPr/>
        </p:nvSpPr>
        <p:spPr>
          <a:xfrm>
            <a:off x="1669777" y="5219908"/>
            <a:ext cx="2195345" cy="369332"/>
          </a:xfrm>
          <a:prstGeom prst="rect">
            <a:avLst/>
          </a:prstGeom>
          <a:noFill/>
        </p:spPr>
        <p:txBody>
          <a:bodyPr wrap="none" rtlCol="0">
            <a:spAutoFit/>
          </a:bodyPr>
          <a:lstStyle/>
          <a:p>
            <a:r>
              <a:rPr lang="tr-TR" b="1" dirty="0">
                <a:solidFill>
                  <a:srgbClr val="2061AF"/>
                </a:solidFill>
              </a:rPr>
              <a:t>BAŞARAMAYACAĞIM</a:t>
            </a:r>
          </a:p>
        </p:txBody>
      </p:sp>
      <p:sp>
        <p:nvSpPr>
          <p:cNvPr id="36" name="Metin kutusu 35"/>
          <p:cNvSpPr txBox="1"/>
          <p:nvPr/>
        </p:nvSpPr>
        <p:spPr>
          <a:xfrm>
            <a:off x="2360713" y="4776956"/>
            <a:ext cx="1510093" cy="369332"/>
          </a:xfrm>
          <a:prstGeom prst="rect">
            <a:avLst/>
          </a:prstGeom>
          <a:noFill/>
        </p:spPr>
        <p:txBody>
          <a:bodyPr wrap="none" rtlCol="0">
            <a:spAutoFit/>
          </a:bodyPr>
          <a:lstStyle/>
          <a:p>
            <a:r>
              <a:rPr lang="tr-TR" b="1" dirty="0">
                <a:solidFill>
                  <a:srgbClr val="F68122"/>
                </a:solidFill>
              </a:rPr>
              <a:t>BAŞARAMAM</a:t>
            </a:r>
          </a:p>
        </p:txBody>
      </p:sp>
      <p:sp>
        <p:nvSpPr>
          <p:cNvPr id="37" name="Metin kutusu 36"/>
          <p:cNvSpPr txBox="1"/>
          <p:nvPr/>
        </p:nvSpPr>
        <p:spPr>
          <a:xfrm>
            <a:off x="3066915" y="4284992"/>
            <a:ext cx="2440155" cy="369332"/>
          </a:xfrm>
          <a:prstGeom prst="rect">
            <a:avLst/>
          </a:prstGeom>
          <a:noFill/>
        </p:spPr>
        <p:txBody>
          <a:bodyPr wrap="none" rtlCol="0">
            <a:spAutoFit/>
          </a:bodyPr>
          <a:lstStyle/>
          <a:p>
            <a:r>
              <a:rPr lang="tr-TR" b="1" dirty="0">
                <a:solidFill>
                  <a:srgbClr val="EE1B25"/>
                </a:solidFill>
              </a:rPr>
              <a:t>BAŞARMAK İSTİYORUM</a:t>
            </a:r>
          </a:p>
        </p:txBody>
      </p:sp>
      <p:sp>
        <p:nvSpPr>
          <p:cNvPr id="38" name="Metin kutusu 37"/>
          <p:cNvSpPr txBox="1"/>
          <p:nvPr/>
        </p:nvSpPr>
        <p:spPr>
          <a:xfrm>
            <a:off x="3762541" y="3871240"/>
            <a:ext cx="2428614" cy="369332"/>
          </a:xfrm>
          <a:prstGeom prst="rect">
            <a:avLst/>
          </a:prstGeom>
          <a:noFill/>
        </p:spPr>
        <p:txBody>
          <a:bodyPr wrap="none" rtlCol="0">
            <a:spAutoFit/>
          </a:bodyPr>
          <a:lstStyle/>
          <a:p>
            <a:r>
              <a:rPr lang="tr-TR" b="1" dirty="0">
                <a:solidFill>
                  <a:srgbClr val="ED008C"/>
                </a:solidFill>
              </a:rPr>
              <a:t>NASIL BAŞARABİLİRİM?</a:t>
            </a:r>
          </a:p>
        </p:txBody>
      </p:sp>
      <p:sp>
        <p:nvSpPr>
          <p:cNvPr id="39" name="Metin kutusu 38"/>
          <p:cNvSpPr txBox="1"/>
          <p:nvPr/>
        </p:nvSpPr>
        <p:spPr>
          <a:xfrm>
            <a:off x="4475633" y="3379276"/>
            <a:ext cx="1577291" cy="369332"/>
          </a:xfrm>
          <a:prstGeom prst="rect">
            <a:avLst/>
          </a:prstGeom>
          <a:noFill/>
        </p:spPr>
        <p:txBody>
          <a:bodyPr wrap="none" rtlCol="0">
            <a:spAutoFit/>
          </a:bodyPr>
          <a:lstStyle/>
          <a:p>
            <a:r>
              <a:rPr lang="tr-TR" b="1" dirty="0">
                <a:solidFill>
                  <a:srgbClr val="8CC63E"/>
                </a:solidFill>
              </a:rPr>
              <a:t>DENEYECEĞİM</a:t>
            </a:r>
          </a:p>
        </p:txBody>
      </p:sp>
      <p:sp>
        <p:nvSpPr>
          <p:cNvPr id="40" name="Metin kutusu 39"/>
          <p:cNvSpPr txBox="1"/>
          <p:nvPr/>
        </p:nvSpPr>
        <p:spPr>
          <a:xfrm>
            <a:off x="5113505" y="2965524"/>
            <a:ext cx="1708866" cy="369332"/>
          </a:xfrm>
          <a:prstGeom prst="rect">
            <a:avLst/>
          </a:prstGeom>
          <a:noFill/>
        </p:spPr>
        <p:txBody>
          <a:bodyPr wrap="none" rtlCol="0">
            <a:spAutoFit/>
          </a:bodyPr>
          <a:lstStyle/>
          <a:p>
            <a:r>
              <a:rPr lang="tr-TR" b="1" dirty="0">
                <a:solidFill>
                  <a:srgbClr val="01ADEF"/>
                </a:solidFill>
              </a:rPr>
              <a:t>BAŞARABİLİRİM</a:t>
            </a:r>
          </a:p>
        </p:txBody>
      </p:sp>
      <p:sp>
        <p:nvSpPr>
          <p:cNvPr id="41" name="Metin kutusu 40"/>
          <p:cNvSpPr txBox="1"/>
          <p:nvPr/>
        </p:nvSpPr>
        <p:spPr>
          <a:xfrm>
            <a:off x="5817097" y="2467084"/>
            <a:ext cx="1632819" cy="369332"/>
          </a:xfrm>
          <a:prstGeom prst="rect">
            <a:avLst/>
          </a:prstGeom>
          <a:noFill/>
        </p:spPr>
        <p:txBody>
          <a:bodyPr wrap="none" rtlCol="0">
            <a:spAutoFit/>
          </a:bodyPr>
          <a:lstStyle/>
          <a:p>
            <a:r>
              <a:rPr lang="tr-TR" b="1" dirty="0">
                <a:solidFill>
                  <a:srgbClr val="1F61AE"/>
                </a:solidFill>
              </a:rPr>
              <a:t>BAŞARACAĞIM</a:t>
            </a:r>
          </a:p>
        </p:txBody>
      </p:sp>
      <p:sp>
        <p:nvSpPr>
          <p:cNvPr id="42" name="Metin kutusu 41"/>
          <p:cNvSpPr txBox="1"/>
          <p:nvPr/>
        </p:nvSpPr>
        <p:spPr>
          <a:xfrm>
            <a:off x="6681193" y="980728"/>
            <a:ext cx="1235979" cy="369332"/>
          </a:xfrm>
          <a:prstGeom prst="rect">
            <a:avLst/>
          </a:prstGeom>
          <a:noFill/>
        </p:spPr>
        <p:txBody>
          <a:bodyPr wrap="none" rtlCol="0">
            <a:spAutoFit/>
          </a:bodyPr>
          <a:lstStyle/>
          <a:p>
            <a:r>
              <a:rPr lang="tr-TR" b="1" dirty="0">
                <a:solidFill>
                  <a:srgbClr val="002060"/>
                </a:solidFill>
              </a:rPr>
              <a:t>BAŞARDIM</a:t>
            </a:r>
          </a:p>
        </p:txBody>
      </p:sp>
      <p:sp>
        <p:nvSpPr>
          <p:cNvPr id="43" name="Metin kutusu 42"/>
          <p:cNvSpPr txBox="1"/>
          <p:nvPr/>
        </p:nvSpPr>
        <p:spPr>
          <a:xfrm>
            <a:off x="2000673" y="5868234"/>
            <a:ext cx="5722529" cy="461665"/>
          </a:xfrm>
          <a:prstGeom prst="rect">
            <a:avLst/>
          </a:prstGeom>
          <a:noFill/>
        </p:spPr>
        <p:txBody>
          <a:bodyPr wrap="none" rtlCol="0">
            <a:spAutoFit/>
          </a:bodyPr>
          <a:lstStyle/>
          <a:p>
            <a:r>
              <a:rPr lang="tr-TR" sz="2400" b="1" dirty="0">
                <a:solidFill>
                  <a:schemeClr val="accent3">
                    <a:lumMod val="50000"/>
                  </a:schemeClr>
                </a:solidFill>
              </a:rPr>
              <a:t>PEKİ SİZ BUGÜN HANGİ BASAMAKTASINIZ ?</a:t>
            </a:r>
          </a:p>
        </p:txBody>
      </p:sp>
      <p:sp>
        <p:nvSpPr>
          <p:cNvPr id="44" name="Dikdörtgen 43"/>
          <p:cNvSpPr/>
          <p:nvPr/>
        </p:nvSpPr>
        <p:spPr>
          <a:xfrm>
            <a:off x="381000" y="5733257"/>
            <a:ext cx="9144000" cy="56605"/>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5" name="Resim 44"/>
          <p:cNvPicPr>
            <a:picLocks noChangeAspect="1"/>
          </p:cNvPicPr>
          <p:nvPr/>
        </p:nvPicPr>
        <p:blipFill rotWithShape="1">
          <a:blip r:embed="rId4" cstate="print">
            <a:extLst>
              <a:ext uri="{28A0092B-C50C-407E-A947-70E740481C1C}">
                <a14:useLocalDpi xmlns:a14="http://schemas.microsoft.com/office/drawing/2010/main" xmlns="" val="0"/>
              </a:ext>
            </a:extLst>
          </a:blip>
          <a:srcRect r="49224"/>
          <a:stretch/>
        </p:blipFill>
        <p:spPr>
          <a:xfrm>
            <a:off x="484516" y="2888748"/>
            <a:ext cx="1804189" cy="3420573"/>
          </a:xfrm>
          <a:prstGeom prst="rect">
            <a:avLst/>
          </a:prstGeom>
        </p:spPr>
      </p:pic>
    </p:spTree>
    <p:extLst>
      <p:ext uri="{BB962C8B-B14F-4D97-AF65-F5344CB8AC3E}">
        <p14:creationId xmlns:p14="http://schemas.microsoft.com/office/powerpoint/2010/main" xmlns="" val="3985755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73" y="0"/>
            <a:ext cx="9906000" cy="6869594"/>
          </a:xfrm>
          <a:prstGeom prst="rect">
            <a:avLst/>
          </a:prstGeom>
        </p:spPr>
      </p:pic>
      <p:pic>
        <p:nvPicPr>
          <p:cNvPr id="5" name="Resim 4"/>
          <p:cNvPicPr>
            <a:picLocks noChangeAspect="1"/>
          </p:cNvPicPr>
          <p:nvPr/>
        </p:nvPicPr>
        <p:blipFill rotWithShape="1">
          <a:blip r:embed="rId3"/>
          <a:srcRect t="13727"/>
          <a:stretch/>
        </p:blipFill>
        <p:spPr>
          <a:xfrm>
            <a:off x="626763" y="19050"/>
            <a:ext cx="8749862" cy="6677172"/>
          </a:xfrm>
          <a:prstGeom prst="rect">
            <a:avLst/>
          </a:prstGeom>
        </p:spPr>
      </p:pic>
      <p:sp>
        <p:nvSpPr>
          <p:cNvPr id="7" name="Metin kutusu 6"/>
          <p:cNvSpPr txBox="1"/>
          <p:nvPr/>
        </p:nvSpPr>
        <p:spPr>
          <a:xfrm>
            <a:off x="5810902" y="458212"/>
            <a:ext cx="4086225" cy="861774"/>
          </a:xfrm>
          <a:prstGeom prst="rect">
            <a:avLst/>
          </a:prstGeom>
          <a:noFill/>
        </p:spPr>
        <p:txBody>
          <a:bodyPr wrap="square" rtlCol="0">
            <a:spAutoFit/>
          </a:bodyPr>
          <a:lstStyle/>
          <a:p>
            <a:pPr marL="342900" indent="-342900" algn="ctr">
              <a:buFontTx/>
              <a:buAutoNum type="arabicPeriod"/>
            </a:pPr>
            <a:r>
              <a:rPr lang="tr-TR" sz="1600" dirty="0">
                <a:solidFill>
                  <a:prstClr val="black"/>
                </a:solidFill>
                <a:latin typeface="Arial Black" panose="020B0A04020102020204" pitchFamily="34" charset="0"/>
              </a:rPr>
              <a:t>OTURUM </a:t>
            </a:r>
          </a:p>
          <a:p>
            <a:pPr algn="ctr"/>
            <a:r>
              <a:rPr lang="tr-TR" sz="1600" dirty="0">
                <a:solidFill>
                  <a:prstClr val="black"/>
                </a:solidFill>
                <a:latin typeface="Arial Black" panose="020B0A04020102020204" pitchFamily="34" charset="0"/>
              </a:rPr>
              <a:t>TEMEL YETERLİLİK TESTİ (TYT)</a:t>
            </a:r>
          </a:p>
          <a:p>
            <a:pPr algn="ctr"/>
            <a:r>
              <a:rPr lang="tr-TR" sz="1600" dirty="0">
                <a:solidFill>
                  <a:prstClr val="black"/>
                </a:solidFill>
                <a:latin typeface="Arial Black" panose="020B0A04020102020204" pitchFamily="34" charset="0"/>
              </a:rPr>
              <a:t>İLE İLGİLİ BİLGİLER</a:t>
            </a:r>
          </a:p>
        </p:txBody>
      </p:sp>
      <p:pic>
        <p:nvPicPr>
          <p:cNvPr id="8" name="Resim 7"/>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384833" y="136050"/>
            <a:ext cx="2573129" cy="2573129"/>
          </a:xfrm>
          <a:prstGeom prst="rect">
            <a:avLst/>
          </a:prstGeom>
        </p:spPr>
      </p:pic>
      <p:sp>
        <p:nvSpPr>
          <p:cNvPr id="9" name="Metin kutusu 8"/>
          <p:cNvSpPr txBox="1"/>
          <p:nvPr/>
        </p:nvSpPr>
        <p:spPr>
          <a:xfrm rot="19798738">
            <a:off x="788110" y="1099448"/>
            <a:ext cx="1766574" cy="646331"/>
          </a:xfrm>
          <a:prstGeom prst="rect">
            <a:avLst/>
          </a:prstGeom>
          <a:noFill/>
        </p:spPr>
        <p:txBody>
          <a:bodyPr wrap="none" rtlCol="0">
            <a:spAutoFit/>
          </a:bodyPr>
          <a:lstStyle/>
          <a:p>
            <a:r>
              <a:rPr lang="tr-TR" b="1" dirty="0">
                <a:solidFill>
                  <a:srgbClr val="131313"/>
                </a:solidFill>
              </a:rPr>
              <a:t>20 Haziran 2020</a:t>
            </a:r>
          </a:p>
          <a:p>
            <a:r>
              <a:rPr lang="tr-TR" b="1" dirty="0">
                <a:solidFill>
                  <a:srgbClr val="131313"/>
                </a:solidFill>
              </a:rPr>
              <a:t>Cumartesi 10:15</a:t>
            </a:r>
          </a:p>
        </p:txBody>
      </p:sp>
      <p:sp>
        <p:nvSpPr>
          <p:cNvPr id="12" name="Dikdörtgen 11"/>
          <p:cNvSpPr/>
          <p:nvPr/>
        </p:nvSpPr>
        <p:spPr>
          <a:xfrm>
            <a:off x="307598" y="3898568"/>
            <a:ext cx="2864928" cy="1384995"/>
          </a:xfrm>
          <a:prstGeom prst="rect">
            <a:avLst/>
          </a:prstGeom>
        </p:spPr>
        <p:txBody>
          <a:bodyPr wrap="square">
            <a:spAutoFit/>
          </a:bodyPr>
          <a:lstStyle/>
          <a:p>
            <a:pPr algn="ctr"/>
            <a:r>
              <a:rPr lang="tr-TR" sz="1400" dirty="0" err="1" smtClean="0"/>
              <a:t>Türkçe’yi</a:t>
            </a:r>
            <a:r>
              <a:rPr lang="tr-TR" sz="1400" dirty="0" smtClean="0"/>
              <a:t> doğru kullanma, </a:t>
            </a:r>
          </a:p>
          <a:p>
            <a:pPr algn="ctr"/>
            <a:r>
              <a:rPr lang="tr-TR" sz="1400" dirty="0" smtClean="0"/>
              <a:t> okuduğunu anlama ve yorumlama,</a:t>
            </a:r>
          </a:p>
          <a:p>
            <a:pPr algn="ctr"/>
            <a:r>
              <a:rPr lang="tr-TR" sz="1400" dirty="0" smtClean="0"/>
              <a:t> kelime hazinesi,  </a:t>
            </a:r>
          </a:p>
          <a:p>
            <a:pPr algn="ctr"/>
            <a:r>
              <a:rPr lang="tr-TR" sz="1400" dirty="0" smtClean="0"/>
              <a:t>temel cümle bilgisi, </a:t>
            </a:r>
          </a:p>
          <a:p>
            <a:pPr algn="ctr"/>
            <a:r>
              <a:rPr lang="tr-TR" sz="1400" dirty="0" smtClean="0"/>
              <a:t>imla kuralları</a:t>
            </a:r>
          </a:p>
          <a:p>
            <a:pPr algn="ctr"/>
            <a:endParaRPr lang="tr-TR" sz="1400" dirty="0"/>
          </a:p>
        </p:txBody>
      </p:sp>
      <p:sp>
        <p:nvSpPr>
          <p:cNvPr id="13" name="Metin kutusu 12"/>
          <p:cNvSpPr txBox="1"/>
          <p:nvPr/>
        </p:nvSpPr>
        <p:spPr>
          <a:xfrm>
            <a:off x="744924" y="3352621"/>
            <a:ext cx="2082019" cy="338554"/>
          </a:xfrm>
          <a:prstGeom prst="rect">
            <a:avLst/>
          </a:prstGeom>
          <a:noFill/>
        </p:spPr>
        <p:txBody>
          <a:bodyPr wrap="square" rtlCol="0">
            <a:spAutoFit/>
          </a:bodyPr>
          <a:lstStyle/>
          <a:p>
            <a:pPr algn="ctr"/>
            <a:r>
              <a:rPr lang="tr-TR" sz="1600" b="1" dirty="0" smtClean="0"/>
              <a:t>Türkçe ( 40 Soru)</a:t>
            </a:r>
            <a:endParaRPr lang="tr-TR" sz="1600" b="1" dirty="0"/>
          </a:p>
        </p:txBody>
      </p:sp>
      <p:sp>
        <p:nvSpPr>
          <p:cNvPr id="14" name="Dikdörtgen 13"/>
          <p:cNvSpPr/>
          <p:nvPr/>
        </p:nvSpPr>
        <p:spPr>
          <a:xfrm>
            <a:off x="192255" y="5805256"/>
            <a:ext cx="2958283" cy="954107"/>
          </a:xfrm>
          <a:prstGeom prst="rect">
            <a:avLst/>
          </a:prstGeom>
        </p:spPr>
        <p:txBody>
          <a:bodyPr wrap="square">
            <a:spAutoFit/>
          </a:bodyPr>
          <a:lstStyle/>
          <a:p>
            <a:pPr marL="12700" marR="5080" indent="271145" algn="ctr"/>
            <a:r>
              <a:rPr lang="tr-TR" sz="1400" dirty="0">
                <a:solidFill>
                  <a:prstClr val="black"/>
                </a:solidFill>
                <a:cs typeface="Calibri"/>
              </a:rPr>
              <a:t>Temel </a:t>
            </a:r>
            <a:r>
              <a:rPr lang="tr-TR" sz="1400" spc="-5" dirty="0">
                <a:solidFill>
                  <a:prstClr val="black"/>
                </a:solidFill>
                <a:cs typeface="Calibri"/>
              </a:rPr>
              <a:t>matematik </a:t>
            </a:r>
            <a:r>
              <a:rPr lang="tr-TR" sz="1400" dirty="0">
                <a:solidFill>
                  <a:prstClr val="black"/>
                </a:solidFill>
                <a:cs typeface="Calibri"/>
              </a:rPr>
              <a:t>ve bilim  </a:t>
            </a:r>
            <a:r>
              <a:rPr lang="tr-TR" sz="1400" spc="-5" dirty="0">
                <a:solidFill>
                  <a:prstClr val="black"/>
                </a:solidFill>
                <a:cs typeface="Calibri"/>
              </a:rPr>
              <a:t>kavramlarını kullanma, </a:t>
            </a:r>
            <a:r>
              <a:rPr lang="tr-TR" sz="1400" dirty="0">
                <a:solidFill>
                  <a:prstClr val="black"/>
                </a:solidFill>
                <a:cs typeface="Calibri"/>
              </a:rPr>
              <a:t>işlem  </a:t>
            </a:r>
            <a:r>
              <a:rPr lang="tr-TR" sz="1400" spc="-5" dirty="0">
                <a:solidFill>
                  <a:prstClr val="black"/>
                </a:solidFill>
                <a:cs typeface="Calibri"/>
              </a:rPr>
              <a:t>yapma, soyut </a:t>
            </a:r>
            <a:r>
              <a:rPr lang="tr-TR" sz="1400" dirty="0">
                <a:solidFill>
                  <a:prstClr val="black"/>
                </a:solidFill>
                <a:cs typeface="Calibri"/>
              </a:rPr>
              <a:t>işlemler, </a:t>
            </a:r>
            <a:r>
              <a:rPr lang="tr-TR" sz="1400" spc="-5" dirty="0">
                <a:solidFill>
                  <a:prstClr val="black"/>
                </a:solidFill>
                <a:cs typeface="Calibri"/>
              </a:rPr>
              <a:t>temel  matematik </a:t>
            </a:r>
            <a:r>
              <a:rPr lang="tr-TR" sz="1400" dirty="0">
                <a:solidFill>
                  <a:prstClr val="black"/>
                </a:solidFill>
                <a:cs typeface="Calibri"/>
              </a:rPr>
              <a:t>bilgilerini</a:t>
            </a:r>
            <a:r>
              <a:rPr lang="tr-TR" sz="1400" spc="-40" dirty="0">
                <a:solidFill>
                  <a:prstClr val="black"/>
                </a:solidFill>
                <a:cs typeface="Calibri"/>
              </a:rPr>
              <a:t> </a:t>
            </a:r>
            <a:r>
              <a:rPr lang="tr-TR" sz="1400" spc="-5" dirty="0">
                <a:solidFill>
                  <a:prstClr val="black"/>
                </a:solidFill>
                <a:cs typeface="Calibri"/>
              </a:rPr>
              <a:t>gündelik hayatta</a:t>
            </a:r>
            <a:r>
              <a:rPr lang="tr-TR" sz="1400" spc="-55" dirty="0">
                <a:solidFill>
                  <a:prstClr val="black"/>
                </a:solidFill>
                <a:cs typeface="Calibri"/>
              </a:rPr>
              <a:t> </a:t>
            </a:r>
            <a:r>
              <a:rPr lang="tr-TR" sz="1400" spc="-55" dirty="0" smtClean="0">
                <a:solidFill>
                  <a:prstClr val="black"/>
                </a:solidFill>
                <a:cs typeface="Calibri"/>
              </a:rPr>
              <a:t> </a:t>
            </a:r>
            <a:r>
              <a:rPr lang="tr-TR" sz="1400" spc="-5" dirty="0">
                <a:solidFill>
                  <a:prstClr val="black"/>
                </a:solidFill>
                <a:cs typeface="Calibri"/>
              </a:rPr>
              <a:t>uygulama</a:t>
            </a:r>
            <a:endParaRPr lang="tr-TR" sz="1400" dirty="0">
              <a:solidFill>
                <a:prstClr val="black"/>
              </a:solidFill>
              <a:cs typeface="Calibri"/>
            </a:endParaRPr>
          </a:p>
        </p:txBody>
      </p:sp>
      <p:sp>
        <p:nvSpPr>
          <p:cNvPr id="15" name="Metin kutusu 14"/>
          <p:cNvSpPr txBox="1"/>
          <p:nvPr/>
        </p:nvSpPr>
        <p:spPr>
          <a:xfrm>
            <a:off x="498739" y="5372783"/>
            <a:ext cx="2574387" cy="338554"/>
          </a:xfrm>
          <a:prstGeom prst="rect">
            <a:avLst/>
          </a:prstGeom>
          <a:noFill/>
        </p:spPr>
        <p:txBody>
          <a:bodyPr wrap="square" rtlCol="0">
            <a:spAutoFit/>
          </a:bodyPr>
          <a:lstStyle/>
          <a:p>
            <a:pPr algn="ctr"/>
            <a:r>
              <a:rPr lang="tr-TR" sz="1600" b="1" dirty="0" smtClean="0"/>
              <a:t>Matematik (40 Soru)</a:t>
            </a:r>
            <a:endParaRPr lang="tr-TR" sz="1600" b="1" dirty="0"/>
          </a:p>
        </p:txBody>
      </p:sp>
      <p:sp>
        <p:nvSpPr>
          <p:cNvPr id="16" name="Dikdörtgen 15"/>
          <p:cNvSpPr/>
          <p:nvPr/>
        </p:nvSpPr>
        <p:spPr>
          <a:xfrm>
            <a:off x="7211692" y="2767845"/>
            <a:ext cx="2164933" cy="1169551"/>
          </a:xfrm>
          <a:prstGeom prst="rect">
            <a:avLst/>
          </a:prstGeom>
        </p:spPr>
        <p:txBody>
          <a:bodyPr wrap="square">
            <a:spAutoFit/>
          </a:bodyPr>
          <a:lstStyle/>
          <a:p>
            <a:pPr marL="132715" marR="125730" algn="ctr"/>
            <a:r>
              <a:rPr lang="tr-TR" sz="1400" dirty="0">
                <a:solidFill>
                  <a:prstClr val="black"/>
                </a:solidFill>
                <a:cs typeface="Calibri"/>
              </a:rPr>
              <a:t>Biyoloji (6</a:t>
            </a:r>
            <a:r>
              <a:rPr lang="tr-TR" sz="1400" spc="-125" dirty="0">
                <a:solidFill>
                  <a:prstClr val="black"/>
                </a:solidFill>
                <a:cs typeface="Calibri"/>
              </a:rPr>
              <a:t> </a:t>
            </a:r>
            <a:r>
              <a:rPr lang="tr-TR" sz="1400" spc="-5" dirty="0">
                <a:solidFill>
                  <a:prstClr val="black"/>
                </a:solidFill>
                <a:cs typeface="Calibri"/>
              </a:rPr>
              <a:t>Soru)</a:t>
            </a:r>
            <a:endParaRPr lang="tr-TR" sz="1400" dirty="0">
              <a:solidFill>
                <a:prstClr val="black"/>
              </a:solidFill>
              <a:cs typeface="Calibri"/>
            </a:endParaRPr>
          </a:p>
          <a:p>
            <a:pPr algn="ctr"/>
            <a:r>
              <a:rPr lang="tr-TR" sz="1400" dirty="0">
                <a:solidFill>
                  <a:prstClr val="black"/>
                </a:solidFill>
                <a:cs typeface="Calibri"/>
              </a:rPr>
              <a:t>     Fizik (7</a:t>
            </a:r>
            <a:r>
              <a:rPr lang="tr-TR" sz="1400" spc="-114" dirty="0">
                <a:solidFill>
                  <a:prstClr val="black"/>
                </a:solidFill>
                <a:cs typeface="Calibri"/>
              </a:rPr>
              <a:t> </a:t>
            </a:r>
            <a:r>
              <a:rPr lang="tr-TR" sz="1400" spc="-5" dirty="0">
                <a:solidFill>
                  <a:prstClr val="black"/>
                </a:solidFill>
                <a:cs typeface="Calibri"/>
              </a:rPr>
              <a:t>Soru)</a:t>
            </a:r>
            <a:endParaRPr lang="tr-TR" sz="1400" dirty="0">
              <a:solidFill>
                <a:prstClr val="black"/>
              </a:solidFill>
              <a:cs typeface="Calibri"/>
            </a:endParaRPr>
          </a:p>
          <a:p>
            <a:pPr algn="ctr"/>
            <a:r>
              <a:rPr lang="tr-TR" sz="1400" dirty="0">
                <a:solidFill>
                  <a:prstClr val="black"/>
                </a:solidFill>
                <a:cs typeface="Calibri"/>
              </a:rPr>
              <a:t>      Kimya (7</a:t>
            </a:r>
            <a:r>
              <a:rPr lang="tr-TR" sz="1400" spc="-100" dirty="0">
                <a:solidFill>
                  <a:prstClr val="black"/>
                </a:solidFill>
                <a:cs typeface="Calibri"/>
              </a:rPr>
              <a:t> </a:t>
            </a:r>
            <a:r>
              <a:rPr lang="tr-TR" sz="1400" spc="-5" dirty="0">
                <a:solidFill>
                  <a:prstClr val="black"/>
                </a:solidFill>
                <a:cs typeface="Calibri"/>
              </a:rPr>
              <a:t>Soru)</a:t>
            </a:r>
            <a:endParaRPr lang="tr-TR" sz="1400" dirty="0">
              <a:solidFill>
                <a:prstClr val="black"/>
              </a:solidFill>
              <a:cs typeface="Calibri"/>
            </a:endParaRPr>
          </a:p>
          <a:p>
            <a:pPr algn="ctr"/>
            <a:r>
              <a:rPr lang="tr-TR" sz="1400" spc="-5" dirty="0">
                <a:solidFill>
                  <a:prstClr val="black"/>
                </a:solidFill>
                <a:cs typeface="Calibri"/>
              </a:rPr>
              <a:t>Alanları </a:t>
            </a:r>
            <a:r>
              <a:rPr lang="tr-TR" sz="1400" dirty="0">
                <a:solidFill>
                  <a:prstClr val="black"/>
                </a:solidFill>
                <a:cs typeface="Calibri"/>
              </a:rPr>
              <a:t>ile ilgili bilgi</a:t>
            </a:r>
          </a:p>
          <a:p>
            <a:pPr algn="ctr"/>
            <a:r>
              <a:rPr lang="tr-TR" sz="1400" spc="-60" dirty="0">
                <a:solidFill>
                  <a:prstClr val="black"/>
                </a:solidFill>
                <a:cs typeface="Calibri"/>
              </a:rPr>
              <a:t> </a:t>
            </a:r>
            <a:r>
              <a:rPr lang="tr-TR" sz="1400" spc="-5" dirty="0">
                <a:solidFill>
                  <a:prstClr val="black"/>
                </a:solidFill>
                <a:cs typeface="Calibri"/>
              </a:rPr>
              <a:t>esaslı </a:t>
            </a:r>
            <a:r>
              <a:rPr lang="tr-TR" sz="1400" dirty="0">
                <a:solidFill>
                  <a:prstClr val="black"/>
                </a:solidFill>
                <a:cs typeface="Calibri"/>
              </a:rPr>
              <a:t>yeterlilikler</a:t>
            </a:r>
          </a:p>
        </p:txBody>
      </p:sp>
      <p:sp>
        <p:nvSpPr>
          <p:cNvPr id="17" name="Metin kutusu 16"/>
          <p:cNvSpPr txBox="1"/>
          <p:nvPr/>
        </p:nvSpPr>
        <p:spPr>
          <a:xfrm>
            <a:off x="7315199" y="2363372"/>
            <a:ext cx="2061425" cy="338554"/>
          </a:xfrm>
          <a:prstGeom prst="rect">
            <a:avLst/>
          </a:prstGeom>
          <a:noFill/>
        </p:spPr>
        <p:txBody>
          <a:bodyPr wrap="square" rtlCol="0">
            <a:spAutoFit/>
          </a:bodyPr>
          <a:lstStyle/>
          <a:p>
            <a:pPr algn="ctr"/>
            <a:r>
              <a:rPr lang="tr-TR" sz="1600" b="1" dirty="0" smtClean="0"/>
              <a:t>Fen Bilimleri (20 Soru)</a:t>
            </a:r>
            <a:endParaRPr lang="tr-TR" sz="1600" b="1" dirty="0"/>
          </a:p>
        </p:txBody>
      </p:sp>
      <p:sp>
        <p:nvSpPr>
          <p:cNvPr id="18" name="Dikdörtgen 17"/>
          <p:cNvSpPr/>
          <p:nvPr/>
        </p:nvSpPr>
        <p:spPr>
          <a:xfrm>
            <a:off x="6633710" y="4980782"/>
            <a:ext cx="2870939" cy="1384995"/>
          </a:xfrm>
          <a:prstGeom prst="rect">
            <a:avLst/>
          </a:prstGeom>
        </p:spPr>
        <p:txBody>
          <a:bodyPr wrap="square">
            <a:spAutoFit/>
          </a:bodyPr>
          <a:lstStyle/>
          <a:p>
            <a:pPr marL="280670" marR="274320" algn="ctr"/>
            <a:r>
              <a:rPr lang="tr-TR" sz="1400" spc="-5" dirty="0">
                <a:solidFill>
                  <a:prstClr val="black"/>
                </a:solidFill>
                <a:cs typeface="Calibri"/>
              </a:rPr>
              <a:t>Coğrafya (5</a:t>
            </a:r>
            <a:r>
              <a:rPr lang="tr-TR" sz="1400" spc="-60" dirty="0">
                <a:solidFill>
                  <a:prstClr val="black"/>
                </a:solidFill>
                <a:cs typeface="Calibri"/>
              </a:rPr>
              <a:t> </a:t>
            </a:r>
            <a:r>
              <a:rPr lang="tr-TR" sz="1400" spc="-5" dirty="0">
                <a:solidFill>
                  <a:prstClr val="black"/>
                </a:solidFill>
                <a:cs typeface="Calibri"/>
              </a:rPr>
              <a:t>Soru)</a:t>
            </a:r>
            <a:endParaRPr lang="tr-TR" sz="1400" dirty="0">
              <a:solidFill>
                <a:prstClr val="black"/>
              </a:solidFill>
              <a:cs typeface="Calibri"/>
            </a:endParaRPr>
          </a:p>
          <a:p>
            <a:pPr marL="309880" marR="302895" algn="ctr"/>
            <a:r>
              <a:rPr lang="tr-TR" sz="1400" spc="-5" dirty="0">
                <a:solidFill>
                  <a:prstClr val="black"/>
                </a:solidFill>
                <a:cs typeface="Calibri"/>
              </a:rPr>
              <a:t>Din </a:t>
            </a:r>
            <a:r>
              <a:rPr lang="tr-TR" sz="1400" spc="-10" dirty="0">
                <a:solidFill>
                  <a:prstClr val="black"/>
                </a:solidFill>
                <a:cs typeface="Calibri"/>
              </a:rPr>
              <a:t>K.ve </a:t>
            </a:r>
            <a:r>
              <a:rPr lang="tr-TR" sz="1400" spc="-5" dirty="0" err="1">
                <a:solidFill>
                  <a:prstClr val="black"/>
                </a:solidFill>
                <a:cs typeface="Calibri"/>
              </a:rPr>
              <a:t>Ah.Bl</a:t>
            </a:r>
            <a:r>
              <a:rPr lang="tr-TR" sz="1400" spc="-5" dirty="0">
                <a:solidFill>
                  <a:prstClr val="black"/>
                </a:solidFill>
                <a:cs typeface="Calibri"/>
              </a:rPr>
              <a:t>. (5 Soru)  Felsefe (5</a:t>
            </a:r>
            <a:r>
              <a:rPr lang="tr-TR" sz="1400" spc="-50" dirty="0">
                <a:solidFill>
                  <a:prstClr val="black"/>
                </a:solidFill>
                <a:cs typeface="Calibri"/>
              </a:rPr>
              <a:t> </a:t>
            </a:r>
            <a:r>
              <a:rPr lang="tr-TR" sz="1400" spc="-5" dirty="0">
                <a:solidFill>
                  <a:prstClr val="black"/>
                </a:solidFill>
                <a:cs typeface="Calibri"/>
              </a:rPr>
              <a:t>Soru)</a:t>
            </a:r>
            <a:endParaRPr lang="tr-TR" sz="1400" dirty="0">
              <a:solidFill>
                <a:prstClr val="black"/>
              </a:solidFill>
              <a:cs typeface="Calibri"/>
            </a:endParaRPr>
          </a:p>
          <a:p>
            <a:pPr algn="ctr"/>
            <a:r>
              <a:rPr lang="tr-TR" sz="1400" spc="-5" dirty="0">
                <a:solidFill>
                  <a:prstClr val="black"/>
                </a:solidFill>
                <a:cs typeface="Calibri"/>
              </a:rPr>
              <a:t>Tarih (5</a:t>
            </a:r>
            <a:r>
              <a:rPr lang="tr-TR" sz="1400" spc="-50" dirty="0">
                <a:solidFill>
                  <a:prstClr val="black"/>
                </a:solidFill>
                <a:cs typeface="Calibri"/>
              </a:rPr>
              <a:t> </a:t>
            </a:r>
            <a:r>
              <a:rPr lang="tr-TR" sz="1400" spc="-5" dirty="0">
                <a:solidFill>
                  <a:prstClr val="black"/>
                </a:solidFill>
                <a:cs typeface="Calibri"/>
              </a:rPr>
              <a:t>Soru)</a:t>
            </a:r>
            <a:endParaRPr lang="tr-TR" sz="1400" dirty="0">
              <a:solidFill>
                <a:prstClr val="black"/>
              </a:solidFill>
              <a:cs typeface="Calibri"/>
            </a:endParaRPr>
          </a:p>
          <a:p>
            <a:pPr algn="ctr"/>
            <a:r>
              <a:rPr lang="tr-TR" sz="1400" spc="-10" dirty="0">
                <a:solidFill>
                  <a:prstClr val="black"/>
                </a:solidFill>
                <a:cs typeface="Calibri"/>
              </a:rPr>
              <a:t>Alanları ile ilgili </a:t>
            </a:r>
            <a:r>
              <a:rPr lang="tr-TR" sz="1400" spc="-5" dirty="0">
                <a:solidFill>
                  <a:prstClr val="black"/>
                </a:solidFill>
                <a:cs typeface="Calibri"/>
              </a:rPr>
              <a:t>bilgi esaslı</a:t>
            </a:r>
            <a:r>
              <a:rPr lang="tr-TR" sz="1400" spc="150" dirty="0">
                <a:solidFill>
                  <a:prstClr val="black"/>
                </a:solidFill>
                <a:cs typeface="Calibri"/>
              </a:rPr>
              <a:t> </a:t>
            </a:r>
            <a:r>
              <a:rPr lang="tr-TR" sz="1400" spc="-5" dirty="0">
                <a:solidFill>
                  <a:prstClr val="black"/>
                </a:solidFill>
                <a:cs typeface="Calibri"/>
              </a:rPr>
              <a:t>yeterlilikler</a:t>
            </a:r>
            <a:endParaRPr lang="tr-TR" sz="1400" dirty="0">
              <a:solidFill>
                <a:prstClr val="black"/>
              </a:solidFill>
              <a:cs typeface="Calibri"/>
            </a:endParaRPr>
          </a:p>
        </p:txBody>
      </p:sp>
      <p:sp>
        <p:nvSpPr>
          <p:cNvPr id="19" name="Metin kutusu 18"/>
          <p:cNvSpPr txBox="1"/>
          <p:nvPr/>
        </p:nvSpPr>
        <p:spPr>
          <a:xfrm>
            <a:off x="7270479" y="4437176"/>
            <a:ext cx="2047357" cy="307777"/>
          </a:xfrm>
          <a:prstGeom prst="rect">
            <a:avLst/>
          </a:prstGeom>
          <a:noFill/>
        </p:spPr>
        <p:txBody>
          <a:bodyPr wrap="square" rtlCol="0">
            <a:spAutoFit/>
          </a:bodyPr>
          <a:lstStyle/>
          <a:p>
            <a:pPr algn="ctr"/>
            <a:r>
              <a:rPr lang="tr-TR" sz="1400" b="1" dirty="0" smtClean="0"/>
              <a:t>Sosyal Bilimler (20 Soru)</a:t>
            </a:r>
            <a:endParaRPr lang="tr-TR" sz="1400" b="1" dirty="0"/>
          </a:p>
        </p:txBody>
      </p:sp>
      <p:sp>
        <p:nvSpPr>
          <p:cNvPr id="2" name="Oval 1"/>
          <p:cNvSpPr/>
          <p:nvPr/>
        </p:nvSpPr>
        <p:spPr>
          <a:xfrm>
            <a:off x="4276164" y="533568"/>
            <a:ext cx="537883" cy="495909"/>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xmlns="" val="4219834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73" y="0"/>
            <a:ext cx="9906000" cy="6869594"/>
          </a:xfrm>
          <a:prstGeom prst="rect">
            <a:avLst/>
          </a:prstGeom>
        </p:spPr>
      </p:pic>
      <p:sp>
        <p:nvSpPr>
          <p:cNvPr id="4" name="Metin kutusu 3"/>
          <p:cNvSpPr txBox="1"/>
          <p:nvPr/>
        </p:nvSpPr>
        <p:spPr>
          <a:xfrm>
            <a:off x="2091521" y="1088384"/>
            <a:ext cx="2192010" cy="830997"/>
          </a:xfrm>
          <a:prstGeom prst="rect">
            <a:avLst/>
          </a:prstGeom>
          <a:noFill/>
        </p:spPr>
        <p:txBody>
          <a:bodyPr wrap="none" rtlCol="0">
            <a:spAutoFit/>
          </a:bodyPr>
          <a:lstStyle/>
          <a:p>
            <a:pPr algn="ctr"/>
            <a:r>
              <a:rPr lang="tr-TR" sz="2400" b="1" dirty="0" smtClean="0"/>
              <a:t>TYT</a:t>
            </a:r>
          </a:p>
          <a:p>
            <a:pPr algn="ctr"/>
            <a:r>
              <a:rPr lang="tr-TR" sz="2400" b="1" dirty="0" smtClean="0"/>
              <a:t>GENEL BİLGİLER</a:t>
            </a:r>
            <a:endParaRPr lang="tr-TR" sz="2400" b="1" dirty="0"/>
          </a:p>
        </p:txBody>
      </p:sp>
      <p:sp>
        <p:nvSpPr>
          <p:cNvPr id="5" name="Dikdörtgen 4"/>
          <p:cNvSpPr/>
          <p:nvPr/>
        </p:nvSpPr>
        <p:spPr>
          <a:xfrm>
            <a:off x="605811" y="2275528"/>
            <a:ext cx="8694378" cy="457048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tr-TR" sz="1600" b="1" dirty="0" smtClean="0"/>
              <a:t>Her aday için tek TYT puanı hesaplanacaktır. Tüm ön lisans programları bu tek puan türüyle tercih edilecektir.</a:t>
            </a:r>
          </a:p>
          <a:p>
            <a:pPr marL="285750" indent="-285750" algn="just">
              <a:lnSpc>
                <a:spcPct val="150000"/>
              </a:lnSpc>
              <a:buFont typeface="Wingdings" panose="05000000000000000000" pitchFamily="2" charset="2"/>
              <a:buChar char="§"/>
            </a:pPr>
            <a:r>
              <a:rPr lang="tr-TR" sz="1600" b="1" dirty="0" smtClean="0">
                <a:solidFill>
                  <a:srgbClr val="FF0000"/>
                </a:solidFill>
              </a:rPr>
              <a:t>TYT soruları, MEB’in ortak müfredatından seçilecektir. </a:t>
            </a:r>
          </a:p>
          <a:p>
            <a:pPr marL="285750" indent="-285750" algn="just">
              <a:lnSpc>
                <a:spcPct val="150000"/>
              </a:lnSpc>
              <a:buFont typeface="Wingdings" panose="05000000000000000000" pitchFamily="2" charset="2"/>
              <a:buChar char="§"/>
            </a:pPr>
            <a:r>
              <a:rPr lang="tr-TR" sz="1600" b="1" dirty="0" smtClean="0"/>
              <a:t>TYT puanının hesaplanması için temel matematik testi veya Türkçe testinde en az 0,5 ham puan almaları gerekmektedir.</a:t>
            </a:r>
          </a:p>
          <a:p>
            <a:pPr marL="285750" indent="-285750">
              <a:lnSpc>
                <a:spcPct val="150000"/>
              </a:lnSpc>
              <a:buFont typeface="Wingdings" panose="05000000000000000000" pitchFamily="2" charset="2"/>
              <a:buChar char="§"/>
            </a:pPr>
            <a:r>
              <a:rPr lang="tr-TR" sz="1600" b="1" dirty="0" smtClean="0">
                <a:solidFill>
                  <a:srgbClr val="FF0000"/>
                </a:solidFill>
              </a:rPr>
              <a:t>2020-TYT’ye girmek isteyen adaylar, “</a:t>
            </a:r>
            <a:r>
              <a:rPr lang="tr-TR" sz="1600" b="1" i="1" dirty="0" smtClean="0">
                <a:solidFill>
                  <a:srgbClr val="FF0000"/>
                </a:solidFill>
              </a:rPr>
              <a:t>Temel Yeterlilik Testi (TYT)</a:t>
            </a:r>
            <a:r>
              <a:rPr lang="tr-TR" sz="1600" b="1" dirty="0" smtClean="0">
                <a:solidFill>
                  <a:srgbClr val="FF0000"/>
                </a:solidFill>
              </a:rPr>
              <a:t>” seçeneğini işaretleyecekler</a:t>
            </a:r>
          </a:p>
          <a:p>
            <a:pPr marL="285750" indent="-285750">
              <a:lnSpc>
                <a:spcPct val="150000"/>
              </a:lnSpc>
              <a:buFont typeface="Wingdings" panose="05000000000000000000" pitchFamily="2" charset="2"/>
              <a:buChar char="§"/>
            </a:pPr>
            <a:r>
              <a:rPr lang="tr-TR" sz="1600" b="1" dirty="0" smtClean="0"/>
              <a:t>2019-TYT puanı 200 ve üzeri olan adaylardan </a:t>
            </a:r>
            <a:r>
              <a:rPr lang="tr-TR" b="1" dirty="0" smtClean="0"/>
              <a:t>2020-TYT’ye </a:t>
            </a:r>
            <a:r>
              <a:rPr lang="tr-TR" b="1" u="sng" dirty="0" smtClean="0"/>
              <a:t>girmek istemeyenler ise </a:t>
            </a:r>
            <a:r>
              <a:rPr lang="tr-TR" sz="1600" b="1" u="sng" dirty="0" smtClean="0"/>
              <a:t>bu seçeneği boş bırakacaklardır.</a:t>
            </a:r>
          </a:p>
          <a:p>
            <a:pPr marL="285750" indent="-285750">
              <a:lnSpc>
                <a:spcPct val="150000"/>
              </a:lnSpc>
              <a:buFont typeface="Wingdings" panose="05000000000000000000" pitchFamily="2" charset="2"/>
              <a:buChar char="§"/>
            </a:pPr>
            <a:r>
              <a:rPr lang="tr-TR" sz="1600" b="1" dirty="0" smtClean="0">
                <a:solidFill>
                  <a:srgbClr val="FF0000"/>
                </a:solidFill>
              </a:rPr>
              <a:t>2019-TYT puanı 200 ve üzeri olan adaylar 2020 TYT sınavına girerse hangi puanı yüksek ise o puanı nihai puanı olacaktır. (Yerleştirme Puanı yüksek olan kullanılacaktır.)</a:t>
            </a:r>
          </a:p>
          <a:p>
            <a:pPr marL="285750" indent="-285750">
              <a:lnSpc>
                <a:spcPct val="150000"/>
              </a:lnSpc>
              <a:buFont typeface="Wingdings" panose="05000000000000000000" pitchFamily="2" charset="2"/>
              <a:buChar char="§"/>
            </a:pPr>
            <a:endParaRPr lang="tr-TR" sz="1600" dirty="0" smtClean="0">
              <a:solidFill>
                <a:srgbClr val="FF0000"/>
              </a:solidFill>
            </a:endParaRPr>
          </a:p>
          <a:p>
            <a:pPr marL="285750" indent="-285750" algn="just">
              <a:lnSpc>
                <a:spcPct val="150000"/>
              </a:lnSpc>
              <a:buFont typeface="Wingdings" panose="05000000000000000000" pitchFamily="2" charset="2"/>
              <a:buChar char="§"/>
            </a:pPr>
            <a:endParaRPr lang="tr-TR" sz="1600" dirty="0"/>
          </a:p>
        </p:txBody>
      </p:sp>
      <p:pic>
        <p:nvPicPr>
          <p:cNvPr id="6" name="Resim 5"/>
          <p:cNvPicPr>
            <a:picLocks noChangeAspect="1"/>
          </p:cNvPicPr>
          <p:nvPr/>
        </p:nvPicPr>
        <p:blipFill>
          <a:blip r:embed="rId3"/>
          <a:stretch>
            <a:fillRect/>
          </a:stretch>
        </p:blipFill>
        <p:spPr>
          <a:xfrm>
            <a:off x="605811" y="348384"/>
            <a:ext cx="1660865" cy="1588020"/>
          </a:xfrm>
          <a:prstGeom prst="rect">
            <a:avLst/>
          </a:prstGeom>
        </p:spPr>
      </p:pic>
    </p:spTree>
    <p:extLst>
      <p:ext uri="{BB962C8B-B14F-4D97-AF65-F5344CB8AC3E}">
        <p14:creationId xmlns:p14="http://schemas.microsoft.com/office/powerpoint/2010/main" xmlns="" val="266790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25635"/>
            <a:ext cx="9906000" cy="6869594"/>
          </a:xfrm>
          <a:prstGeom prst="rect">
            <a:avLst/>
          </a:prstGeom>
        </p:spPr>
      </p:pic>
      <p:sp>
        <p:nvSpPr>
          <p:cNvPr id="6" name="Metin kutusu 5"/>
          <p:cNvSpPr txBox="1"/>
          <p:nvPr/>
        </p:nvSpPr>
        <p:spPr>
          <a:xfrm>
            <a:off x="182685" y="1635858"/>
            <a:ext cx="3939970" cy="400110"/>
          </a:xfrm>
          <a:prstGeom prst="rect">
            <a:avLst/>
          </a:prstGeom>
          <a:noFill/>
        </p:spPr>
        <p:txBody>
          <a:bodyPr wrap="square" rtlCol="0">
            <a:spAutoFit/>
          </a:bodyPr>
          <a:lstStyle/>
          <a:p>
            <a:r>
              <a:rPr lang="tr-TR" sz="2000" b="1" dirty="0" smtClean="0"/>
              <a:t>2019 TYT puanı nasıl kullanılacak?</a:t>
            </a:r>
            <a:endParaRPr lang="tr-TR" sz="2000" b="1" dirty="0"/>
          </a:p>
        </p:txBody>
      </p:sp>
      <p:sp>
        <p:nvSpPr>
          <p:cNvPr id="8" name="Dikdörtgen 7"/>
          <p:cNvSpPr/>
          <p:nvPr/>
        </p:nvSpPr>
        <p:spPr>
          <a:xfrm>
            <a:off x="4668514" y="488773"/>
            <a:ext cx="4512723" cy="1477328"/>
          </a:xfrm>
          <a:prstGeom prst="rect">
            <a:avLst/>
          </a:prstGeom>
        </p:spPr>
        <p:txBody>
          <a:bodyPr wrap="square">
            <a:spAutoFit/>
          </a:bodyPr>
          <a:lstStyle/>
          <a:p>
            <a:pPr algn="just"/>
            <a:r>
              <a:rPr lang="tr-TR" b="1" dirty="0" smtClean="0">
                <a:solidFill>
                  <a:srgbClr val="000000"/>
                </a:solidFill>
              </a:rPr>
              <a:t>2019-TYT </a:t>
            </a:r>
            <a:r>
              <a:rPr lang="tr-TR" b="1" dirty="0">
                <a:solidFill>
                  <a:srgbClr val="000000"/>
                </a:solidFill>
              </a:rPr>
              <a:t>sınav puanı 200 ve üzeri olan adayların, </a:t>
            </a:r>
            <a:r>
              <a:rPr lang="tr-TR" b="1" dirty="0" smtClean="0">
                <a:solidFill>
                  <a:srgbClr val="000000"/>
                </a:solidFill>
              </a:rPr>
              <a:t>2020-TYT </a:t>
            </a:r>
            <a:r>
              <a:rPr lang="tr-TR" b="1" dirty="0">
                <a:solidFill>
                  <a:srgbClr val="000000"/>
                </a:solidFill>
              </a:rPr>
              <a:t>nihai sınav puanlarının belirlenmesi ve bütün adayların </a:t>
            </a:r>
            <a:r>
              <a:rPr lang="tr-TR" b="1" dirty="0" smtClean="0">
                <a:solidFill>
                  <a:srgbClr val="000000"/>
                </a:solidFill>
              </a:rPr>
              <a:t>2020-TYT </a:t>
            </a:r>
            <a:r>
              <a:rPr lang="tr-TR" b="1" dirty="0">
                <a:solidFill>
                  <a:srgbClr val="000000"/>
                </a:solidFill>
              </a:rPr>
              <a:t>nihai başarı sıralarının oluşmasında aşağıdaki yol izlenecektir:</a:t>
            </a:r>
          </a:p>
        </p:txBody>
      </p:sp>
      <p:sp>
        <p:nvSpPr>
          <p:cNvPr id="2" name="Metin kutusu 1"/>
          <p:cNvSpPr txBox="1"/>
          <p:nvPr/>
        </p:nvSpPr>
        <p:spPr>
          <a:xfrm>
            <a:off x="1126667" y="3670716"/>
            <a:ext cx="8385634" cy="830997"/>
          </a:xfrm>
          <a:prstGeom prst="rect">
            <a:avLst/>
          </a:prstGeom>
          <a:noFill/>
        </p:spPr>
        <p:txBody>
          <a:bodyPr wrap="square" rtlCol="0">
            <a:spAutoFit/>
          </a:bodyPr>
          <a:lstStyle/>
          <a:p>
            <a:pPr algn="just"/>
            <a:r>
              <a:rPr lang="tr-TR" sz="1600" b="1" dirty="0" smtClean="0">
                <a:solidFill>
                  <a:schemeClr val="accent5">
                    <a:lumMod val="75000"/>
                  </a:schemeClr>
                </a:solidFill>
              </a:rPr>
              <a:t>2019- TYT puanı 200 ve üzeri olan bir adayın 2020-TYT sınavına girme zorunluğu yoktur. Unutmaması gereken </a:t>
            </a:r>
            <a:r>
              <a:rPr lang="tr-TR" sz="1600" b="1" u="sng" dirty="0" smtClean="0">
                <a:solidFill>
                  <a:srgbClr val="FF0000"/>
                </a:solidFill>
              </a:rPr>
              <a:t>2020 YKS başvuru tarihlerinde başvuru  yapmaları ve ücret ödemeleri gerekmektedir.</a:t>
            </a:r>
            <a:endParaRPr lang="tr-TR" sz="1600" b="1" u="sng" dirty="0">
              <a:solidFill>
                <a:srgbClr val="FF0000"/>
              </a:solidFill>
            </a:endParaRPr>
          </a:p>
        </p:txBody>
      </p:sp>
      <p:sp>
        <p:nvSpPr>
          <p:cNvPr id="3" name="Metin kutusu 2"/>
          <p:cNvSpPr txBox="1"/>
          <p:nvPr/>
        </p:nvSpPr>
        <p:spPr>
          <a:xfrm>
            <a:off x="1126666" y="4748533"/>
            <a:ext cx="8385634" cy="830997"/>
          </a:xfrm>
          <a:prstGeom prst="rect">
            <a:avLst/>
          </a:prstGeom>
          <a:noFill/>
        </p:spPr>
        <p:txBody>
          <a:bodyPr wrap="square" rtlCol="0">
            <a:spAutoFit/>
          </a:bodyPr>
          <a:lstStyle/>
          <a:p>
            <a:pPr algn="just"/>
            <a:r>
              <a:rPr lang="tr-TR" sz="1600" b="1" dirty="0" smtClean="0"/>
              <a:t>2019 TYT puanı 200 ve üzeri olan bir aday 2020 TYT sınavına girmesi durumunda; 2020-TYT puanı ÖSYM tarafından dönüştürülecektir. Dönüşüm sonrasında hangi puanı yüksek ise o yerleştirme puanı olarak kullanılacaktır.</a:t>
            </a:r>
            <a:endParaRPr lang="tr-TR" sz="1600" b="1" dirty="0"/>
          </a:p>
        </p:txBody>
      </p:sp>
      <p:sp>
        <p:nvSpPr>
          <p:cNvPr id="7" name="Metin kutusu 6"/>
          <p:cNvSpPr txBox="1"/>
          <p:nvPr/>
        </p:nvSpPr>
        <p:spPr>
          <a:xfrm>
            <a:off x="1185884" y="5937642"/>
            <a:ext cx="8326416" cy="584775"/>
          </a:xfrm>
          <a:prstGeom prst="rect">
            <a:avLst/>
          </a:prstGeom>
          <a:noFill/>
        </p:spPr>
        <p:txBody>
          <a:bodyPr wrap="square" rtlCol="0">
            <a:spAutoFit/>
          </a:bodyPr>
          <a:lstStyle/>
          <a:p>
            <a:pPr algn="just"/>
            <a:r>
              <a:rPr lang="tr-TR" sz="1600" b="1" dirty="0" smtClean="0">
                <a:solidFill>
                  <a:schemeClr val="accent5">
                    <a:lumMod val="75000"/>
                  </a:schemeClr>
                </a:solidFill>
              </a:rPr>
              <a:t>2019-TYT </a:t>
            </a:r>
            <a:r>
              <a:rPr lang="tr-TR" sz="1600" b="1" dirty="0">
                <a:solidFill>
                  <a:schemeClr val="accent5">
                    <a:lumMod val="75000"/>
                  </a:schemeClr>
                </a:solidFill>
              </a:rPr>
              <a:t>sınav puanı 200 ve üzeri olup </a:t>
            </a:r>
            <a:r>
              <a:rPr lang="tr-TR" sz="1600" b="1" u="sng" dirty="0" smtClean="0">
                <a:solidFill>
                  <a:schemeClr val="accent5">
                    <a:lumMod val="75000"/>
                  </a:schemeClr>
                </a:solidFill>
              </a:rPr>
              <a:t>2020-TYT </a:t>
            </a:r>
            <a:r>
              <a:rPr lang="tr-TR" sz="1600" b="1" u="sng" dirty="0">
                <a:solidFill>
                  <a:schemeClr val="accent5">
                    <a:lumMod val="75000"/>
                  </a:schemeClr>
                </a:solidFill>
              </a:rPr>
              <a:t>sınav puanı olmayan bir adayın </a:t>
            </a:r>
            <a:r>
              <a:rPr lang="tr-TR" sz="1600" b="1" u="sng" dirty="0" smtClean="0">
                <a:solidFill>
                  <a:schemeClr val="accent5">
                    <a:lumMod val="75000"/>
                  </a:schemeClr>
                </a:solidFill>
              </a:rPr>
              <a:t>dönüştürülmüş Puanı, adayın 2020 sınav puanı olacaktır.</a:t>
            </a:r>
            <a:endParaRPr lang="tr-TR" sz="1600" b="1" u="sng" dirty="0">
              <a:solidFill>
                <a:schemeClr val="accent5">
                  <a:lumMod val="75000"/>
                </a:schemeClr>
              </a:solidFill>
            </a:endParaRPr>
          </a:p>
        </p:txBody>
      </p:sp>
      <p:pic>
        <p:nvPicPr>
          <p:cNvPr id="15" name="Resim 1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16755813">
            <a:off x="265785" y="3311863"/>
            <a:ext cx="923254" cy="1050970"/>
          </a:xfrm>
          <a:prstGeom prst="rect">
            <a:avLst/>
          </a:prstGeom>
        </p:spPr>
      </p:pic>
      <p:pic>
        <p:nvPicPr>
          <p:cNvPr id="16" name="Resim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755813">
            <a:off x="265784" y="4343883"/>
            <a:ext cx="923254" cy="1050970"/>
          </a:xfrm>
          <a:prstGeom prst="rect">
            <a:avLst/>
          </a:prstGeom>
        </p:spPr>
      </p:pic>
      <p:pic>
        <p:nvPicPr>
          <p:cNvPr id="17" name="Resim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rot="16755813">
            <a:off x="351951" y="5441996"/>
            <a:ext cx="923254" cy="1050970"/>
          </a:xfrm>
          <a:prstGeom prst="rect">
            <a:avLst/>
          </a:prstGeom>
        </p:spPr>
      </p:pic>
      <p:pic>
        <p:nvPicPr>
          <p:cNvPr id="4" name="Resim 3"/>
          <p:cNvPicPr>
            <a:picLocks noChangeAspect="1"/>
          </p:cNvPicPr>
          <p:nvPr/>
        </p:nvPicPr>
        <p:blipFill>
          <a:blip r:embed="rId4"/>
          <a:stretch>
            <a:fillRect/>
          </a:stretch>
        </p:blipFill>
        <p:spPr>
          <a:xfrm>
            <a:off x="1272051" y="262132"/>
            <a:ext cx="1614936" cy="1310364"/>
          </a:xfrm>
          <a:prstGeom prst="rect">
            <a:avLst/>
          </a:prstGeom>
        </p:spPr>
      </p:pic>
      <p:sp>
        <p:nvSpPr>
          <p:cNvPr id="5" name="Dikdörtgen 4"/>
          <p:cNvSpPr/>
          <p:nvPr/>
        </p:nvSpPr>
        <p:spPr>
          <a:xfrm>
            <a:off x="642245" y="2308741"/>
            <a:ext cx="9007094" cy="800219"/>
          </a:xfrm>
          <a:prstGeom prst="rect">
            <a:avLst/>
          </a:prstGeom>
        </p:spPr>
        <p:txBody>
          <a:bodyPr wrap="square">
            <a:spAutoFit/>
          </a:bodyPr>
          <a:lstStyle/>
          <a:p>
            <a:r>
              <a:rPr lang="tr-TR" b="1" dirty="0"/>
              <a:t>“</a:t>
            </a:r>
            <a:r>
              <a:rPr lang="tr-TR" sz="1400" b="1" dirty="0">
                <a:solidFill>
                  <a:srgbClr val="FF0000"/>
                </a:solidFill>
              </a:rPr>
              <a:t>2019-TYT puanım 200 ve üzeridir, 2020-YKS’nin hiçbir oturumuna girmeden 2019-TYT puanımı kullanmak istiyorum” seçeneğini, 2019-TYT puanı 200 ve üzeri olan adaylardan </a:t>
            </a:r>
            <a:r>
              <a:rPr lang="tr-TR" sz="1400" b="1" u="sng" dirty="0"/>
              <a:t>2020-TYT dâhil 2020-YKS’nin hiçbir oturumuna girmek istemeyen adaylar işaretleyeceklerdir.</a:t>
            </a:r>
          </a:p>
        </p:txBody>
      </p:sp>
      <p:sp>
        <p:nvSpPr>
          <p:cNvPr id="9" name="Dikdörtgen 8"/>
          <p:cNvSpPr/>
          <p:nvPr/>
        </p:nvSpPr>
        <p:spPr>
          <a:xfrm>
            <a:off x="375398" y="2182850"/>
            <a:ext cx="9197788" cy="1051139"/>
          </a:xfrm>
          <a:prstGeom prst="rect">
            <a:avLst/>
          </a:prstGeom>
          <a:noFill/>
          <a:ln w="412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4105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8873" y="0"/>
            <a:ext cx="9906000" cy="686959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7393" y="2024156"/>
            <a:ext cx="4485925" cy="2539034"/>
          </a:xfrm>
          <a:prstGeom prst="rect">
            <a:avLst/>
          </a:prstGeom>
        </p:spPr>
      </p:pic>
      <p:sp>
        <p:nvSpPr>
          <p:cNvPr id="5" name="Metin kutusu 4"/>
          <p:cNvSpPr txBox="1"/>
          <p:nvPr/>
        </p:nvSpPr>
        <p:spPr>
          <a:xfrm rot="20730274">
            <a:off x="752705" y="2832008"/>
            <a:ext cx="4135299" cy="923330"/>
          </a:xfrm>
          <a:prstGeom prst="rect">
            <a:avLst/>
          </a:prstGeom>
          <a:noFill/>
        </p:spPr>
        <p:txBody>
          <a:bodyPr wrap="none" rtlCol="0">
            <a:spAutoFit/>
          </a:bodyPr>
          <a:lstStyle/>
          <a:p>
            <a:pPr algn="ctr"/>
            <a:r>
              <a:rPr lang="tr-TR" b="1" dirty="0" smtClean="0">
                <a:solidFill>
                  <a:srgbClr val="D40000"/>
                </a:solidFill>
              </a:rPr>
              <a:t>TYT PUANI İLE MESLEK YÜKSEKOKULLARI </a:t>
            </a:r>
          </a:p>
          <a:p>
            <a:pPr algn="ctr"/>
            <a:r>
              <a:rPr lang="tr-TR" b="1" dirty="0" smtClean="0">
                <a:solidFill>
                  <a:srgbClr val="D40000"/>
                </a:solidFill>
              </a:rPr>
              <a:t>(ÖN LİSANS- 2YILLIK ÜNİVERSİTELER) </a:t>
            </a:r>
          </a:p>
          <a:p>
            <a:pPr algn="ctr"/>
            <a:r>
              <a:rPr lang="tr-TR" b="1" dirty="0" smtClean="0">
                <a:solidFill>
                  <a:srgbClr val="D40000"/>
                </a:solidFill>
              </a:rPr>
              <a:t>TERCİH EDİLEBİLECEK</a:t>
            </a:r>
            <a:endParaRPr lang="tr-TR" b="1" dirty="0">
              <a:solidFill>
                <a:srgbClr val="D40000"/>
              </a:solidFill>
            </a:endParaRPr>
          </a:p>
        </p:txBody>
      </p:sp>
      <p:sp>
        <p:nvSpPr>
          <p:cNvPr id="6" name="Metin kutusu 5"/>
          <p:cNvSpPr txBox="1"/>
          <p:nvPr/>
        </p:nvSpPr>
        <p:spPr>
          <a:xfrm>
            <a:off x="4530843" y="4124564"/>
            <a:ext cx="4623848" cy="1938992"/>
          </a:xfrm>
          <a:prstGeom prst="rect">
            <a:avLst/>
          </a:prstGeom>
          <a:noFill/>
        </p:spPr>
        <p:txBody>
          <a:bodyPr wrap="square" rtlCol="0">
            <a:spAutoFit/>
          </a:bodyPr>
          <a:lstStyle/>
          <a:p>
            <a:pPr algn="ctr">
              <a:lnSpc>
                <a:spcPct val="150000"/>
              </a:lnSpc>
            </a:pPr>
            <a:r>
              <a:rPr lang="tr-TR" sz="2000" b="1" dirty="0" smtClean="0"/>
              <a:t>Adayların 2 yıllık üniversite (ön lisans-meslek yüksekokulları) tercih edebilmeleri için </a:t>
            </a:r>
            <a:r>
              <a:rPr lang="tr-TR" sz="2000" b="1" dirty="0" smtClean="0">
                <a:solidFill>
                  <a:srgbClr val="D40000"/>
                </a:solidFill>
              </a:rPr>
              <a:t>TYT </a:t>
            </a:r>
            <a:r>
              <a:rPr lang="tr-TR" sz="2000" b="1" dirty="0" smtClean="0"/>
              <a:t>den en az </a:t>
            </a:r>
            <a:r>
              <a:rPr lang="tr-TR" sz="2000" b="1" dirty="0" smtClean="0">
                <a:solidFill>
                  <a:srgbClr val="D40000"/>
                </a:solidFill>
              </a:rPr>
              <a:t>150 puan </a:t>
            </a:r>
            <a:r>
              <a:rPr lang="tr-TR" sz="2000" b="1" dirty="0" smtClean="0"/>
              <a:t>almaları gerekmektedir.</a:t>
            </a:r>
            <a:endParaRPr lang="tr-TR" sz="2000" b="1" dirty="0"/>
          </a:p>
        </p:txBody>
      </p:sp>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785798">
            <a:off x="860236" y="447439"/>
            <a:ext cx="2883502" cy="2227986"/>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14626" y="455084"/>
            <a:ext cx="3340065" cy="3202802"/>
          </a:xfrm>
          <a:prstGeom prst="rect">
            <a:avLst/>
          </a:prstGeom>
        </p:spPr>
      </p:pic>
      <p:sp>
        <p:nvSpPr>
          <p:cNvPr id="10" name="Metin kutusu 9"/>
          <p:cNvSpPr txBox="1"/>
          <p:nvPr/>
        </p:nvSpPr>
        <p:spPr>
          <a:xfrm>
            <a:off x="6317972" y="1963036"/>
            <a:ext cx="2442976" cy="923330"/>
          </a:xfrm>
          <a:prstGeom prst="rect">
            <a:avLst/>
          </a:prstGeom>
          <a:noFill/>
        </p:spPr>
        <p:txBody>
          <a:bodyPr wrap="none" rtlCol="0">
            <a:spAutoFit/>
          </a:bodyPr>
          <a:lstStyle/>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TYT </a:t>
            </a:r>
          </a:p>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BARAJ PUAN </a:t>
            </a:r>
          </a:p>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150</a:t>
            </a:r>
            <a:endParaRPr lang="tr-TR" spc="300" dirty="0">
              <a:solidFill>
                <a:schemeClr val="bg1"/>
              </a:solidFill>
              <a:latin typeface="Blokletters Viltstift" pitchFamily="2" charset="0"/>
              <a:ea typeface="Dry Brush" panose="020B0604020202020204" pitchFamily="34" charset="-128"/>
              <a:cs typeface="Dry Brush" panose="020B0604020202020204" pitchFamily="34" charset="-128"/>
            </a:endParaRPr>
          </a:p>
        </p:txBody>
      </p:sp>
    </p:spTree>
    <p:extLst>
      <p:ext uri="{BB962C8B-B14F-4D97-AF65-F5344CB8AC3E}">
        <p14:creationId xmlns:p14="http://schemas.microsoft.com/office/powerpoint/2010/main" xmlns="" val="427724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TotalTime>
  <Words>3801</Words>
  <Application>Microsoft Office PowerPoint</Application>
  <PresentationFormat>A4 Kağıt (210x297 mm)</PresentationFormat>
  <Paragraphs>476</Paragraphs>
  <Slides>51</Slides>
  <Notes>4</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ÇALIŞMA  SÜRELERİNİN  VE ARALIKLARININ  PLANLANMASI</vt:lpstr>
      <vt:lpstr>NOT TUTMA</vt:lpstr>
      <vt:lpstr>AKTİF DİNLEME</vt:lpstr>
      <vt:lpstr>GÜDÜLENME</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pc</cp:lastModifiedBy>
  <cp:revision>26</cp:revision>
  <cp:lastPrinted>2020-02-06T10:50:58Z</cp:lastPrinted>
  <dcterms:created xsi:type="dcterms:W3CDTF">2020-02-05T19:12:17Z</dcterms:created>
  <dcterms:modified xsi:type="dcterms:W3CDTF">2020-02-10T07:15:56Z</dcterms:modified>
</cp:coreProperties>
</file>