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257" r:id="rId3"/>
    <p:sldId id="258" r:id="rId4"/>
    <p:sldId id="305" r:id="rId5"/>
    <p:sldId id="283" r:id="rId6"/>
    <p:sldId id="259" r:id="rId7"/>
    <p:sldId id="260" r:id="rId8"/>
    <p:sldId id="261" r:id="rId9"/>
    <p:sldId id="262" r:id="rId10"/>
    <p:sldId id="286" r:id="rId11"/>
    <p:sldId id="263" r:id="rId12"/>
    <p:sldId id="284" r:id="rId13"/>
    <p:sldId id="264" r:id="rId14"/>
    <p:sldId id="285" r:id="rId15"/>
    <p:sldId id="265" r:id="rId16"/>
    <p:sldId id="266" r:id="rId17"/>
    <p:sldId id="267" r:id="rId18"/>
    <p:sldId id="287" r:id="rId19"/>
    <p:sldId id="268" r:id="rId20"/>
    <p:sldId id="306" r:id="rId21"/>
    <p:sldId id="269" r:id="rId22"/>
    <p:sldId id="270" r:id="rId23"/>
    <p:sldId id="288" r:id="rId24"/>
    <p:sldId id="271" r:id="rId25"/>
    <p:sldId id="290" r:id="rId26"/>
    <p:sldId id="291" r:id="rId27"/>
    <p:sldId id="289" r:id="rId28"/>
    <p:sldId id="292" r:id="rId29"/>
    <p:sldId id="272" r:id="rId30"/>
    <p:sldId id="293" r:id="rId31"/>
    <p:sldId id="294" r:id="rId32"/>
    <p:sldId id="273" r:id="rId33"/>
    <p:sldId id="307" r:id="rId34"/>
    <p:sldId id="275" r:id="rId35"/>
    <p:sldId id="274" r:id="rId36"/>
    <p:sldId id="308" r:id="rId37"/>
    <p:sldId id="295" r:id="rId38"/>
    <p:sldId id="309" r:id="rId39"/>
    <p:sldId id="296" r:id="rId40"/>
    <p:sldId id="310" r:id="rId41"/>
    <p:sldId id="276" r:id="rId42"/>
    <p:sldId id="297" r:id="rId43"/>
    <p:sldId id="278" r:id="rId44"/>
    <p:sldId id="298" r:id="rId45"/>
    <p:sldId id="279" r:id="rId46"/>
    <p:sldId id="299" r:id="rId47"/>
    <p:sldId id="300" r:id="rId48"/>
    <p:sldId id="280" r:id="rId49"/>
    <p:sldId id="301" r:id="rId50"/>
    <p:sldId id="281" r:id="rId51"/>
    <p:sldId id="304" r:id="rId52"/>
    <p:sldId id="302"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54" autoAdjust="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5C7C9-B579-422E-91BA-B2D4B275A187}" type="datetimeFigureOut">
              <a:rPr lang="tr-TR" smtClean="0"/>
              <a:t>30.09.2021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13BEA6-5C89-46C0-ACD6-59EEF65B1203}" type="slidenum">
              <a:rPr lang="tr-TR" smtClean="0"/>
              <a:t>‹#›</a:t>
            </a:fld>
            <a:endParaRPr lang="tr-TR"/>
          </a:p>
        </p:txBody>
      </p:sp>
    </p:spTree>
    <p:extLst>
      <p:ext uri="{BB962C8B-B14F-4D97-AF65-F5344CB8AC3E}">
        <p14:creationId xmlns:p14="http://schemas.microsoft.com/office/powerpoint/2010/main" val="1302905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gitimhane.com/"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7513BEA6-5C89-46C0-ACD6-59EEF65B1203}" type="slidenum">
              <a:rPr lang="tr-TR" smtClean="0"/>
              <a:t>1</a:t>
            </a:fld>
            <a:endParaRPr lang="tr-TR"/>
          </a:p>
        </p:txBody>
      </p:sp>
    </p:spTree>
    <p:extLst>
      <p:ext uri="{BB962C8B-B14F-4D97-AF65-F5344CB8AC3E}">
        <p14:creationId xmlns:p14="http://schemas.microsoft.com/office/powerpoint/2010/main" val="287933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7513BEA6-5C89-46C0-ACD6-59EEF65B1203}" type="slidenum">
              <a:rPr lang="tr-TR" smtClean="0"/>
              <a:t>7</a:t>
            </a:fld>
            <a:endParaRPr lang="tr-TR"/>
          </a:p>
        </p:txBody>
      </p:sp>
    </p:spTree>
    <p:extLst>
      <p:ext uri="{BB962C8B-B14F-4D97-AF65-F5344CB8AC3E}">
        <p14:creationId xmlns:p14="http://schemas.microsoft.com/office/powerpoint/2010/main" val="2989300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7513BEA6-5C89-46C0-ACD6-59EEF65B1203}" type="slidenum">
              <a:rPr lang="tr-TR" smtClean="0"/>
              <a:t>11</a:t>
            </a:fld>
            <a:endParaRPr lang="tr-TR"/>
          </a:p>
        </p:txBody>
      </p:sp>
    </p:spTree>
    <p:extLst>
      <p:ext uri="{BB962C8B-B14F-4D97-AF65-F5344CB8AC3E}">
        <p14:creationId xmlns:p14="http://schemas.microsoft.com/office/powerpoint/2010/main" val="231961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7513BEA6-5C89-46C0-ACD6-59EEF65B1203}" type="slidenum">
              <a:rPr lang="tr-TR" smtClean="0"/>
              <a:t>21</a:t>
            </a:fld>
            <a:endParaRPr lang="tr-TR"/>
          </a:p>
        </p:txBody>
      </p:sp>
    </p:spTree>
    <p:extLst>
      <p:ext uri="{BB962C8B-B14F-4D97-AF65-F5344CB8AC3E}">
        <p14:creationId xmlns:p14="http://schemas.microsoft.com/office/powerpoint/2010/main" val="235148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7513BEA6-5C89-46C0-ACD6-59EEF65B1203}" type="slidenum">
              <a:rPr lang="tr-TR" smtClean="0"/>
              <a:t>32</a:t>
            </a:fld>
            <a:endParaRPr lang="tr-TR"/>
          </a:p>
        </p:txBody>
      </p:sp>
    </p:spTree>
    <p:extLst>
      <p:ext uri="{BB962C8B-B14F-4D97-AF65-F5344CB8AC3E}">
        <p14:creationId xmlns:p14="http://schemas.microsoft.com/office/powerpoint/2010/main" val="3395018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hlinkClick r:id="rId3"/>
              </a:rPr>
              <a:t>www.egitimhane.com</a:t>
            </a:r>
            <a:endParaRPr lang="tr-TR" dirty="0"/>
          </a:p>
        </p:txBody>
      </p:sp>
      <p:sp>
        <p:nvSpPr>
          <p:cNvPr id="4" name="Slayt Numarası Yer Tutucusu 3"/>
          <p:cNvSpPr>
            <a:spLocks noGrp="1"/>
          </p:cNvSpPr>
          <p:nvPr>
            <p:ph type="sldNum" sz="quarter" idx="10"/>
          </p:nvPr>
        </p:nvSpPr>
        <p:spPr/>
        <p:txBody>
          <a:bodyPr/>
          <a:lstStyle/>
          <a:p>
            <a:fld id="{7513BEA6-5C89-46C0-ACD6-59EEF65B1203}" type="slidenum">
              <a:rPr lang="tr-TR" smtClean="0"/>
              <a:t>50</a:t>
            </a:fld>
            <a:endParaRPr lang="tr-TR"/>
          </a:p>
        </p:txBody>
      </p:sp>
    </p:spTree>
    <p:extLst>
      <p:ext uri="{BB962C8B-B14F-4D97-AF65-F5344CB8AC3E}">
        <p14:creationId xmlns:p14="http://schemas.microsoft.com/office/powerpoint/2010/main" val="200720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30.09.2021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089037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30.09.2021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0096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30.09.2021</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302176B-0E47-46AC-8F43-DAB4B8A37D06}"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6554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30.09.2021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80083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30.09.2021</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7794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30.09.2021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55426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30.09.2021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314335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30.09.2021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818793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30.09.2021</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144952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30.09.2021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999891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30.09.2021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893824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30.09.2021</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659566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30.09.2021</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820099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30.09.2021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420361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30.09.2021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862586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30.09.2021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94088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23720DD-5B6D-40BF-8493-A6B52D484E6B}" type="datetimeFigureOut">
              <a:rPr lang="tr-TR" smtClean="0"/>
              <a:t>30.09.2021</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2777266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uvenlinet.org.t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484785"/>
            <a:ext cx="7772400" cy="3600399"/>
          </a:xfrm>
        </p:spPr>
        <p:txBody>
          <a:bodyPr>
            <a:normAutofit/>
          </a:bodyPr>
          <a:lstStyle/>
          <a:p>
            <a:pPr algn="ctr"/>
            <a:r>
              <a:rPr lang="tr-TR" dirty="0" smtClean="0">
                <a:solidFill>
                  <a:srgbClr val="FF0000"/>
                </a:solidFill>
              </a:rPr>
              <a:t>BİLİNÇLİ TEKNOLOJİ VE İNTERNET</a:t>
            </a:r>
            <a:br>
              <a:rPr lang="tr-TR" dirty="0" smtClean="0">
                <a:solidFill>
                  <a:srgbClr val="FF0000"/>
                </a:solidFill>
              </a:rPr>
            </a:br>
            <a:r>
              <a:rPr lang="tr-TR" dirty="0" smtClean="0">
                <a:solidFill>
                  <a:srgbClr val="FF0000"/>
                </a:solidFill>
              </a:rPr>
              <a:t>KULLANIMI</a:t>
            </a:r>
            <a:br>
              <a:rPr lang="tr-TR" dirty="0" smtClean="0">
                <a:solidFill>
                  <a:srgbClr val="FF0000"/>
                </a:solidFill>
              </a:rPr>
            </a:br>
            <a:r>
              <a:rPr lang="tr-TR" dirty="0" smtClean="0">
                <a:solidFill>
                  <a:srgbClr val="FF0000"/>
                </a:solidFill>
              </a:rPr>
              <a:t>(Veli Sunusu)</a:t>
            </a:r>
            <a:endParaRPr lang="tr-TR" dirty="0">
              <a:solidFill>
                <a:srgbClr val="FF0000"/>
              </a:solidFill>
            </a:endParaRPr>
          </a:p>
        </p:txBody>
      </p:sp>
    </p:spTree>
    <p:extLst>
      <p:ext uri="{BB962C8B-B14F-4D97-AF65-F5344CB8AC3E}">
        <p14:creationId xmlns:p14="http://schemas.microsoft.com/office/powerpoint/2010/main" val="19932997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solidFill>
                  <a:srgbClr val="FF0000"/>
                </a:solidFill>
              </a:rPr>
              <a:t>Peki, nedir bu sorumluluklar:</a:t>
            </a:r>
          </a:p>
          <a:p>
            <a:r>
              <a:rPr lang="tr-TR" dirty="0"/>
              <a:t>1-Antivirüs ve firewall programı kullanmak, işletim sistemimizi güncel tutmak,</a:t>
            </a:r>
          </a:p>
          <a:p>
            <a:r>
              <a:rPr lang="tr-TR" dirty="0"/>
              <a:t>2-Neyi nerede aradığımıza dikkat etmek,</a:t>
            </a:r>
          </a:p>
          <a:p>
            <a:r>
              <a:rPr lang="tr-TR" dirty="0"/>
              <a:t>3-Kablosuz ağımızın şifresini paylaşmamak ve herkese açık şekilde bırakmamak, şifre güvenliğine dikkat etmek,</a:t>
            </a:r>
          </a:p>
          <a:p>
            <a:endParaRPr lang="tr-TR" dirty="0"/>
          </a:p>
        </p:txBody>
      </p:sp>
    </p:spTree>
    <p:extLst>
      <p:ext uri="{BB962C8B-B14F-4D97-AF65-F5344CB8AC3E}">
        <p14:creationId xmlns:p14="http://schemas.microsoft.com/office/powerpoint/2010/main" val="65167557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4-İnternet üzerinden alışveriş yapıyorsak sanal kredi kartı kullanmayı tercih etmek,</a:t>
            </a:r>
          </a:p>
          <a:p>
            <a:r>
              <a:rPr lang="tr-TR" dirty="0" smtClean="0"/>
              <a:t>5-Şüpheli linkleri ve e-mailleri açmamak, tıklamamak, Phishing tuzağına düşmemek</a:t>
            </a:r>
          </a:p>
          <a:p>
            <a:r>
              <a:rPr lang="tr-TR" dirty="0" smtClean="0"/>
              <a:t>6- Çok kişinin kullandığı bilgisayarda, bankacılık işlemlerini zorunlu olmadıkça yapmamak, internet bankacılığı ve çevrimiçi alışverişte dikkatli olmak</a:t>
            </a:r>
          </a:p>
          <a:p>
            <a:endParaRPr lang="tr-TR" dirty="0"/>
          </a:p>
        </p:txBody>
      </p:sp>
    </p:spTree>
    <p:extLst>
      <p:ext uri="{BB962C8B-B14F-4D97-AF65-F5344CB8AC3E}">
        <p14:creationId xmlns:p14="http://schemas.microsoft.com/office/powerpoint/2010/main" val="258164503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7-Üyelik istenen sitelerde kişisel bilgilerin tamamını vermemek, kimlik hırsızlığı ve dolandırıcılığa maruz kalmamak</a:t>
            </a:r>
          </a:p>
          <a:p>
            <a:r>
              <a:rPr lang="tr-TR" dirty="0"/>
              <a:t>8-Sosyal paylaşım sitelerinde kişisel gizlilik, mahremiyet ve paylaşım konularında ölçüler ve sınırlar belirlemek, sosyal ağ güvenliğine dikkat etmek</a:t>
            </a:r>
          </a:p>
          <a:p>
            <a:pPr marL="0" indent="0">
              <a:buNone/>
            </a:pPr>
            <a:endParaRPr lang="tr-TR" dirty="0"/>
          </a:p>
        </p:txBody>
      </p:sp>
    </p:spTree>
    <p:extLst>
      <p:ext uri="{BB962C8B-B14F-4D97-AF65-F5344CB8AC3E}">
        <p14:creationId xmlns:p14="http://schemas.microsoft.com/office/powerpoint/2010/main" val="419409485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solidFill>
                  <a:srgbClr val="FF0000"/>
                </a:solidFill>
              </a:rPr>
              <a:t>9.Aileler bilinçli internet kullanımı noktasında bilgilenmeli. </a:t>
            </a:r>
          </a:p>
          <a:p>
            <a:r>
              <a:rPr lang="tr-TR" dirty="0" smtClean="0"/>
              <a:t>a. Gerçek hayatta çocuklarımızı nasıl koruyorsak, internetten gelebilecek tehlikelerden de aynı şekilde korumalıyız. </a:t>
            </a:r>
          </a:p>
          <a:p>
            <a:r>
              <a:rPr lang="tr-TR" dirty="0" smtClean="0"/>
              <a:t>b. Çocuğumuzun internette kimlerle konuştuğundan, arkadaşlık kurduğundan haberdar olmalıyız. </a:t>
            </a:r>
          </a:p>
          <a:p>
            <a:r>
              <a:rPr lang="tr-TR" dirty="0" smtClean="0"/>
              <a:t>c. Çocuk ve gençler internet kullanımı, anne-baba gözetiminde yapılmalı. İnternet kullanımının süresi sınırlanmalı ve tavizsiz uygulanmalı. </a:t>
            </a:r>
          </a:p>
          <a:p>
            <a:endParaRPr lang="tr-TR" dirty="0"/>
          </a:p>
        </p:txBody>
      </p:sp>
    </p:spTree>
    <p:extLst>
      <p:ext uri="{BB962C8B-B14F-4D97-AF65-F5344CB8AC3E}">
        <p14:creationId xmlns:p14="http://schemas.microsoft.com/office/powerpoint/2010/main" val="28226708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d. İnternet </a:t>
            </a:r>
            <a:r>
              <a:rPr lang="tr-TR" dirty="0"/>
              <a:t>bağlantısı bulunan bilgisayar, ailenin ortak kullanım salon ve oturma odası gibi alanına konulmalı. </a:t>
            </a:r>
          </a:p>
          <a:p>
            <a:r>
              <a:rPr lang="tr-TR" dirty="0" smtClean="0"/>
              <a:t>e. Çocuklarımızı </a:t>
            </a:r>
            <a:r>
              <a:rPr lang="tr-TR" dirty="0"/>
              <a:t>internetteki riskler ve tehlikeler noktasında bilgilendirmeliyiz. </a:t>
            </a:r>
          </a:p>
          <a:p>
            <a:r>
              <a:rPr lang="tr-TR" dirty="0" smtClean="0"/>
              <a:t>f. İnternette </a:t>
            </a:r>
            <a:r>
              <a:rPr lang="tr-TR" dirty="0"/>
              <a:t>çocuğun girebileceği sitelerin güvenli olup olmadığı anne baba tarafından kontrol edilmeli ve çocuğa internette hiçbir zaman kişisel bilgilerini paylaşmaması gerektiği öğretilmeli. </a:t>
            </a:r>
          </a:p>
          <a:p>
            <a:r>
              <a:rPr lang="tr-TR" dirty="0" smtClean="0"/>
              <a:t>g. Mutlaka </a:t>
            </a:r>
            <a:r>
              <a:rPr lang="tr-TR" dirty="0"/>
              <a:t>çocuklar internette yer alan her bilginin doğru olmayabileceği konusunda uyarılmalıdır.</a:t>
            </a:r>
          </a:p>
          <a:p>
            <a:pPr marL="0" indent="0">
              <a:buNone/>
            </a:pPr>
            <a:endParaRPr lang="tr-TR" dirty="0"/>
          </a:p>
        </p:txBody>
      </p:sp>
    </p:spTree>
    <p:extLst>
      <p:ext uri="{BB962C8B-B14F-4D97-AF65-F5344CB8AC3E}">
        <p14:creationId xmlns:p14="http://schemas.microsoft.com/office/powerpoint/2010/main" val="17644776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 10.Türkiye genelinde bütün okullarda veliler ile birlikte bilinçlendirme faaliyetleri yürütülmeli.</a:t>
            </a:r>
          </a:p>
          <a:p>
            <a:r>
              <a:rPr lang="tr-TR" dirty="0" smtClean="0"/>
              <a:t>11.</a:t>
            </a:r>
            <a:r>
              <a:rPr lang="tr-TR" dirty="0"/>
              <a:t> </a:t>
            </a:r>
            <a:r>
              <a:rPr lang="tr-TR" dirty="0" smtClean="0"/>
              <a:t>Kendini </a:t>
            </a:r>
            <a:r>
              <a:rPr lang="tr-TR" dirty="0"/>
              <a:t>sorumlu hisseden her birey, kurum ve kuruluş her şeyden önce şu soruyu sormalıdır: Bilinçli internet kullanımı ve güvenli bir internet ortamı için biz neler yapabiliriz?</a:t>
            </a:r>
          </a:p>
          <a:p>
            <a:endParaRPr lang="tr-TR" dirty="0" smtClean="0"/>
          </a:p>
          <a:p>
            <a:pPr marL="0" indent="0">
              <a:buNone/>
            </a:pPr>
            <a:endParaRPr lang="tr-TR" dirty="0"/>
          </a:p>
        </p:txBody>
      </p:sp>
    </p:spTree>
    <p:extLst>
      <p:ext uri="{BB962C8B-B14F-4D97-AF65-F5344CB8AC3E}">
        <p14:creationId xmlns:p14="http://schemas.microsoft.com/office/powerpoint/2010/main" val="291099902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12. Bilinçli ve insan haklarına önem verilen bir internet kullanımının ön plana çıkarılması konusunda görsel ve yazılı medya da farkındalık oluşturacak yazılar, haberler yayınlamalıdır. </a:t>
            </a:r>
          </a:p>
          <a:p>
            <a:r>
              <a:rPr lang="tr-TR" dirty="0" smtClean="0"/>
              <a:t>13. Öncelikle çocukların ve gençlerin sonra da bütün bir toplumun internetten gelebilecek zararlı içerikleri filtreleyen, aynı zamanda ücretsiz de olan bir hizmet 2011 tarihinde başlatıldı: Güvenli İnternet Hizmeti. (</a:t>
            </a:r>
            <a:r>
              <a:rPr lang="tr-TR" dirty="0" smtClean="0">
                <a:hlinkClick r:id="rId2"/>
              </a:rPr>
              <a:t>http://www.guvenlinet.org.tr/</a:t>
            </a:r>
            <a:r>
              <a:rPr lang="tr-TR" dirty="0" smtClean="0"/>
              <a:t>) İnternette zararlı içeriklerle karşılaşmak istemeyen herkesin kullanabileceği önleyici bir hizmet. Bu da bir tedbirdir</a:t>
            </a:r>
            <a:endParaRPr lang="tr-TR" dirty="0"/>
          </a:p>
        </p:txBody>
      </p:sp>
    </p:spTree>
    <p:extLst>
      <p:ext uri="{BB962C8B-B14F-4D97-AF65-F5344CB8AC3E}">
        <p14:creationId xmlns:p14="http://schemas.microsoft.com/office/powerpoint/2010/main" val="40817455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14. İnternet bağımlılığı ile mücadelede aile içi olumlu iletişim çok önemlidir. </a:t>
            </a:r>
          </a:p>
          <a:p>
            <a:r>
              <a:rPr lang="tr-TR" dirty="0" smtClean="0"/>
              <a:t>Ebeveyn bedensel, zihinsel ve duygusal olarak çocuğun seviyesine iner ve baş başa vakit geçirmeli</a:t>
            </a:r>
          </a:p>
          <a:p>
            <a:r>
              <a:rPr lang="tr-TR" dirty="0" smtClean="0"/>
              <a:t> Anne-babanın birlikte zaman geçirmesi, çocuklarının merkezi sinir sisteminin, benlik saygısının ve temel güven duygusunun gelişimine olumlu katkı ssağlar.</a:t>
            </a:r>
          </a:p>
        </p:txBody>
      </p:sp>
    </p:spTree>
    <p:extLst>
      <p:ext uri="{BB962C8B-B14F-4D97-AF65-F5344CB8AC3E}">
        <p14:creationId xmlns:p14="http://schemas.microsoft.com/office/powerpoint/2010/main" val="71238011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Çocuğa “ben sana değer veriyorum” mesajı verilmesi gerekir.</a:t>
            </a:r>
          </a:p>
          <a:p>
            <a:r>
              <a:rPr lang="tr-TR" dirty="0"/>
              <a:t>Çocuğunuzla mutfakta yemek hazırlamak, market alışverişi yapmak, birlikte gezmek hem öğrenme hem de eğlenme fırsatı </a:t>
            </a:r>
            <a:r>
              <a:rPr lang="tr-TR" dirty="0" smtClean="0"/>
              <a:t>olabilir.</a:t>
            </a:r>
          </a:p>
          <a:p>
            <a:r>
              <a:rPr lang="tr-TR" dirty="0" smtClean="0"/>
              <a:t>Kaliteli </a:t>
            </a:r>
            <a:r>
              <a:rPr lang="tr-TR" dirty="0"/>
              <a:t>zaman uygulamalarında anne ve babanın </a:t>
            </a:r>
            <a:r>
              <a:rPr lang="tr-TR" dirty="0" smtClean="0"/>
              <a:t>katılımı çok </a:t>
            </a:r>
            <a:r>
              <a:rPr lang="tr-TR" dirty="0"/>
              <a:t>önemlidir. </a:t>
            </a:r>
          </a:p>
          <a:p>
            <a:endParaRPr lang="tr-TR" dirty="0"/>
          </a:p>
        </p:txBody>
      </p:sp>
    </p:spTree>
    <p:extLst>
      <p:ext uri="{BB962C8B-B14F-4D97-AF65-F5344CB8AC3E}">
        <p14:creationId xmlns:p14="http://schemas.microsoft.com/office/powerpoint/2010/main" val="3677919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endParaRPr lang="tr-TR" dirty="0" smtClean="0"/>
          </a:p>
          <a:p>
            <a:endParaRPr lang="tr-TR" dirty="0" smtClean="0"/>
          </a:p>
          <a:p>
            <a:r>
              <a:rPr lang="tr-TR" dirty="0" smtClean="0"/>
              <a:t>15.Çocukların interneti doğru kullanmasına yönelik düzenlemeler yapılmalıdır.</a:t>
            </a:r>
          </a:p>
          <a:p>
            <a:r>
              <a:rPr lang="tr-TR" dirty="0" smtClean="0"/>
              <a:t>16.Aile ve çocuklara yönelik internet paketleri hazırlanmalı ve yaygınlaştırılmalıdır.</a:t>
            </a:r>
          </a:p>
          <a:p>
            <a:endParaRPr lang="tr-TR" dirty="0" smtClean="0"/>
          </a:p>
          <a:p>
            <a:pPr marL="0" indent="0">
              <a:buNone/>
            </a:pPr>
            <a:endParaRPr lang="tr-TR" dirty="0" smtClean="0"/>
          </a:p>
          <a:p>
            <a:endParaRPr lang="tr-TR" dirty="0" smtClean="0"/>
          </a:p>
          <a:p>
            <a:endParaRPr lang="tr-TR" dirty="0"/>
          </a:p>
        </p:txBody>
      </p:sp>
    </p:spTree>
    <p:extLst>
      <p:ext uri="{BB962C8B-B14F-4D97-AF65-F5344CB8AC3E}">
        <p14:creationId xmlns:p14="http://schemas.microsoft.com/office/powerpoint/2010/main" val="11206350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45201" y="624110"/>
            <a:ext cx="6589199" cy="1580754"/>
          </a:xfrm>
        </p:spPr>
        <p:txBody>
          <a:bodyPr>
            <a:normAutofit fontScale="90000"/>
          </a:bodyPr>
          <a:lstStyle/>
          <a:p>
            <a:r>
              <a:rPr lang="tr-TR" dirty="0" smtClean="0"/>
              <a:t/>
            </a:r>
            <a:br>
              <a:rPr lang="tr-TR" dirty="0" smtClean="0"/>
            </a:br>
            <a:r>
              <a:rPr lang="tr-TR" dirty="0" smtClean="0"/>
              <a:t>“Bilinçli Teknoloji ve İnternet Kullanımı” Nedir?</a:t>
            </a:r>
            <a:br>
              <a:rPr lang="tr-TR" dirty="0" smtClean="0"/>
            </a:b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İnsanın, bilgiyi saklama, paylaşma ve ona kolayca ulaşma istek ve ihtiyacından ortaya çıkan İnternet, birçok bilgisayar sistemini TCP/IP protokolüyle birbirine bağlayan ve gittikçe büyüyen küresel bir iletişim ağıdır. </a:t>
            </a:r>
            <a:endParaRPr lang="tr-TR" dirty="0"/>
          </a:p>
        </p:txBody>
      </p:sp>
    </p:spTree>
    <p:extLst>
      <p:ext uri="{BB962C8B-B14F-4D97-AF65-F5344CB8AC3E}">
        <p14:creationId xmlns:p14="http://schemas.microsoft.com/office/powerpoint/2010/main" val="29078733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17.Toplum </a:t>
            </a:r>
            <a:r>
              <a:rPr lang="tr-TR" dirty="0"/>
              <a:t>destekli mücadele anlayışı benimsenmelidir.</a:t>
            </a:r>
          </a:p>
          <a:p>
            <a:r>
              <a:rPr lang="tr-TR" dirty="0"/>
              <a:t>18.İnternet ve tehlikeleri konusunda gençler eğitilmeli ve bilinçlendirilmelidir.</a:t>
            </a:r>
          </a:p>
          <a:p>
            <a:pPr marL="0" indent="0">
              <a:buNone/>
            </a:pPr>
            <a:endParaRPr lang="tr-TR" dirty="0"/>
          </a:p>
        </p:txBody>
      </p:sp>
    </p:spTree>
    <p:extLst>
      <p:ext uri="{BB962C8B-B14F-4D97-AF65-F5344CB8AC3E}">
        <p14:creationId xmlns:p14="http://schemas.microsoft.com/office/powerpoint/2010/main" val="31196267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403648" y="332656"/>
            <a:ext cx="7509520" cy="1786210"/>
          </a:xfrm>
        </p:spPr>
        <p:txBody>
          <a:bodyPr>
            <a:noAutofit/>
          </a:bodyPr>
          <a:lstStyle/>
          <a:p>
            <a:r>
              <a:rPr lang="tr-TR" sz="2400" b="1" dirty="0" smtClean="0">
                <a:solidFill>
                  <a:srgbClr val="FF0000"/>
                </a:solidFill>
                <a:latin typeface="+mn-lt"/>
              </a:rPr>
              <a:t>Ailelerin,farklı yaş grubundaki çocuklar için güvenli internet ve bilgisayar kullanımını sağlamalarına yönelik önerilerden bazıları şöyledir :</a:t>
            </a:r>
            <a:endParaRPr lang="tr-TR" sz="2400" b="1" dirty="0">
              <a:solidFill>
                <a:srgbClr val="FF0000"/>
              </a:solidFill>
              <a:latin typeface="+mn-lt"/>
            </a:endParaRPr>
          </a:p>
        </p:txBody>
      </p:sp>
      <p:sp>
        <p:nvSpPr>
          <p:cNvPr id="3" name="İçerik Yer Tutucusu 2"/>
          <p:cNvSpPr>
            <a:spLocks noGrp="1"/>
          </p:cNvSpPr>
          <p:nvPr>
            <p:ph idx="1"/>
          </p:nvPr>
        </p:nvSpPr>
        <p:spPr>
          <a:xfrm>
            <a:off x="755576" y="1916832"/>
            <a:ext cx="8229600" cy="3849291"/>
          </a:xfrm>
        </p:spPr>
        <p:txBody>
          <a:bodyPr>
            <a:normAutofit/>
          </a:bodyPr>
          <a:lstStyle/>
          <a:p>
            <a:r>
              <a:rPr lang="tr-TR" dirty="0" smtClean="0">
                <a:solidFill>
                  <a:srgbClr val="FF0000"/>
                </a:solidFill>
              </a:rPr>
              <a:t>2-6 YAŞ GRUBU ÇOCUKLAR;</a:t>
            </a:r>
            <a:r>
              <a:rPr lang="tr-TR" dirty="0" smtClean="0"/>
              <a:t/>
            </a:r>
            <a:br>
              <a:rPr lang="tr-TR" dirty="0" smtClean="0"/>
            </a:br>
            <a:r>
              <a:rPr lang="tr-TR" dirty="0" smtClean="0"/>
              <a:t> </a:t>
            </a:r>
            <a:br>
              <a:rPr lang="tr-TR" dirty="0" smtClean="0"/>
            </a:br>
            <a:r>
              <a:rPr lang="tr-TR" dirty="0" smtClean="0"/>
              <a:t>Okul öncesi dönem olarak da adlandırılan bu dönemde çocuklar araştırmayı, yeni bir şeyler öğrenmeyi severler ve her şeyi merak ederler.  </a:t>
            </a:r>
          </a:p>
        </p:txBody>
      </p:sp>
    </p:spTree>
    <p:extLst>
      <p:ext uri="{BB962C8B-B14F-4D97-AF65-F5344CB8AC3E}">
        <p14:creationId xmlns:p14="http://schemas.microsoft.com/office/powerpoint/2010/main" val="113738913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dirty="0">
                <a:solidFill>
                  <a:srgbClr val="FF0000"/>
                </a:solidFill>
              </a:rPr>
              <a:t>Ayrıca, bu yaş dönemi çocuklar için</a:t>
            </a:r>
            <a:r>
              <a:rPr lang="tr-TR"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smtClean="0"/>
              <a:t>1-Bilgisayar karşısında geçirilecek zaman bir ya da iki saati geçmemelidir ve bu sınırlandırmaya çocukların uymaları sağlanmalıdır. </a:t>
            </a:r>
          </a:p>
          <a:p>
            <a:pPr marL="0" indent="0">
              <a:buNone/>
            </a:pPr>
            <a:r>
              <a:rPr lang="tr-TR" dirty="0" smtClean="0"/>
              <a:t>2-Anne ve babalar, bu yaş dönemindeki çocukları bilgisayar veya internet başında yalnız bırakmamalı, devamlı yanında bulunmalıdır. </a:t>
            </a:r>
          </a:p>
        </p:txBody>
      </p:sp>
    </p:spTree>
    <p:extLst>
      <p:ext uri="{BB962C8B-B14F-4D97-AF65-F5344CB8AC3E}">
        <p14:creationId xmlns:p14="http://schemas.microsoft.com/office/powerpoint/2010/main" val="24611824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3- Bu yaş dönemi çocukların, oyun çocukları oldukları unutulmamalıdır. Bu nedenle, anne ve babaların gözetimi altında olmak şartıyla, bilgisayar ve internet kullanmalarına ve bilgisayarda oyun oynamalarına izin verilebilir. Ancak çocuğun sağlıklı gelişimi için yaşamındaki diğer etkinliklerle beraber orantılı süreler ayırması desteklenmelidir.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9478057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dirty="0">
                <a:solidFill>
                  <a:srgbClr val="FF0000"/>
                </a:solidFill>
              </a:rPr>
              <a:t>7-10 YAŞ GRUBU ÇOCUKLAR; </a:t>
            </a:r>
          </a:p>
        </p:txBody>
      </p:sp>
      <p:sp>
        <p:nvSpPr>
          <p:cNvPr id="3" name="İçerik Yer Tutucusu 2"/>
          <p:cNvSpPr>
            <a:spLocks noGrp="1"/>
          </p:cNvSpPr>
          <p:nvPr>
            <p:ph idx="1"/>
          </p:nvPr>
        </p:nvSpPr>
        <p:spPr/>
        <p:txBody>
          <a:bodyPr>
            <a:normAutofit/>
          </a:bodyPr>
          <a:lstStyle/>
          <a:p>
            <a:r>
              <a:rPr lang="tr-TR" dirty="0" smtClean="0"/>
              <a:t>Bu yaş grubu çocuklar internet deneyimleri konusunda daha bilgilidir; ancak uygunsuz içeriklere maruz kalıp kalmadıklarını öğrenmek için onların internet kullanımlarını denetlemekte ve izlemekte fayda vardır. Ayrıca, 7-10 yaş arası çocuklar genelde yasaklanan davranışları sergileme eğilimindedir. </a:t>
            </a:r>
          </a:p>
        </p:txBody>
      </p:sp>
    </p:spTree>
    <p:extLst>
      <p:ext uri="{BB962C8B-B14F-4D97-AF65-F5344CB8AC3E}">
        <p14:creationId xmlns:p14="http://schemas.microsoft.com/office/powerpoint/2010/main" val="13777560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solidFill>
                  <a:srgbClr val="FF0000"/>
                </a:solidFill>
              </a:rPr>
              <a:t>Bu yaş dönemi çocuklar için;  </a:t>
            </a:r>
          </a:p>
        </p:txBody>
      </p:sp>
      <p:sp>
        <p:nvSpPr>
          <p:cNvPr id="3" name="İçerik Yer Tutucusu 2"/>
          <p:cNvSpPr>
            <a:spLocks noGrp="1"/>
          </p:cNvSpPr>
          <p:nvPr>
            <p:ph idx="1"/>
          </p:nvPr>
        </p:nvSpPr>
        <p:spPr/>
        <p:txBody>
          <a:bodyPr>
            <a:normAutofit/>
          </a:bodyPr>
          <a:lstStyle/>
          <a:p>
            <a:endParaRPr lang="tr-TR" dirty="0" smtClean="0"/>
          </a:p>
          <a:p>
            <a:r>
              <a:rPr lang="tr-TR" dirty="0" smtClean="0"/>
              <a:t>1-Bilgisayar </a:t>
            </a:r>
            <a:r>
              <a:rPr lang="tr-TR" dirty="0"/>
              <a:t>karşısında geçirilecek zaman bir ya da iki saati geçmemelidir. </a:t>
            </a:r>
            <a:endParaRPr lang="tr-TR" dirty="0" smtClean="0"/>
          </a:p>
          <a:p>
            <a:r>
              <a:rPr lang="tr-TR" dirty="0" smtClean="0"/>
              <a:t>2-İlköğretim </a:t>
            </a:r>
            <a:r>
              <a:rPr lang="tr-TR" dirty="0"/>
              <a:t>çağının, çocuğun oyun veya arkadaş gruplarına katılma çağı olduğu unutulmamalıdır. </a:t>
            </a:r>
            <a:endParaRPr lang="tr-TR" dirty="0" smtClean="0"/>
          </a:p>
          <a:p>
            <a:pPr marL="0" indent="0">
              <a:buNone/>
            </a:pPr>
            <a:endParaRPr lang="tr-TR" dirty="0"/>
          </a:p>
          <a:p>
            <a:endParaRPr lang="tr-TR" dirty="0"/>
          </a:p>
        </p:txBody>
      </p:sp>
    </p:spTree>
    <p:extLst>
      <p:ext uri="{BB962C8B-B14F-4D97-AF65-F5344CB8AC3E}">
        <p14:creationId xmlns:p14="http://schemas.microsoft.com/office/powerpoint/2010/main" val="30137045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3-Bu onun sosyalleşebilmesi için bir gereksinimdir.</a:t>
            </a:r>
          </a:p>
          <a:p>
            <a:r>
              <a:rPr lang="tr-TR" dirty="0"/>
              <a:t> 4-Bu nedenle, çocuğun diğer faaliyetler (arkadaşlarıyla birlikte oynayacağı oyunlar, ders çalışma gibi) için harcayacağı zaman bilgisayar başında geçireceği zamandan çok daha fazla olmalıdır.</a:t>
            </a:r>
          </a:p>
          <a:p>
            <a:endParaRPr lang="tr-TR" dirty="0"/>
          </a:p>
        </p:txBody>
      </p:sp>
    </p:spTree>
    <p:extLst>
      <p:ext uri="{BB962C8B-B14F-4D97-AF65-F5344CB8AC3E}">
        <p14:creationId xmlns:p14="http://schemas.microsoft.com/office/powerpoint/2010/main" val="35289827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r>
              <a:rPr lang="tr-TR" dirty="0"/>
              <a:t> </a:t>
            </a:r>
            <a:r>
              <a:rPr lang="tr-TR" dirty="0" smtClean="0"/>
              <a:t>5-Bilgisayar</a:t>
            </a:r>
            <a:r>
              <a:rPr lang="tr-TR" dirty="0"/>
              <a:t>, aile fertlerinin hepsinin çok rahat bir şekilde görebileceği bir yere, ailenin ortak kullanım alanına konulmalıdır. </a:t>
            </a:r>
          </a:p>
          <a:p>
            <a:r>
              <a:rPr lang="tr-TR" dirty="0" smtClean="0"/>
              <a:t>6-Çocukla </a:t>
            </a:r>
            <a:r>
              <a:rPr lang="tr-TR" dirty="0"/>
              <a:t>ne tip siteleri ziyaret edebileceği konusunda anlaşmaya varılmalı, yasaklamadan sakıncaları anlatılmalıdır</a:t>
            </a:r>
          </a:p>
          <a:p>
            <a:endParaRPr lang="tr-TR" dirty="0"/>
          </a:p>
        </p:txBody>
      </p:sp>
    </p:spTree>
    <p:extLst>
      <p:ext uri="{BB962C8B-B14F-4D97-AF65-F5344CB8AC3E}">
        <p14:creationId xmlns:p14="http://schemas.microsoft.com/office/powerpoint/2010/main" val="32969398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7-Aileler çocukların, internette gezinmek için çocuklara uygun ya da ebeveyn denetimi olan bir arama motoru (Google Safe Search for Kids gibi) kullanmaları teşvik etmeli ya da kullanılan arama motorunun ayarlarının yüksek düzeyli olarak seçilmesi gerekmektedir. </a:t>
            </a:r>
          </a:p>
          <a:p>
            <a:endParaRPr lang="tr-TR" dirty="0"/>
          </a:p>
        </p:txBody>
      </p:sp>
    </p:spTree>
    <p:extLst>
      <p:ext uri="{BB962C8B-B14F-4D97-AF65-F5344CB8AC3E}">
        <p14:creationId xmlns:p14="http://schemas.microsoft.com/office/powerpoint/2010/main" val="41962010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8</a:t>
            </a:r>
            <a:r>
              <a:rPr lang="tr-TR" dirty="0" smtClean="0"/>
              <a:t>-Anne ve babalar, çocuklarının kendi elektronik posta (e-posta) hesaplarının olmasına izin vermek yerine, aile adına bir e-posta hesabı alarak çocuklarıyla birlikte o hesapları kullanmalıdır. Böylece ebeveynler, çocuğun iletişim içerisinde bulunduğu kişiler hakkında bilgi sahibi olacaklardır. </a:t>
            </a:r>
          </a:p>
          <a:p>
            <a:r>
              <a:rPr lang="tr-TR" dirty="0"/>
              <a:t>9</a:t>
            </a:r>
            <a:r>
              <a:rPr lang="tr-TR" dirty="0" smtClean="0"/>
              <a:t>-Anne ve babalar, bu yaş grubundaki çocuklarına internet iletişim araçlarını (e-posta, mesaj panoları ve forumlar gibi) kullanırken her konuda (iletişimde olduğu kişilerin kim olduğu, iletişime geçmek istediği kişiler, karşılaştığı olumsuzluklar gibi) kendilerine danışılmasını tavsiye etmelidir. Ayrıca, açılan e-postalarda, gelebilecek olan zararlı içeriklere karşı e-posta filtresi kullanılmalıdır.</a:t>
            </a:r>
          </a:p>
        </p:txBody>
      </p:sp>
    </p:spTree>
    <p:extLst>
      <p:ext uri="{BB962C8B-B14F-4D97-AF65-F5344CB8AC3E}">
        <p14:creationId xmlns:p14="http://schemas.microsoft.com/office/powerpoint/2010/main" val="153303924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dirty="0">
                <a:solidFill>
                  <a:srgbClr val="FF0000"/>
                </a:solidFill>
              </a:rPr>
              <a:t>Bilinçli bir internet kullanımı noktasında </a:t>
            </a:r>
            <a:r>
              <a:rPr lang="tr-TR" dirty="0" smtClean="0">
                <a:solidFill>
                  <a:srgbClr val="FF0000"/>
                </a:solidFill>
              </a:rPr>
              <a:t>bu </a:t>
            </a:r>
            <a:r>
              <a:rPr lang="tr-TR" dirty="0">
                <a:solidFill>
                  <a:srgbClr val="FF0000"/>
                </a:solidFill>
              </a:rPr>
              <a:t>soruların cevaplarını düşünmek yol gösterici olacaktır</a:t>
            </a:r>
            <a:r>
              <a:rPr lang="tr-TR" dirty="0" smtClean="0">
                <a:solidFill>
                  <a:srgbClr val="FF0000"/>
                </a:solidFill>
              </a:rPr>
              <a:t>.</a:t>
            </a:r>
            <a:endParaRPr lang="tr-TR" dirty="0" smtClean="0"/>
          </a:p>
          <a:p>
            <a:endParaRPr lang="tr-TR" dirty="0" smtClean="0"/>
          </a:p>
          <a:p>
            <a:r>
              <a:rPr lang="tr-TR" dirty="0" smtClean="0"/>
              <a:t>1. İnternet teknolojilerini kullanırken aynı zamanda kendimizi ve içinde bulunduğumuz durumları sorgulayabiliyor muyuz?</a:t>
            </a:r>
          </a:p>
          <a:p>
            <a:pPr marL="0" indent="0">
              <a:buNone/>
            </a:pPr>
            <a:endParaRPr lang="tr-TR" dirty="0"/>
          </a:p>
        </p:txBody>
      </p:sp>
    </p:spTree>
    <p:extLst>
      <p:ext uri="{BB962C8B-B14F-4D97-AF65-F5344CB8AC3E}">
        <p14:creationId xmlns:p14="http://schemas.microsoft.com/office/powerpoint/2010/main" val="32788672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endParaRPr lang="tr-TR" dirty="0"/>
          </a:p>
          <a:p>
            <a:r>
              <a:rPr lang="tr-TR" dirty="0"/>
              <a:t>10-Anne ve babalar, bu yaş dönemi çocuklarını internette gizlilik konusunda ve kişisel verilerin önemi konusunda şimdiden eğitmeye başlamalı ve her nerede İnternet erişimi yaparlarsa yapsınlar, kendilerine ya da ailelerine ilişkin hiç bir bilgiyi vermemeleri gerektiğini anlatmalıdırlar. </a:t>
            </a:r>
          </a:p>
          <a:p>
            <a:pPr marL="0" indent="0">
              <a:buNone/>
            </a:pPr>
            <a:endParaRPr lang="tr-TR" dirty="0"/>
          </a:p>
          <a:p>
            <a:endParaRPr lang="tr-TR" dirty="0"/>
          </a:p>
        </p:txBody>
      </p:sp>
    </p:spTree>
    <p:extLst>
      <p:ext uri="{BB962C8B-B14F-4D97-AF65-F5344CB8AC3E}">
        <p14:creationId xmlns:p14="http://schemas.microsoft.com/office/powerpoint/2010/main" val="24838408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11-Anne ve babaların bu yaş grubundaki çocuklarının İnternette sosyal ağları kullanmasına izin vermemesi yapılacak en doğru davranıştır. Ancak, çocuğun merakını gidermesi bakımından, ebeveynin gözetiminde çocuk sitelerinde bulunan internet sohbetlerine girmesine ve arkadaşça sohbet etmesine izin verilebilir. </a:t>
            </a:r>
          </a:p>
          <a:p>
            <a:endParaRPr lang="tr-TR" dirty="0"/>
          </a:p>
        </p:txBody>
      </p:sp>
    </p:spTree>
    <p:extLst>
      <p:ext uri="{BB962C8B-B14F-4D97-AF65-F5344CB8AC3E}">
        <p14:creationId xmlns:p14="http://schemas.microsoft.com/office/powerpoint/2010/main" val="4251420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endParaRPr lang="tr-TR" dirty="0" smtClean="0"/>
          </a:p>
          <a:p>
            <a:r>
              <a:rPr lang="tr-TR" dirty="0" smtClean="0"/>
              <a:t>12-Anne ve babalar, çocuklarına, okulunda, çevresinde ve katıldığı etkinliklerde kendisine zarar verebilecek insan tiplerini nasıl izah ederek açıklıyorsa, internet ortamından gelebilecek tehlikeleri de açık açık anlatmalıdır.</a:t>
            </a:r>
          </a:p>
          <a:p>
            <a:pPr marL="0" indent="0">
              <a:buNone/>
            </a:pPr>
            <a:r>
              <a:rPr lang="tr-TR" dirty="0" smtClean="0"/>
              <a:t> </a:t>
            </a:r>
          </a:p>
          <a:p>
            <a:pPr marL="0" indent="0">
              <a:buNone/>
            </a:pPr>
            <a:endParaRPr lang="tr-TR" dirty="0" smtClean="0"/>
          </a:p>
          <a:p>
            <a:endParaRPr lang="tr-TR" dirty="0"/>
          </a:p>
        </p:txBody>
      </p:sp>
    </p:spTree>
    <p:extLst>
      <p:ext uri="{BB962C8B-B14F-4D97-AF65-F5344CB8AC3E}">
        <p14:creationId xmlns:p14="http://schemas.microsoft.com/office/powerpoint/2010/main" val="329952671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13-Anne ve babalar, çocuklarına, çevrimiçi ortamda yazılan ve görünen her şeyin her zaman doğru olamayabileceğini, gerçek hayatta olduğu gibi sanal ortamda da iyi niyetli kişiler olduğu gibi kötü niyetli kişilerin de olabileceği anlatmalı ve kafasının karıştığı her durumda anne babasıyla rahatlıkla konuşabileceği hissettirmelidir. </a:t>
            </a:r>
          </a:p>
        </p:txBody>
      </p:sp>
    </p:spTree>
    <p:extLst>
      <p:ext uri="{BB962C8B-B14F-4D97-AF65-F5344CB8AC3E}">
        <p14:creationId xmlns:p14="http://schemas.microsoft.com/office/powerpoint/2010/main" val="17782462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dirty="0">
                <a:solidFill>
                  <a:srgbClr val="FF0000"/>
                </a:solidFill>
              </a:rPr>
              <a:t>  10-13 YAŞ GRUBU ÇOCUKLAR</a:t>
            </a:r>
            <a:r>
              <a:rPr lang="tr-TR"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  Ergenlik öncesi dönem olarak da isimlendirilen bu dönemde çocuklar her şeyi bilmek istediklerinden sürekli olarak araştırma ve inceleme içerisindedir. </a:t>
            </a:r>
          </a:p>
          <a:p>
            <a:r>
              <a:rPr lang="tr-TR" dirty="0" smtClean="0"/>
              <a:t>İnternetin sunduğu imkânların ve yeniliklerin farkında oldukları için, bu imkânları sonuna kadar kullanmak isterler. Yani bu dönemde çocuklarda çok hızlı değişimler yaşanmaktadır. </a:t>
            </a:r>
          </a:p>
          <a:p>
            <a:r>
              <a:rPr lang="tr-TR" dirty="0" smtClean="0"/>
              <a:t>Eğer bu değişim diğer alanlarda olduğu gibi İnternet ortamında da iyiye, güzele ve doğruya kanalize edilirse, çocukların zihinsel gelişimine faydalı olacaktır.</a:t>
            </a:r>
          </a:p>
          <a:p>
            <a:endParaRPr lang="tr-TR" dirty="0" smtClean="0"/>
          </a:p>
          <a:p>
            <a:endParaRPr lang="tr-TR" dirty="0" smtClean="0"/>
          </a:p>
          <a:p>
            <a:endParaRPr lang="tr-TR" dirty="0"/>
          </a:p>
        </p:txBody>
      </p:sp>
    </p:spTree>
    <p:extLst>
      <p:ext uri="{BB962C8B-B14F-4D97-AF65-F5344CB8AC3E}">
        <p14:creationId xmlns:p14="http://schemas.microsoft.com/office/powerpoint/2010/main" val="27838133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dirty="0">
                <a:solidFill>
                  <a:srgbClr val="FF0000"/>
                </a:solidFill>
              </a:rPr>
              <a:t>Bu yaş dönemi çocuklar için</a:t>
            </a:r>
            <a:r>
              <a:rPr lang="tr-TR"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p:txBody>
          <a:bodyPr>
            <a:normAutofit/>
          </a:bodyPr>
          <a:lstStyle/>
          <a:p>
            <a:endParaRPr lang="tr-TR" dirty="0" smtClean="0"/>
          </a:p>
          <a:p>
            <a:r>
              <a:rPr lang="tr-TR" dirty="0" smtClean="0"/>
              <a:t>1-Bilgisayar karşısında geçirilecek zaman iki ya da üç saati geçmemelidir. </a:t>
            </a:r>
          </a:p>
          <a:p>
            <a:r>
              <a:rPr lang="tr-TR" dirty="0" smtClean="0"/>
              <a:t>2-Her ne kadar gelişen mobil teknolojiler ile zor olsa da, bilgisayar, ailenin ortak kullanım alanına konulmalıdır. </a:t>
            </a:r>
          </a:p>
          <a:p>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4274925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r>
              <a:rPr lang="tr-TR" dirty="0" smtClean="0"/>
              <a:t>3-Bu </a:t>
            </a:r>
            <a:r>
              <a:rPr lang="tr-TR" dirty="0"/>
              <a:t>yaş grubu çocuklar; yavaş yavaş kendi özgürlüklerini ilan etmeye başladıklarından interneti odalarına almak için direnseler de bu konuda taviz verilmemelidir. </a:t>
            </a:r>
          </a:p>
          <a:p>
            <a:pPr marL="0" indent="0">
              <a:buNone/>
            </a:pPr>
            <a:endParaRPr lang="tr-TR" dirty="0"/>
          </a:p>
        </p:txBody>
      </p:sp>
    </p:spTree>
    <p:extLst>
      <p:ext uri="{BB962C8B-B14F-4D97-AF65-F5344CB8AC3E}">
        <p14:creationId xmlns:p14="http://schemas.microsoft.com/office/powerpoint/2010/main" val="206387928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smtClean="0"/>
          </a:p>
          <a:p>
            <a:r>
              <a:rPr lang="tr-TR" dirty="0" smtClean="0"/>
              <a:t>4-Çocuklar </a:t>
            </a:r>
            <a:r>
              <a:rPr lang="tr-TR" dirty="0"/>
              <a:t>internette gezinmek için, çocuklara ozel olarak hazırlanmış (Google Safe Search for Kids gibi) ya da ebeveyn denetimi olan arama motorlarını kullanmalıdır. </a:t>
            </a:r>
          </a:p>
        </p:txBody>
      </p:sp>
    </p:spTree>
    <p:extLst>
      <p:ext uri="{BB962C8B-B14F-4D97-AF65-F5344CB8AC3E}">
        <p14:creationId xmlns:p14="http://schemas.microsoft.com/office/powerpoint/2010/main" val="18748286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5-Anne </a:t>
            </a:r>
            <a:r>
              <a:rPr lang="tr-TR" dirty="0"/>
              <a:t>ve babalar, bu yaş dönemi çocuklarına İnternet iletişim araçlarını (e-posta, mesaj panoları ve forumlar gibi) kullanırken, kendilerine ve ailelerine ait bilgileri vermemeleri hususunu öğretmelidir. </a:t>
            </a:r>
          </a:p>
          <a:p>
            <a:endParaRPr lang="tr-TR" dirty="0"/>
          </a:p>
        </p:txBody>
      </p:sp>
    </p:spTree>
    <p:extLst>
      <p:ext uri="{BB962C8B-B14F-4D97-AF65-F5344CB8AC3E}">
        <p14:creationId xmlns:p14="http://schemas.microsoft.com/office/powerpoint/2010/main" val="16193965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smtClean="0"/>
          </a:p>
          <a:p>
            <a:r>
              <a:rPr lang="tr-TR" dirty="0" smtClean="0"/>
              <a:t>6-Ayrıca</a:t>
            </a:r>
            <a:r>
              <a:rPr lang="tr-TR" dirty="0"/>
              <a:t>, bu yaş dönemi çocuklar için kendileri adına, ebeveynlerin dilediklerinde kontrol edebilmeleri şartıyla, e-posta hesabı açılabilir. Açılan e-posta hesabında istenmeyen kötü içeriklere karşı e-posta filtresi etkin olmalıdır</a:t>
            </a:r>
            <a:r>
              <a:rPr lang="tr-TR" dirty="0" smtClean="0"/>
              <a:t>.</a:t>
            </a:r>
            <a:endParaRPr lang="tr-TR" dirty="0"/>
          </a:p>
          <a:p>
            <a:endParaRPr lang="tr-TR" dirty="0"/>
          </a:p>
          <a:p>
            <a:endParaRPr lang="tr-TR" dirty="0"/>
          </a:p>
        </p:txBody>
      </p:sp>
    </p:spTree>
    <p:extLst>
      <p:ext uri="{BB962C8B-B14F-4D97-AF65-F5344CB8AC3E}">
        <p14:creationId xmlns:p14="http://schemas.microsoft.com/office/powerpoint/2010/main" val="397771250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r>
              <a:rPr lang="tr-TR" dirty="0" smtClean="0"/>
              <a:t>2</a:t>
            </a:r>
            <a:r>
              <a:rPr lang="tr-TR" dirty="0"/>
              <a:t>. İnternette sergilediğimiz davranışların kendimize, ailemize ve diğer kullanıcılara yansımalarının ne olacağını biliyor muyuz?</a:t>
            </a:r>
          </a:p>
          <a:p>
            <a:pPr marL="0" indent="0">
              <a:buNone/>
            </a:pPr>
            <a:endParaRPr lang="tr-TR" dirty="0"/>
          </a:p>
        </p:txBody>
      </p:sp>
    </p:spTree>
    <p:extLst>
      <p:ext uri="{BB962C8B-B14F-4D97-AF65-F5344CB8AC3E}">
        <p14:creationId xmlns:p14="http://schemas.microsoft.com/office/powerpoint/2010/main" val="35997333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7-Anne </a:t>
            </a:r>
            <a:r>
              <a:rPr lang="tr-TR" dirty="0"/>
              <a:t>ve babalar, bu yaş grubundaki çocuklarını, internet ortamında da gerçek dünyada olduğu gibi ahlaki davranışlara uyması gerektiği konusunda bilgilendirmeli, interneti başkalarına zarar verici bir araç olarak kullanmaması konusunda eğitmelidir. </a:t>
            </a:r>
          </a:p>
          <a:p>
            <a:pPr marL="0" indent="0">
              <a:buNone/>
            </a:pPr>
            <a:endParaRPr lang="tr-TR" dirty="0"/>
          </a:p>
        </p:txBody>
      </p:sp>
    </p:spTree>
    <p:extLst>
      <p:ext uri="{BB962C8B-B14F-4D97-AF65-F5344CB8AC3E}">
        <p14:creationId xmlns:p14="http://schemas.microsoft.com/office/powerpoint/2010/main" val="221227607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8-Aileler çocuklarını, çevrimiçi ortamda kendilerini rahatsız ya da tehdit altında hissettiren bir şey ya da bir kişi olduğunda kendilerine iletmeleri için teşvik etmelidirler. </a:t>
            </a:r>
          </a:p>
          <a:p>
            <a:r>
              <a:rPr lang="tr-TR" dirty="0" smtClean="0"/>
              <a:t>9-Davranışları takdir edilmeli ve aynı şey yeniden olduğunda yine ailelerine gelmeleri konusunda yüreklendirilmelidir.</a:t>
            </a:r>
          </a:p>
          <a:p>
            <a:endParaRPr lang="tr-TR" dirty="0"/>
          </a:p>
        </p:txBody>
      </p:sp>
    </p:spTree>
    <p:extLst>
      <p:ext uri="{BB962C8B-B14F-4D97-AF65-F5344CB8AC3E}">
        <p14:creationId xmlns:p14="http://schemas.microsoft.com/office/powerpoint/2010/main" val="21510604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10-Aileler, çocuklarının İnternet kullanımı sırasında, evde, arkadaşlarının evinde, okulda veya internet kafede karşılaşabilecekleri internet pornografisine karşı sağlıklı cinsellik konusunda konuşmalıdır</a:t>
            </a:r>
            <a:r>
              <a:rPr lang="tr-TR" dirty="0" smtClean="0"/>
              <a:t>.</a:t>
            </a:r>
          </a:p>
          <a:p>
            <a:r>
              <a:rPr lang="tr-TR" dirty="0"/>
              <a:t>12-Anne ve babalar, çocuklarını çevrimiçi ortamda tanıştıkları kişilerle yüz yüze görüşmelerinin tehlikeli olduğunu hatırlatılmalıdır. </a:t>
            </a:r>
          </a:p>
          <a:p>
            <a:endParaRPr lang="tr-TR" dirty="0" smtClean="0"/>
          </a:p>
        </p:txBody>
      </p:sp>
    </p:spTree>
    <p:extLst>
      <p:ext uri="{BB962C8B-B14F-4D97-AF65-F5344CB8AC3E}">
        <p14:creationId xmlns:p14="http://schemas.microsoft.com/office/powerpoint/2010/main" val="36412901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3200" dirty="0" smtClean="0">
                <a:solidFill>
                  <a:srgbClr val="FF0000"/>
                </a:solidFill>
              </a:rPr>
              <a:t>14-17 </a:t>
            </a:r>
            <a:r>
              <a:rPr lang="tr-TR" sz="3200" dirty="0">
                <a:solidFill>
                  <a:srgbClr val="FF0000"/>
                </a:solidFill>
              </a:rPr>
              <a:t>YAŞ GRUBU </a:t>
            </a:r>
            <a:r>
              <a:rPr lang="tr-TR" sz="3200" dirty="0" smtClean="0">
                <a:solidFill>
                  <a:srgbClr val="FF0000"/>
                </a:solidFill>
              </a:rPr>
              <a:t>ÇOCUKLAR;</a:t>
            </a:r>
            <a:r>
              <a:rPr lang="tr-TR" sz="3200" dirty="0">
                <a:solidFill>
                  <a:srgbClr val="FF0000"/>
                </a:solidFill>
              </a:rPr>
              <a:t> </a:t>
            </a:r>
          </a:p>
        </p:txBody>
      </p:sp>
      <p:sp>
        <p:nvSpPr>
          <p:cNvPr id="3" name="İçerik Yer Tutucusu 2"/>
          <p:cNvSpPr>
            <a:spLocks noGrp="1"/>
          </p:cNvSpPr>
          <p:nvPr>
            <p:ph idx="1"/>
          </p:nvPr>
        </p:nvSpPr>
        <p:spPr/>
        <p:txBody>
          <a:bodyPr>
            <a:normAutofit/>
          </a:bodyPr>
          <a:lstStyle/>
          <a:p>
            <a:r>
              <a:rPr lang="tr-TR" dirty="0" smtClean="0"/>
              <a:t>Çocukluktan gençliğe geçiş olarak nitelendirilen bu yaş döneminde çocuklar için; ilişki içerisinde olduğu arkadaş grubunun önemi artar ve pek çok faaliyetin gerçekleştirilmesinde onlara danışır ve onların onayını alarak hareket edeler. </a:t>
            </a:r>
          </a:p>
          <a:p>
            <a:r>
              <a:rPr lang="tr-TR" dirty="0" smtClean="0"/>
              <a:t>Ayrıca, bu dönemde çocuklarda, herhangi bir konuda anne ve babaya danışmama, onların beklentilerini karşılamama, her konuda bağımsız hareket etme, yeni düşüncelere açık olma ve aile değerleriyle yaşlarına özgü değerlerin bağdaşmaması gibi davranışlar görmek mümkündür. </a:t>
            </a:r>
          </a:p>
        </p:txBody>
      </p:sp>
    </p:spTree>
    <p:extLst>
      <p:ext uri="{BB962C8B-B14F-4D97-AF65-F5344CB8AC3E}">
        <p14:creationId xmlns:p14="http://schemas.microsoft.com/office/powerpoint/2010/main" val="9096366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Ebeveynler için, internet ve bilgisayar teknolojileri konusunda bu yaş dönemi çocuklarına yardımcı olmak oldukça zordur, çünkü genelde internet ve bilgisayar kullanımı konusunda anne ve babalarından daha fazla bilgiye sahiptirler. Bu nedenle, anne ve babaların bu yaş grubu çocukları için oldukça dikkatli olmaları gerekmektedir. </a:t>
            </a:r>
          </a:p>
          <a:p>
            <a:endParaRPr lang="tr-TR" dirty="0"/>
          </a:p>
        </p:txBody>
      </p:sp>
    </p:spTree>
    <p:extLst>
      <p:ext uri="{BB962C8B-B14F-4D97-AF65-F5344CB8AC3E}">
        <p14:creationId xmlns:p14="http://schemas.microsoft.com/office/powerpoint/2010/main" val="2421343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dirty="0">
                <a:solidFill>
                  <a:srgbClr val="FF0000"/>
                </a:solidFill>
              </a:rPr>
              <a:t>Bu yaş dönemi çocuklar için</a:t>
            </a:r>
            <a:r>
              <a:rPr lang="tr-TR"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1-Aileler çocuklarına sosyal ağlarda oldukları zaman zarfında tanımadıkları kişileri arkadaş listelerine eklememeleri gerekliliğini hatırlatmalı ayrıca kendileri de bu ağlara üye olarak çocuklarının arkadaş listesinde olmalı ve oradan çocuk takip edilmelidir. </a:t>
            </a:r>
          </a:p>
          <a:p>
            <a:r>
              <a:rPr lang="tr-TR" dirty="0" smtClean="0"/>
              <a:t>2-Aileler çocuklarının sosyal ağlardaki gizlilik ayarlarını kontrol etmelidirler. Sosyal ağlardaki hesaplarının ve profillerinin herkese açık olması çocuğun güvenliği için çok büyük bir risk oluşturduğu unutulmamalıdır. </a:t>
            </a:r>
          </a:p>
        </p:txBody>
      </p:sp>
    </p:spTree>
    <p:extLst>
      <p:ext uri="{BB962C8B-B14F-4D97-AF65-F5344CB8AC3E}">
        <p14:creationId xmlns:p14="http://schemas.microsoft.com/office/powerpoint/2010/main" val="38639288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3-Anne ve babalar bu yaş grubundaki çocuklarına İnternet sohbetleri hakkında bilgi vermelidir. Ayrıca, çocuğun merakını gidermesi açısından, çocuğun kendinin ve ailesinin bildiği kişilerle (sınıf arkadaşları, akrabalar gibi) kısa süreli İnternet sohbeti yapmasına izin verilebilir. </a:t>
            </a:r>
          </a:p>
          <a:p>
            <a:r>
              <a:rPr lang="tr-TR" dirty="0"/>
              <a:t>4-Anne ve babalar, çocuklarının hangi internet sayfalarını ziyaret ettiği hakkında bilgi sahibi olmalıdırlar.</a:t>
            </a:r>
          </a:p>
          <a:p>
            <a:endParaRPr lang="tr-TR" dirty="0"/>
          </a:p>
        </p:txBody>
      </p:sp>
    </p:spTree>
    <p:extLst>
      <p:ext uri="{BB962C8B-B14F-4D97-AF65-F5344CB8AC3E}">
        <p14:creationId xmlns:p14="http://schemas.microsoft.com/office/powerpoint/2010/main" val="30473796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5-Anne ve babalar, bu yaş dönemi çocuklarına İnternet iletişim araçlarını (e-posta, mesaj panoları ve forumlar gibi) kullanırken kendilerine ve ailelerine ait bilgileri vermemeleri gerektiğini nedenleri ile anlatmalıdırlar. Ayrıca, bu yaş dönemi çocuklarına kendileri adına, ebeveynlerinin istedikleri zaman kontrol edebilmeleri şartıyla, e-posta hesabı açılabilir. Açılan e-posta hesabında istenmeyen kötü içeriklere karşı e-posta filtresi kullanılmalıdır.</a:t>
            </a:r>
          </a:p>
          <a:p>
            <a:endParaRPr lang="tr-TR" dirty="0"/>
          </a:p>
        </p:txBody>
      </p:sp>
    </p:spTree>
    <p:extLst>
      <p:ext uri="{BB962C8B-B14F-4D97-AF65-F5344CB8AC3E}">
        <p14:creationId xmlns:p14="http://schemas.microsoft.com/office/powerpoint/2010/main" val="339471384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6-Anne ve babalar, bu yaş grubundaki çocuklarını, internet ortamında da gerçek dünyada olduğu gibi ahlaki davranışlara uyulması gerektiği konusunda bilgilendirmeli, interneti başkalarına zarar verici bir araç olarak kullanmaması konusunda eğitmelidirler.</a:t>
            </a:r>
          </a:p>
          <a:p>
            <a:endParaRPr lang="tr-TR" dirty="0"/>
          </a:p>
        </p:txBody>
      </p:sp>
    </p:spTree>
    <p:extLst>
      <p:ext uri="{BB962C8B-B14F-4D97-AF65-F5344CB8AC3E}">
        <p14:creationId xmlns:p14="http://schemas.microsoft.com/office/powerpoint/2010/main" val="53905442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7-Ebeveynler, çocuklarını bilişim </a:t>
            </a:r>
            <a:r>
              <a:rPr lang="tr-TR" dirty="0" smtClean="0"/>
              <a:t>suçları konusunda </a:t>
            </a:r>
            <a:r>
              <a:rPr lang="tr-TR" dirty="0"/>
              <a:t>bilgilendirmeli ve uyarılarda bulunmalıdır. </a:t>
            </a:r>
          </a:p>
          <a:p>
            <a:r>
              <a:rPr lang="tr-TR" dirty="0"/>
              <a:t>8-Aileler çocuklarının internet kullanımı sırasında, evde, arkadaşlarının evinde, okulda veya İnternet kafede karşılaşabilecekleri İnternet pornografisine karşı sağlıklı cinsellik konusunda konuşmalıdır.</a:t>
            </a:r>
          </a:p>
          <a:p>
            <a:endParaRPr lang="tr-TR" dirty="0"/>
          </a:p>
        </p:txBody>
      </p:sp>
    </p:spTree>
    <p:extLst>
      <p:ext uri="{BB962C8B-B14F-4D97-AF65-F5344CB8AC3E}">
        <p14:creationId xmlns:p14="http://schemas.microsoft.com/office/powerpoint/2010/main" val="34765505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3. </a:t>
            </a:r>
            <a:r>
              <a:rPr lang="tr-TR" dirty="0"/>
              <a:t>İnterneti doğru ve ahlaki davranışlar çerçevesinde mi yoksa kötüye mi kullanıyoruz?</a:t>
            </a:r>
          </a:p>
          <a:p>
            <a:pPr marL="0" indent="0">
              <a:buNone/>
            </a:pPr>
            <a:endParaRPr lang="tr-TR" dirty="0"/>
          </a:p>
          <a:p>
            <a:pPr marL="0" indent="0">
              <a:buNone/>
            </a:pPr>
            <a:r>
              <a:rPr lang="tr-TR" dirty="0" smtClean="0"/>
              <a:t>     </a:t>
            </a:r>
            <a:endParaRPr lang="tr-TR" dirty="0"/>
          </a:p>
        </p:txBody>
      </p:sp>
    </p:spTree>
    <p:extLst>
      <p:ext uri="{BB962C8B-B14F-4D97-AF65-F5344CB8AC3E}">
        <p14:creationId xmlns:p14="http://schemas.microsoft.com/office/powerpoint/2010/main" val="48344536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9-Anne ve babalar, çocuklarına çevrimiçi ortamda tanıştıkları kişilerle yüz yüze görüşmelerinin tehlikeli olduğunu hatırlatılmalıdır.</a:t>
            </a:r>
          </a:p>
          <a:p>
            <a:endParaRPr lang="tr-TR" dirty="0"/>
          </a:p>
        </p:txBody>
      </p:sp>
    </p:spTree>
    <p:extLst>
      <p:ext uri="{BB962C8B-B14F-4D97-AF65-F5344CB8AC3E}">
        <p14:creationId xmlns:p14="http://schemas.microsoft.com/office/powerpoint/2010/main" val="22213007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10-Anne ve babalar, çocuklarına çevrimiçi ortamda sorumlu olmasını öğretmelidir. Onları telif hakları hakkında bilgilendirerek, dosya paylaşımı, metin/yazı alma resim veya sanat eserlerini kullanma konularında telif haklarına karşı gelmemesini öğretmelidir.</a:t>
            </a:r>
          </a:p>
          <a:p>
            <a:endParaRPr lang="tr-TR" dirty="0"/>
          </a:p>
        </p:txBody>
      </p:sp>
    </p:spTree>
    <p:extLst>
      <p:ext uri="{BB962C8B-B14F-4D97-AF65-F5344CB8AC3E}">
        <p14:creationId xmlns:p14="http://schemas.microsoft.com/office/powerpoint/2010/main" val="34331802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11-Aileler çocuklarının gece geç saatlerde çevrimiçi olmamasına özen göstermelidirler. Kötü niyetli kişiler (mesai saatlerinin dışındaki) bu saatlerde genç insanlara daha kolay ulaşarak tuzaklarına düşürmeye çalışabilirler. </a:t>
            </a:r>
          </a:p>
          <a:p>
            <a:endParaRPr lang="tr-TR" dirty="0"/>
          </a:p>
        </p:txBody>
      </p:sp>
    </p:spTree>
    <p:extLst>
      <p:ext uri="{BB962C8B-B14F-4D97-AF65-F5344CB8AC3E}">
        <p14:creationId xmlns:p14="http://schemas.microsoft.com/office/powerpoint/2010/main" val="17289711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
            </a:r>
            <a:br>
              <a:rPr lang="tr-TR" dirty="0" smtClean="0">
                <a:solidFill>
                  <a:srgbClr val="FF0000"/>
                </a:solidFill>
              </a:rPr>
            </a:br>
            <a:r>
              <a:rPr lang="tr-TR" dirty="0" smtClean="0">
                <a:solidFill>
                  <a:srgbClr val="FF0000"/>
                </a:solidFill>
              </a:rPr>
              <a:t>Çocuğun Gelişimi Üzerine Etkileri</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smtClean="0"/>
              <a:t>Çocuklar ve gençler arasında teknoloji bağımlılığı hızla yayılıyor. İnternet yayınları bilgi ve iletişim kaynağı olmanın ötesinde çocuk, genç ve yetişkinler için bağımlılık riski içerdiği, “Avrupa Çevrimiçi Çocuklar Araştırması’nın(2015) sonuçlarına göre Türkiye'de çocukların yüzde 25'i interneti bağımlılık derecesinde kullandığı tespit edilmiştir.</a:t>
            </a:r>
          </a:p>
          <a:p>
            <a:endParaRPr lang="tr-TR" dirty="0"/>
          </a:p>
        </p:txBody>
      </p:sp>
    </p:spTree>
    <p:extLst>
      <p:ext uri="{BB962C8B-B14F-4D97-AF65-F5344CB8AC3E}">
        <p14:creationId xmlns:p14="http://schemas.microsoft.com/office/powerpoint/2010/main" val="294381097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smtClean="0"/>
          </a:p>
          <a:p>
            <a:r>
              <a:rPr lang="tr-TR" dirty="0" smtClean="0"/>
              <a:t>Saatlerce bilgisayar ve internet oyunları karşısında hareketsiz oturan çocuklarda psikososyal ve fizyolojik gelişimlerinin ciddi derecede olumsuz etkilendiği görülmekretir.</a:t>
            </a:r>
          </a:p>
        </p:txBody>
      </p:sp>
    </p:spTree>
    <p:extLst>
      <p:ext uri="{BB962C8B-B14F-4D97-AF65-F5344CB8AC3E}">
        <p14:creationId xmlns:p14="http://schemas.microsoft.com/office/powerpoint/2010/main" val="31793739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pPr marL="0" indent="0">
              <a:buNone/>
            </a:pPr>
            <a:r>
              <a:rPr lang="tr-TR" dirty="0" smtClean="0">
                <a:solidFill>
                  <a:srgbClr val="FF0000"/>
                </a:solidFill>
              </a:rPr>
              <a:t>                Bu </a:t>
            </a:r>
            <a:r>
              <a:rPr lang="tr-TR" dirty="0">
                <a:solidFill>
                  <a:srgbClr val="FF0000"/>
                </a:solidFill>
              </a:rPr>
              <a:t>belirtiler;</a:t>
            </a:r>
          </a:p>
          <a:p>
            <a:pPr marL="0" indent="0">
              <a:buNone/>
            </a:pPr>
            <a:endParaRPr lang="tr-TR" dirty="0" smtClean="0"/>
          </a:p>
          <a:p>
            <a:r>
              <a:rPr lang="tr-TR" dirty="0" smtClean="0"/>
              <a:t>1.Stres ve endişe </a:t>
            </a:r>
          </a:p>
          <a:p>
            <a:r>
              <a:rPr lang="tr-TR" dirty="0" smtClean="0"/>
              <a:t>2.İçine kapanıklık,</a:t>
            </a:r>
          </a:p>
          <a:p>
            <a:r>
              <a:rPr lang="tr-TR" dirty="0" smtClean="0"/>
              <a:t>3. Uyku rahatsızlıkları ve kâbuslar </a:t>
            </a:r>
          </a:p>
          <a:p>
            <a:r>
              <a:rPr lang="tr-TR" dirty="0" smtClean="0"/>
              <a:t>4. Sürekli şiddet içerikli yayın ve oyunlara maruz kalan çocuklarda saldırganlık davranışında artma </a:t>
            </a:r>
          </a:p>
          <a:p>
            <a:r>
              <a:rPr lang="tr-TR" dirty="0" smtClean="0"/>
              <a:t>5. Okuldaki başarıda düşme</a:t>
            </a:r>
          </a:p>
          <a:p>
            <a:r>
              <a:rPr lang="tr-TR" dirty="0" smtClean="0"/>
              <a:t>6. Sosyal ilişkilerde kopma, aile ve arkadaş çevresinden uzaklaşma</a:t>
            </a:r>
          </a:p>
          <a:p>
            <a:r>
              <a:rPr lang="tr-TR" dirty="0" smtClean="0"/>
              <a:t>7. İnternet kullanımı hakkında aile ya da arkadaşlara yalan söylenmesi</a:t>
            </a:r>
          </a:p>
          <a:p>
            <a:r>
              <a:rPr lang="tr-TR" dirty="0" smtClean="0"/>
              <a:t>8. Uyku, yemek yeme gibi günlük aktivitelerinde aksaklıklar </a:t>
            </a:r>
          </a:p>
          <a:p>
            <a:endParaRPr lang="tr-TR" dirty="0"/>
          </a:p>
        </p:txBody>
      </p:sp>
    </p:spTree>
    <p:extLst>
      <p:ext uri="{BB962C8B-B14F-4D97-AF65-F5344CB8AC3E}">
        <p14:creationId xmlns:p14="http://schemas.microsoft.com/office/powerpoint/2010/main" val="13162952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
            </a:r>
            <a:br>
              <a:rPr lang="tr-TR" dirty="0" smtClean="0">
                <a:solidFill>
                  <a:srgbClr val="FF0000"/>
                </a:solidFill>
              </a:rPr>
            </a:br>
            <a:r>
              <a:rPr lang="tr-TR" dirty="0" smtClean="0">
                <a:solidFill>
                  <a:srgbClr val="FF0000"/>
                </a:solidFill>
              </a:rPr>
              <a:t>İnternet Güvenli mi?</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Hiç kimse internet ortamında %100 güvenlik garantisi veremez. İnternet kullanıcısı kendi üzerine düşen </a:t>
            </a:r>
            <a:r>
              <a:rPr lang="tr-TR" dirty="0" smtClean="0">
                <a:solidFill>
                  <a:srgbClr val="FF0000"/>
                </a:solidFill>
              </a:rPr>
              <a:t>sorumlulukları</a:t>
            </a:r>
            <a:r>
              <a:rPr lang="tr-TR" dirty="0" smtClean="0"/>
              <a:t> yerine getirirse, interneti belli bir düzeyde güvenli hale getirebilir. </a:t>
            </a:r>
            <a:endParaRPr lang="tr-TR" dirty="0"/>
          </a:p>
        </p:txBody>
      </p:sp>
    </p:spTree>
    <p:extLst>
      <p:ext uri="{BB962C8B-B14F-4D97-AF65-F5344CB8AC3E}">
        <p14:creationId xmlns:p14="http://schemas.microsoft.com/office/powerpoint/2010/main" val="26746177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120</TotalTime>
  <Words>1783</Words>
  <Application>Microsoft Office PowerPoint</Application>
  <PresentationFormat>Ekran Gösterisi (4:3)</PresentationFormat>
  <Paragraphs>145</Paragraphs>
  <Slides>52</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52</vt:i4>
      </vt:variant>
    </vt:vector>
  </HeadingPairs>
  <TitlesOfParts>
    <vt:vector size="57" baseType="lpstr">
      <vt:lpstr>Arial</vt:lpstr>
      <vt:lpstr>Calibri</vt:lpstr>
      <vt:lpstr>Century Gothic</vt:lpstr>
      <vt:lpstr>Wingdings 3</vt:lpstr>
      <vt:lpstr>Duman</vt:lpstr>
      <vt:lpstr>BİLİNÇLİ TEKNOLOJİ VE İNTERNET KULLANIMI (Veli Sunusu)</vt:lpstr>
      <vt:lpstr> “Bilinçli Teknoloji ve İnternet Kullanımı” Nedir? </vt:lpstr>
      <vt:lpstr>PowerPoint Sunusu</vt:lpstr>
      <vt:lpstr>PowerPoint Sunusu</vt:lpstr>
      <vt:lpstr>PowerPoint Sunusu</vt:lpstr>
      <vt:lpstr> Çocuğun Gelişimi Üzerine Etkileri </vt:lpstr>
      <vt:lpstr>PowerPoint Sunusu</vt:lpstr>
      <vt:lpstr>PowerPoint Sunusu</vt:lpstr>
      <vt:lpstr> İnternet Güvenli 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Ailelerin,farklı yaş grubundaki çocuklar için güvenli internet ve bilgisayar kullanımını sağlamalarına yönelik önerilerden bazıları şöyledir :</vt:lpstr>
      <vt:lpstr>Ayrıca, bu yaş dönemi çocuklar için;</vt:lpstr>
      <vt:lpstr>PowerPoint Sunusu</vt:lpstr>
      <vt:lpstr>7-10 YAŞ GRUBU ÇOCUKLAR; </vt:lpstr>
      <vt:lpstr>Bu yaş dönemi çocuklar için;  </vt:lpstr>
      <vt:lpstr>PowerPoint Sunusu</vt:lpstr>
      <vt:lpstr>PowerPoint Sunusu</vt:lpstr>
      <vt:lpstr>PowerPoint Sunusu</vt:lpstr>
      <vt:lpstr>PowerPoint Sunusu</vt:lpstr>
      <vt:lpstr>PowerPoint Sunusu</vt:lpstr>
      <vt:lpstr>PowerPoint Sunusu</vt:lpstr>
      <vt:lpstr>PowerPoint Sunusu</vt:lpstr>
      <vt:lpstr>PowerPoint Sunusu</vt:lpstr>
      <vt:lpstr>  10-13 YAŞ GRUBU ÇOCUKLAR;</vt:lpstr>
      <vt:lpstr>Bu yaş dönemi çocuklar için;</vt:lpstr>
      <vt:lpstr>PowerPoint Sunusu</vt:lpstr>
      <vt:lpstr>PowerPoint Sunusu</vt:lpstr>
      <vt:lpstr>PowerPoint Sunusu</vt:lpstr>
      <vt:lpstr>PowerPoint Sunusu</vt:lpstr>
      <vt:lpstr>PowerPoint Sunusu</vt:lpstr>
      <vt:lpstr>PowerPoint Sunusu</vt:lpstr>
      <vt:lpstr>PowerPoint Sunusu</vt:lpstr>
      <vt:lpstr>14-17 YAŞ GRUBU ÇOCUKLAR; </vt:lpstr>
      <vt:lpstr>PowerPoint Sunusu</vt:lpstr>
      <vt:lpstr>Bu yaş dönemi çocuklar için;</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NEDEN BİLİNÇLİ VE GÜVENLİ  İNTERNET?</dc:title>
  <dc:creator>pc</dc:creator>
  <cp:lastModifiedBy>Mehmet</cp:lastModifiedBy>
  <cp:revision>35</cp:revision>
  <dcterms:created xsi:type="dcterms:W3CDTF">2018-06-16T16:08:39Z</dcterms:created>
  <dcterms:modified xsi:type="dcterms:W3CDTF">2021-09-30T11:12:32Z</dcterms:modified>
</cp:coreProperties>
</file>