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  <p:sldMasterId id="2147483771" r:id="rId2"/>
  </p:sldMasterIdLst>
  <p:sldIdLst>
    <p:sldId id="301" r:id="rId3"/>
    <p:sldId id="256" r:id="rId4"/>
    <p:sldId id="274" r:id="rId5"/>
    <p:sldId id="275" r:id="rId6"/>
    <p:sldId id="258" r:id="rId7"/>
    <p:sldId id="276" r:id="rId8"/>
    <p:sldId id="259" r:id="rId9"/>
    <p:sldId id="262" r:id="rId10"/>
    <p:sldId id="260" r:id="rId11"/>
    <p:sldId id="261" r:id="rId12"/>
    <p:sldId id="263" r:id="rId13"/>
    <p:sldId id="267" r:id="rId14"/>
    <p:sldId id="269" r:id="rId15"/>
    <p:sldId id="270" r:id="rId16"/>
    <p:sldId id="271" r:id="rId17"/>
    <p:sldId id="272" r:id="rId18"/>
    <p:sldId id="277" r:id="rId19"/>
    <p:sldId id="279" r:id="rId20"/>
    <p:sldId id="280" r:id="rId21"/>
    <p:sldId id="284" r:id="rId22"/>
    <p:sldId id="288" r:id="rId23"/>
    <p:sldId id="289" r:id="rId24"/>
    <p:sldId id="290" r:id="rId25"/>
    <p:sldId id="292" r:id="rId26"/>
    <p:sldId id="291" r:id="rId27"/>
    <p:sldId id="294" r:id="rId28"/>
    <p:sldId id="295" r:id="rId29"/>
    <p:sldId id="296" r:id="rId30"/>
    <p:sldId id="298" r:id="rId31"/>
    <p:sldId id="302" r:id="rId32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4"/>
  <p:clrMru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545" autoAdjust="0"/>
    <p:restoredTop sz="94660"/>
  </p:normalViewPr>
  <p:slideViewPr>
    <p:cSldViewPr>
      <p:cViewPr varScale="1">
        <p:scale>
          <a:sx n="102" d="100"/>
          <a:sy n="102" d="100"/>
        </p:scale>
        <p:origin x="-8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3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4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3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4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5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6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7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8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9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0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2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3BAF84-7086-4E4D-B055-B18F471D7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9BBB-5EBA-47D0-B506-EA374301BAE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0039A-0949-4B07-92E4-7C6174160B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A3BC7-0A3B-41B8-9F16-96A43FC728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95800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7580-DFA6-4E72-9E30-B847983D06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3BAF84-7086-4E4D-B055-B18F471D72C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C90D64-5E7C-4610-9E65-D9AEA7076E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32DFF9-FA0A-40FB-8B4D-D549DAFED1D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E7EE79-C7FE-43B1-89FA-11C827577B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7B2237-A716-4EF1-B97A-6C3B96BB64C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DC598A-64EF-47A6-B464-007767A14A2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90D64-5E7C-4610-9E65-D9AEA7076E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DFDBCB-D501-46F5-846A-8704417F423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0389DB-AD22-4207-BBCF-2210C3210C3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1A82D8-A960-4DAE-ABCE-85FFD0B89D1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029BBB-5EBA-47D0-B506-EA374301BA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F0039A-0949-4B07-92E4-7C6174160B5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32DFF9-FA0A-40FB-8B4D-D549DAFED1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EE79-C7FE-43B1-89FA-11C827577B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B2237-A716-4EF1-B97A-6C3B96BB64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598A-64EF-47A6-B464-007767A14A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FDBCB-D501-46F5-846A-8704417F42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389DB-AD22-4207-BBCF-2210C3210C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Tek Köşesi Yuvarlatılmış Dikdörtgen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1A82D8-A960-4DAE-ABCE-85FFD0B89D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comb/>
    <p:sndAc>
      <p:stSnd>
        <p:snd r:embed="rId1" name="typ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FB27E6-C1CC-4648-9ECE-8E45152CD39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8" r:id="rId2"/>
    <p:sldLayoutId id="2147483768" r:id="rId3"/>
    <p:sldLayoutId id="2147483759" r:id="rId4"/>
    <p:sldLayoutId id="2147483760" r:id="rId5"/>
    <p:sldLayoutId id="2147483761" r:id="rId6"/>
    <p:sldLayoutId id="2147483769" r:id="rId7"/>
    <p:sldLayoutId id="2147483762" r:id="rId8"/>
    <p:sldLayoutId id="2147483770" r:id="rId9"/>
    <p:sldLayoutId id="2147483763" r:id="rId10"/>
    <p:sldLayoutId id="2147483764" r:id="rId11"/>
    <p:sldLayoutId id="2147483765" r:id="rId12"/>
    <p:sldLayoutId id="2147483766" r:id="rId13"/>
  </p:sldLayoutIdLst>
  <p:transition spd="med">
    <p:comb/>
    <p:sndAc>
      <p:stSnd>
        <p:snd r:embed="rId15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FB27E6-C1CC-4648-9ECE-8E45152CD39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 spd="med">
    <p:comb/>
    <p:sndAc>
      <p:stSnd>
        <p:snd r:embed="rId13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503238" y="2357438"/>
            <a:ext cx="8183562" cy="2357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AİLEDE ŞİDDET</a:t>
            </a:r>
            <a:endParaRPr lang="tr-TR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3077" name="Picture 5" descr="Şimşek çizimi / 9j3fcfpj.png / LetsDrawIt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6000760" y="1571612"/>
            <a:ext cx="2143125" cy="364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503238" y="285728"/>
            <a:ext cx="8140728" cy="78581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ÇOCUKLARIMIZI SUÇA İTEN NEDENLER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503238" y="1142984"/>
            <a:ext cx="8183562" cy="4000528"/>
          </a:xfrm>
        </p:spPr>
        <p:txBody>
          <a:bodyPr/>
          <a:lstStyle/>
          <a:p>
            <a:pPr eaLnBrk="1" hangingPunct="1"/>
            <a:r>
              <a:rPr lang="tr-TR" dirty="0" smtClean="0"/>
              <a:t>Eğitimin aksaması</a:t>
            </a:r>
          </a:p>
          <a:p>
            <a:pPr eaLnBrk="1" hangingPunct="1"/>
            <a:r>
              <a:rPr lang="tr-TR" dirty="0" smtClean="0"/>
              <a:t>Anne-baba eğitiminin yetersizliği</a:t>
            </a:r>
          </a:p>
          <a:p>
            <a:pPr eaLnBrk="1" hangingPunct="1"/>
            <a:r>
              <a:rPr lang="tr-TR" dirty="0" smtClean="0"/>
              <a:t>Aile parçalanmaları</a:t>
            </a:r>
          </a:p>
          <a:p>
            <a:pPr eaLnBrk="1" hangingPunct="1"/>
            <a:r>
              <a:rPr lang="tr-TR" dirty="0" smtClean="0"/>
              <a:t>Ailenin kalabalık olması</a:t>
            </a:r>
          </a:p>
          <a:p>
            <a:pPr eaLnBrk="1" hangingPunct="1"/>
            <a:r>
              <a:rPr lang="tr-TR" dirty="0" smtClean="0"/>
              <a:t>Ailede kavga</a:t>
            </a:r>
          </a:p>
          <a:p>
            <a:pPr eaLnBrk="1" hangingPunct="1"/>
            <a:r>
              <a:rPr lang="tr-TR" dirty="0" smtClean="0"/>
              <a:t>Cinsel ilişkilere yakından tanık olma</a:t>
            </a:r>
          </a:p>
          <a:p>
            <a:pPr eaLnBrk="1" hangingPunct="1"/>
            <a:r>
              <a:rPr lang="tr-TR" dirty="0" smtClean="0"/>
              <a:t>Küçük yaştaki çocuklara seyrettirilen şiddet ve gerilim içerikli filmler,diziler vb...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ŞİDDET KÜLTÜRÜNÜN SONUÇLARI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357298"/>
            <a:ext cx="4286280" cy="4595826"/>
          </a:xfrm>
        </p:spPr>
        <p:txBody>
          <a:bodyPr/>
          <a:lstStyle/>
          <a:p>
            <a:pPr eaLnBrk="1" hangingPunct="1"/>
            <a:r>
              <a:rPr lang="tr-TR" dirty="0" smtClean="0"/>
              <a:t>Şiddet artık bireyin kendini ifade etme şekli olmuştur.</a:t>
            </a:r>
          </a:p>
          <a:p>
            <a:pPr eaLnBrk="1" hangingPunct="1"/>
            <a:r>
              <a:rPr lang="tr-TR" dirty="0" smtClean="0"/>
              <a:t>Şiddet artık bireyin kendini anlamlandırma yolu olmuştur.</a:t>
            </a:r>
          </a:p>
          <a:p>
            <a:pPr eaLnBrk="1" hangingPunct="1"/>
            <a:r>
              <a:rPr lang="tr-TR" dirty="0" smtClean="0"/>
              <a:t>Şiddet artık bireyin varoluşunu simgelemektedir.</a:t>
            </a:r>
          </a:p>
        </p:txBody>
      </p:sp>
      <p:pic>
        <p:nvPicPr>
          <p:cNvPr id="26626" name="Picture 2" descr="Şiddeti Önlemek İçin Neler yapılabilir? | Aile İlişkiler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000240"/>
            <a:ext cx="2255130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787" y="1285875"/>
            <a:ext cx="4929222" cy="4643438"/>
          </a:xfrm>
        </p:spPr>
        <p:txBody>
          <a:bodyPr/>
          <a:lstStyle/>
          <a:p>
            <a:pPr eaLnBrk="1" hangingPunct="1"/>
            <a:r>
              <a:rPr lang="tr-TR" dirty="0" smtClean="0"/>
              <a:t>Şiddet insana duyulan saygısızlığın en açık belirtisidir.</a:t>
            </a:r>
          </a:p>
          <a:p>
            <a:pPr eaLnBrk="1" hangingPunct="1"/>
            <a:r>
              <a:rPr lang="tr-TR" dirty="0" smtClean="0"/>
              <a:t>Şiddet gören korku ve nefreti öğrenir.</a:t>
            </a:r>
          </a:p>
          <a:p>
            <a:pPr eaLnBrk="1" hangingPunct="1"/>
            <a:r>
              <a:rPr lang="tr-TR" dirty="0" smtClean="0"/>
              <a:t>Şiddetin temelinde haksızlık vardır.</a:t>
            </a:r>
          </a:p>
          <a:p>
            <a:pPr eaLnBrk="1" hangingPunct="1">
              <a:buFontTx/>
              <a:buNone/>
            </a:pPr>
            <a:r>
              <a:rPr lang="tr-TR" dirty="0" smtClean="0"/>
              <a:t> </a:t>
            </a:r>
          </a:p>
        </p:txBody>
      </p:sp>
      <p:sp>
        <p:nvSpPr>
          <p:cNvPr id="25602" name="AutoShape 2" descr="Özel Pedamed Psikiyatri Tıp Merkezi | Kadına Şiddet ve Etik İlkel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5604" name="Picture 4" descr="Avrupa'da kadına şiddet artıyor | ŞARKUL AVS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626814"/>
            <a:ext cx="1500198" cy="26594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66"/>
            <a:ext cx="8115328" cy="11430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ŞİDDET ORTAMINDA YAŞAYAN ÇOCUKLAR İSE;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28802"/>
            <a:ext cx="8043890" cy="3571900"/>
          </a:xfrm>
        </p:spPr>
        <p:txBody>
          <a:bodyPr/>
          <a:lstStyle/>
          <a:p>
            <a:pPr eaLnBrk="1" hangingPunct="1"/>
            <a:r>
              <a:rPr lang="tr-TR" dirty="0" smtClean="0"/>
              <a:t>Büyüdükçe dövenin ve vuranın kazandığını,</a:t>
            </a:r>
          </a:p>
          <a:p>
            <a:pPr eaLnBrk="1" hangingPunct="1"/>
            <a:r>
              <a:rPr lang="tr-TR" dirty="0" smtClean="0"/>
              <a:t>Okulda büyüğün ve güçlünün dövme hakkı olduğunu,</a:t>
            </a:r>
          </a:p>
          <a:p>
            <a:pPr eaLnBrk="1" hangingPunct="1"/>
            <a:r>
              <a:rPr lang="tr-TR" dirty="0" smtClean="0"/>
              <a:t>Toplumda haklının değil,güçlünün kazandığını,</a:t>
            </a:r>
          </a:p>
          <a:p>
            <a:pPr eaLnBrk="1" hangingPunct="1">
              <a:buFontTx/>
              <a:buNone/>
            </a:pPr>
            <a:r>
              <a:rPr lang="tr-TR" dirty="0" smtClean="0"/>
              <a:t> 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66"/>
            <a:ext cx="8229600" cy="101443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ŞİDDET ORTAMINDA YAŞAYAN ÇOCUKLAR İSE</a:t>
            </a:r>
            <a:r>
              <a:rPr lang="tr-TR" sz="2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;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2878" y="1571612"/>
            <a:ext cx="8501122" cy="2714645"/>
          </a:xfrm>
        </p:spPr>
        <p:txBody>
          <a:bodyPr/>
          <a:lstStyle/>
          <a:p>
            <a:pPr eaLnBrk="1" hangingPunct="1"/>
            <a:r>
              <a:rPr lang="tr-TR" dirty="0" smtClean="0"/>
              <a:t>Saygınlığın yolunun güçten geçtiğini,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En beğenilen insanların haklı olanlar değil,güçlü olanlar olduğu anlayışı kazanarak saldırgan davranışlar göstermektedirler.</a:t>
            </a:r>
          </a:p>
          <a:p>
            <a:pPr eaLnBrk="1" hangingPunct="1"/>
            <a:endParaRPr lang="tr-TR" dirty="0" smtClean="0"/>
          </a:p>
        </p:txBody>
      </p:sp>
      <p:pic>
        <p:nvPicPr>
          <p:cNvPr id="23554" name="Picture 2" descr="BAÇTE - Aile İçi Şiddet ve Çocu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86256"/>
            <a:ext cx="2286016" cy="1666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430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ŞİDDET TÜRLERİ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492375"/>
            <a:ext cx="4038600" cy="2620963"/>
          </a:xfrm>
        </p:spPr>
        <p:txBody>
          <a:bodyPr/>
          <a:lstStyle/>
          <a:p>
            <a:pPr eaLnBrk="1" hangingPunct="1"/>
            <a:r>
              <a:rPr lang="tr-TR" smtClean="0"/>
              <a:t>a-Ailede Şiddet</a:t>
            </a:r>
          </a:p>
          <a:p>
            <a:pPr eaLnBrk="1" hangingPunct="1"/>
            <a:r>
              <a:rPr lang="tr-TR" smtClean="0"/>
              <a:t>b-Cinsel Şiddet</a:t>
            </a:r>
          </a:p>
          <a:p>
            <a:pPr eaLnBrk="1" hangingPunct="1"/>
            <a:r>
              <a:rPr lang="tr-TR" smtClean="0"/>
              <a:t>c-Toplumsal Şiddet</a:t>
            </a:r>
          </a:p>
          <a:p>
            <a:pPr eaLnBrk="1" hangingPunct="1"/>
            <a:endParaRPr lang="tr-TR" smtClean="0"/>
          </a:p>
        </p:txBody>
      </p:sp>
      <p:pic>
        <p:nvPicPr>
          <p:cNvPr id="22532" name="Picture 5" descr="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572132" y="2000240"/>
            <a:ext cx="1779605" cy="2450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85860"/>
            <a:ext cx="7747026" cy="4071966"/>
          </a:xfrm>
        </p:spPr>
        <p:txBody>
          <a:bodyPr/>
          <a:lstStyle/>
          <a:p>
            <a:pPr eaLnBrk="1" hangingPunct="1">
              <a:buNone/>
            </a:pPr>
            <a:r>
              <a:rPr lang="tr-TR" dirty="0" smtClean="0"/>
              <a:t>  </a:t>
            </a:r>
          </a:p>
          <a:p>
            <a:pPr eaLnBrk="1" hangingPunct="1"/>
            <a:r>
              <a:rPr lang="tr-TR" dirty="0" smtClean="0"/>
              <a:t>d- Sanata Yönelik Şiddet</a:t>
            </a:r>
          </a:p>
          <a:p>
            <a:pPr eaLnBrk="1" hangingPunct="1"/>
            <a:r>
              <a:rPr lang="tr-TR" dirty="0" smtClean="0"/>
              <a:t>e- Eğitimde Şiddet</a:t>
            </a:r>
          </a:p>
          <a:p>
            <a:pPr eaLnBrk="1" hangingPunct="1"/>
            <a:r>
              <a:rPr lang="tr-TR" dirty="0" smtClean="0"/>
              <a:t>f-  Basın ve Medyada Şiddet</a:t>
            </a:r>
          </a:p>
          <a:p>
            <a:pPr eaLnBrk="1" hangingPunct="1"/>
            <a:r>
              <a:rPr lang="tr-TR" dirty="0" smtClean="0"/>
              <a:t>g- Ekonomik ve Siyasal Şiddet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857233"/>
            <a:ext cx="8183562" cy="128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Ailede Şiddet ve Çocuk Eğitimi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57429"/>
            <a:ext cx="8229600" cy="3087695"/>
          </a:xfrm>
        </p:spPr>
        <p:txBody>
          <a:bodyPr/>
          <a:lstStyle/>
          <a:p>
            <a:pPr eaLnBrk="1" hangingPunct="1"/>
            <a:r>
              <a:rPr lang="tr-TR" dirty="0" smtClean="0"/>
              <a:t>Ailedeki her bireyin üstleneceği bir rolü vardır.</a:t>
            </a:r>
          </a:p>
          <a:p>
            <a:pPr eaLnBrk="1" hangingPunct="1"/>
            <a:r>
              <a:rPr lang="tr-TR" dirty="0" smtClean="0"/>
              <a:t>Aile içindeki ilişkiler çocuğun kişilik yapısına yansır.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857233"/>
            <a:ext cx="8183562" cy="7143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Yapılan anketlere göre;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85926"/>
            <a:ext cx="8229600" cy="3571900"/>
          </a:xfrm>
        </p:spPr>
        <p:txBody>
          <a:bodyPr/>
          <a:lstStyle/>
          <a:p>
            <a:pPr eaLnBrk="1" hangingPunct="1"/>
            <a:r>
              <a:rPr lang="tr-TR" dirty="0" smtClean="0"/>
              <a:t>Her 100 aileden 54’ünde şiddet uygulanıyor.</a:t>
            </a:r>
          </a:p>
          <a:p>
            <a:pPr eaLnBrk="1" hangingPunct="1"/>
            <a:r>
              <a:rPr lang="tr-TR" dirty="0" smtClean="0"/>
              <a:t>Her iki aileden birinde çocuklar dövülüyor.</a:t>
            </a:r>
          </a:p>
          <a:p>
            <a:pPr eaLnBrk="1" hangingPunct="1"/>
            <a:r>
              <a:rPr lang="tr-TR" dirty="0" smtClean="0"/>
              <a:t>Türkiye’de aile içi şiddet konusunda Pakistan,İran ve Hindistan’dan sonra dördüncü sırada yer alıyor.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Ailede Şiddetin Çocukta Olumsuz Yönleri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1" y="1643049"/>
            <a:ext cx="4572033" cy="4071967"/>
          </a:xfrm>
        </p:spPr>
        <p:txBody>
          <a:bodyPr/>
          <a:lstStyle/>
          <a:p>
            <a:pPr eaLnBrk="1" hangingPunct="1"/>
            <a:r>
              <a:rPr lang="tr-TR" dirty="0" smtClean="0"/>
              <a:t>Çocukta kişilik ve kimlik kaybı oluyor, güven ortadan kalkıyor.</a:t>
            </a:r>
          </a:p>
          <a:p>
            <a:pPr eaLnBrk="1" hangingPunct="1"/>
            <a:r>
              <a:rPr lang="tr-TR" dirty="0" smtClean="0"/>
              <a:t>Şiddet çocukları tepkisizliğe, yalnızlığa, çaresizliğe,karasızlığa, karamsarlığa itiyor.</a:t>
            </a:r>
          </a:p>
          <a:p>
            <a:pPr eaLnBrk="1" hangingPunct="1">
              <a:buFontTx/>
              <a:buNone/>
            </a:pPr>
            <a:r>
              <a:rPr lang="tr-TR" dirty="0" smtClean="0"/>
              <a:t>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18434" name="AutoShape 2" descr="Aile içi şiddet çocuklarınızı etkiliyor - Milliyet Çocu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436" name="AutoShape 4" descr="Aile içi şiddet çocuklarınızı etkiliyor - Milliyet Çocu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8438" name="Picture 6" descr="Aile İçi Şiddetin Çocuk Gelişimine Etkisi Çocuk Sağlığı - Sağlık bilgiler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857364"/>
            <a:ext cx="2011376" cy="292895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503238" y="571500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Kıymetli Velilerimiz;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503238" y="1500188"/>
            <a:ext cx="8183562" cy="3217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Dünyanın pek çok yerinde; ortaya çıkan olumsuzluklar, çevrenin tahribatı, savaşlar gibi toplumsal ve sosyal olaylar insanları etkilemektedir. 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28604"/>
            <a:ext cx="8183562" cy="12144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Ailede Şiddetin Çocukta Olumsuz Yönleri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785926"/>
            <a:ext cx="8183562" cy="4071966"/>
          </a:xfrm>
        </p:spPr>
        <p:txBody>
          <a:bodyPr/>
          <a:lstStyle/>
          <a:p>
            <a:pPr eaLnBrk="1" hangingPunct="1"/>
            <a:r>
              <a:rPr lang="tr-TR" dirty="0" smtClean="0"/>
              <a:t>Anne-babanın kötülüğüne inanıyor. Sevilmediği hissine kapılıp ruhsal bunalıma düşüyor,depresyon yaşıyor.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Dayak sonrası çocuklarda uyum bozuklukları kemelik, parmak emme, </a:t>
            </a:r>
          </a:p>
          <a:p>
            <a:pPr eaLnBrk="1" hangingPunct="1">
              <a:buNone/>
            </a:pPr>
            <a:r>
              <a:rPr lang="tr-TR" dirty="0" smtClean="0"/>
              <a:t>  altını ıslatma vb. fiziksel bozukluklar</a:t>
            </a:r>
          </a:p>
          <a:p>
            <a:pPr eaLnBrk="1" hangingPunct="1">
              <a:buNone/>
            </a:pPr>
            <a:r>
              <a:rPr lang="tr-TR" dirty="0" smtClean="0"/>
              <a:t>  ortaya çıkıyor.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KİTLE İLETİŞİM ARAÇLARI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229600" cy="4429156"/>
          </a:xfrm>
        </p:spPr>
        <p:txBody>
          <a:bodyPr/>
          <a:lstStyle/>
          <a:p>
            <a:pPr eaLnBrk="1" hangingPunct="1"/>
            <a:r>
              <a:rPr lang="tr-TR" dirty="0" smtClean="0"/>
              <a:t>Kitle iletişim araçlarından yapılan yayınların öncelikle çocukları, gençleri ve bilgi-kültür düzeyine göre erişkinleri etkilediği saptanmıştır. Televizyon ve radyolardaki olumsuz programların çocuklar üzerinde oluşturduğu etkiler sonucu ortaya çıkan davranış değişikliklerini şu şekilde sıralayabiliriz: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692150"/>
            <a:ext cx="8143932" cy="516574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dirty="0" smtClean="0"/>
              <a:t>1-Çocuklar,televizyonlarda izledikleri dizi kahramanlarını model olarak seçiyorlar.</a:t>
            </a:r>
          </a:p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2-Şiddet,saldırganlık ve cinsellik içeren programları izleyen çocukları psikolojik sorunlara itiyor. </a:t>
            </a:r>
          </a:p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3-Çocuklardaki cinsel ve saldırgan davranış dürtülerinin küçük yaşta aşırı uyarılması olumsuz bir koşullandırma yaratıp cinsel sapıklıklara neden olmaktadır. </a:t>
            </a:r>
          </a:p>
          <a:p>
            <a:pPr eaLnBrk="1" hangingPunct="1">
              <a:buFontTx/>
              <a:buNone/>
            </a:pPr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642918"/>
            <a:ext cx="8183562" cy="407513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dirty="0" smtClean="0"/>
              <a:t>4-Şiddet içeren filmlerde gördüklerini okulda arkadaşları üzerinde uyguladıkları,bütün sorunlarını şiddet uygulayarak çözmeye çalıştıkları gözlenmiştir.</a:t>
            </a:r>
          </a:p>
          <a:p>
            <a:pPr eaLnBrk="1" hangingPunct="1">
              <a:buFontTx/>
              <a:buNone/>
            </a:pPr>
            <a:r>
              <a:rPr lang="tr-TR" dirty="0" smtClean="0"/>
              <a:t>5-Bu tür filmleri izleyen çocukları arkadaşlık kurmada güçlük çektikleri,yalnız yaşamayı  yeğledikleri  belirlenmiştir.</a:t>
            </a:r>
          </a:p>
        </p:txBody>
      </p:sp>
      <p:sp>
        <p:nvSpPr>
          <p:cNvPr id="11266" name="AutoShape 2" descr="Güvenli Web - EKRANLARIN KARANLIK YÜZÜ:ÇİZGİ FİLMLER ve DİJİTAL DÜNY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68" name="AutoShape 4" descr="çizgi film TV 2 3D Model $39 - .obj .lwo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0" name="AutoShape 6" descr="çizgi film TV 2 3D Model $39 - .obj .lwo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2" name="AutoShape 8" descr="çizgi film TV 2 3D Model $39 - .obj .lwo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4" name="AutoShape 10" descr="çizgi film tv 3D Model $10 -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6" name="AutoShape 12" descr="çizgi film TV 2 3D Model $39 - .obj .lwo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8" name="AutoShape 14" descr="çizgi film tv 3D Model $10 -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80" name="AutoShape 16" descr="çizgi film tv 3D Model $10 -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82" name="AutoShape 18" descr="Cartoon TV set 3D Model $25 - .obj .fbx .max - Free3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1284" name="Picture 20" descr="3d model cartoon retro tv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6215074" y="4000504"/>
            <a:ext cx="1785950" cy="1714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00043"/>
            <a:ext cx="8183562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SONUÇ OLARAK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500174"/>
            <a:ext cx="8183562" cy="3929090"/>
          </a:xfrm>
        </p:spPr>
        <p:txBody>
          <a:bodyPr/>
          <a:lstStyle/>
          <a:p>
            <a:pPr eaLnBrk="1" hangingPunct="1"/>
            <a:r>
              <a:rPr lang="tr-TR" dirty="0" smtClean="0"/>
              <a:t>Hiçbir çocuk suçlu doğmaz. Suçlu çocuk diye bir şey yoktur,suça itilmiş çocuk vardır.</a:t>
            </a:r>
          </a:p>
          <a:p>
            <a:pPr eaLnBrk="1" hangingPunct="1"/>
            <a:r>
              <a:rPr lang="tr-TR" dirty="0" smtClean="0"/>
              <a:t>Büyüdüğü aile,eğitim aldığı okul,yaşadığı çevre çocuğun yetişmesinde doğrudan etkilidir.</a:t>
            </a:r>
          </a:p>
          <a:p>
            <a:pPr eaLnBrk="1" hangingPunct="1"/>
            <a:r>
              <a:rPr lang="tr-TR" dirty="0" smtClean="0"/>
              <a:t>Doğru örnekler,doğru eğitim ve doğru ilişkiler; çocuklarımızın sağlıklı bireyler olarak yetişmesi için gereklidir. </a:t>
            </a:r>
            <a:endParaRPr lang="en-US" dirty="0" smtClean="0"/>
          </a:p>
          <a:p>
            <a:pPr lvl="3" eaLnBrk="1" hangingPunct="1"/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000108"/>
            <a:ext cx="8283604" cy="4143404"/>
          </a:xfrm>
        </p:spPr>
        <p:txBody>
          <a:bodyPr/>
          <a:lstStyle/>
          <a:p>
            <a:pPr eaLnBrk="1" hangingPunct="1"/>
            <a:r>
              <a:rPr lang="tr-TR" dirty="0" smtClean="0"/>
              <a:t>Çocuklarımız bizim  “GELECEĞİMİZ” diyorsak, sorumluluklarımızın neler olduğunu iyi bilmeliyiz.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Aile içi ilişkilerimizi,okul-öğretmen-öğrenci ilişkilerimizi daha bilinçli,daha insanca bir zemine oturtmalıyız.</a:t>
            </a:r>
          </a:p>
        </p:txBody>
      </p:sp>
      <p:pic>
        <p:nvPicPr>
          <p:cNvPr id="9218" name="Picture 2" descr="Ankara AVM çiçekçilik - Uçan Balon Demeti Ankara AVM çiçekçilik Ankara  Alışveriş merkezi çiçekçi çiçekçil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3929066"/>
            <a:ext cx="1233845" cy="19784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85728"/>
            <a:ext cx="8283604" cy="142875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ÇOCUK NEYİ YAŞARSA ONU</a:t>
            </a:r>
            <a:b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ÖĞRENİR.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785926"/>
            <a:ext cx="8183562" cy="4214842"/>
          </a:xfrm>
        </p:spPr>
        <p:txBody>
          <a:bodyPr/>
          <a:lstStyle/>
          <a:p>
            <a:pPr eaLnBrk="1" hangingPunct="1"/>
            <a:r>
              <a:rPr lang="tr-TR" b="1" dirty="0" smtClean="0"/>
              <a:t>Eğer Bir çocuk sürekli eleştirilmiş ise</a:t>
            </a:r>
            <a:br>
              <a:rPr lang="tr-TR" b="1" dirty="0" smtClean="0"/>
            </a:br>
            <a:r>
              <a:rPr lang="tr-TR" b="1" dirty="0" smtClean="0"/>
              <a:t>kınama ve ayıplanmayı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alay edilip aşağılanmış ise sıkılıp utanmayı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kin ortamın da büyümüş ise  kavga etmeyi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857232"/>
            <a:ext cx="8858279" cy="52387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/>
              <a:t>Eğer bir çocuk sürekli utanç duygusuyla eğitilmiş ise kendini suçlamayı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hoşgörü ile yetiştirilmişse</a:t>
            </a:r>
            <a:br>
              <a:rPr lang="tr-TR" b="1" dirty="0" smtClean="0"/>
            </a:br>
            <a:r>
              <a:rPr lang="tr-TR" b="1" dirty="0" smtClean="0"/>
              <a:t>sabırlı olmayı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desteklenip yüreklendirilmiş ise kendine güven duymayı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549275"/>
            <a:ext cx="8786842" cy="561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/>
              <a:t>Eğer bir çocuk övülmüş ve beğenilmiş ise takdir etmeyi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hakkına saygı gösterilerek büyütülmüş ise</a:t>
            </a:r>
            <a:br>
              <a:rPr lang="tr-TR" b="1" dirty="0" smtClean="0"/>
            </a:br>
            <a:r>
              <a:rPr lang="tr-TR" b="1" dirty="0" smtClean="0"/>
              <a:t>adil olmayı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güven ortamı içinde yetişmiş ise inançlı olmayı öğrenir.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620713"/>
            <a:ext cx="8497918" cy="5184775"/>
          </a:xfrm>
        </p:spPr>
        <p:txBody>
          <a:bodyPr/>
          <a:lstStyle/>
          <a:p>
            <a:pPr eaLnBrk="1" hangingPunct="1"/>
            <a:r>
              <a:rPr lang="tr-TR" b="1" dirty="0" smtClean="0"/>
              <a:t>Eğer bir çocuk kabul ve onay görmüş ise kendini sevmeyi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Eğer bir çocuk ailesi içinde destek ve arkadaşlık görmüş ise dünyada mutlu olmayı öğrenir.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>
                <a:solidFill>
                  <a:schemeClr val="accent1"/>
                </a:solidFill>
              </a:rPr>
              <a:t>YANİ AİLE NEYSE ÇOCUKTA O’DUR.</a:t>
            </a:r>
            <a:endParaRPr lang="tr-TR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571612"/>
            <a:ext cx="8215370" cy="4032250"/>
          </a:xfrm>
        </p:spPr>
        <p:txBody>
          <a:bodyPr/>
          <a:lstStyle/>
          <a:p>
            <a:pPr eaLnBrk="1" hangingPunct="1"/>
            <a:r>
              <a:rPr lang="tr-TR" dirty="0" smtClean="0"/>
              <a:t>Dünyada yaşanan bu tür olumsuzluklardan ne yazık ki ülkemizde etkilenmektedir. Bu etkilenme sonucunda toplumsal şiddet ve gerilimler artmaktadır.</a:t>
            </a:r>
          </a:p>
          <a:p>
            <a:pPr eaLnBrk="1" hangingPunct="1"/>
            <a:r>
              <a:rPr lang="tr-TR" dirty="0" smtClean="0"/>
              <a:t>Sonuç ise doğrudan çocuklarımıza yansımaktadır. Hemen hemen her gün gerek televizyon da gerek yazılı basında şiddet olaylarını görüyor,okuyoruz. </a:t>
            </a:r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14348" y="1785926"/>
            <a:ext cx="75724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1"/>
                </a:solidFill>
              </a:rPr>
              <a:t>SEVGİYLE KALIN SEVGİLİ ANNE     BABALAR…</a:t>
            </a:r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                            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                         </a:t>
            </a:r>
            <a:r>
              <a:rPr lang="tr-TR" sz="2000" dirty="0" smtClean="0"/>
              <a:t>MUŞ REHBERLİK VE ARAŞTIRMA  MERKEZİ</a:t>
            </a:r>
            <a:endParaRPr lang="tr-TR" dirty="0"/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285860"/>
            <a:ext cx="8286808" cy="4810140"/>
          </a:xfrm>
        </p:spPr>
        <p:txBody>
          <a:bodyPr/>
          <a:lstStyle/>
          <a:p>
            <a:pPr eaLnBrk="1" hangingPunct="1">
              <a:buNone/>
            </a:pPr>
            <a:r>
              <a:rPr lang="tr-TR" dirty="0" smtClean="0"/>
              <a:t>    </a:t>
            </a:r>
            <a:r>
              <a:rPr lang="tr-TR" sz="3200" dirty="0" smtClean="0">
                <a:solidFill>
                  <a:schemeClr val="accent1"/>
                </a:solidFill>
              </a:rPr>
              <a:t>DİKKATLİ OLALIM!!</a:t>
            </a:r>
          </a:p>
          <a:p>
            <a:pPr eaLnBrk="1" hangingPunct="1">
              <a:buNone/>
            </a:pPr>
            <a:endParaRPr lang="tr-TR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tr-TR" dirty="0" smtClean="0"/>
              <a:t>Teknolojinin gelişmesiyle birlikte ortaya çıkan araçlarda sergilenen şiddet öğeleri çocuklarımızı suç işlemeye, şiddete özendirmeye yönlendiriyor.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33794" name="AutoShape 2" descr="Şiddet dolu ilişkilerden kopamayanlar 'cesaretsiz' mi? | Ekmek ve Gü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3796" name="AutoShape 4" descr="Şiddet dolu ilişkilerden kopamayanlar 'cesaretsiz' mi? | Ekmek ve Gü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3798" name="AutoShape 6" descr="Şiddet Döngüsü ve Çocuk – Önemsiyor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" name="Picture 2" descr="Şiddet gören kadınlar ne yapmalı? | Yaş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429132"/>
            <a:ext cx="1643073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862013" y="1700213"/>
            <a:ext cx="8281987" cy="25209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Çocuklarımızın dünyasındaki masum oyuncaklar değerini yitiriyor,sevgi yüklü masallar özelliğini kaybediyor.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" name="Picture 10" descr="Kadına şiddet, yalnızca kadına şiddet değildir | Genç Yoru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71876"/>
            <a:ext cx="2428892" cy="1963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1571612"/>
            <a:ext cx="8572560" cy="3929090"/>
          </a:xfrm>
        </p:spPr>
        <p:txBody>
          <a:bodyPr/>
          <a:lstStyle/>
          <a:p>
            <a:pPr eaLnBrk="1" hangingPunct="1"/>
            <a:r>
              <a:rPr lang="tr-TR" dirty="0" smtClean="0"/>
              <a:t>Bizlerde bir eğitimci olarak;ülkemizde,ailede eğitimde ve medyada öne çıkan şiddeti nedenlerini,sonuçlarını alınabilecek önlemleri sizlerle konuşmak ve paylaşmak istedik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785786" y="1557338"/>
            <a:ext cx="8072494" cy="3943364"/>
          </a:xfrm>
        </p:spPr>
        <p:txBody>
          <a:bodyPr/>
          <a:lstStyle/>
          <a:p>
            <a:pPr eaLnBrk="1" hangingPunct="1"/>
            <a:r>
              <a:rPr lang="tr-TR" dirty="0" smtClean="0"/>
              <a:t>Çünkü çocuklarımızın sağlıklı bireyler olarak yetişmesinden siz anne-baba olarak, biz öğretmenler olarak doğrudan sorumluyuz.</a:t>
            </a:r>
          </a:p>
        </p:txBody>
      </p:sp>
      <p:sp>
        <p:nvSpPr>
          <p:cNvPr id="30722" name="AutoShape 2" descr="Buse Terim | Mutlu bir çocuk yetiştirmenin sırlar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0724" name="Picture 4" descr="13 Adımda Mutlu Çocuk Yetiştirmek | Anneys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500438"/>
            <a:ext cx="1714512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ŞİDDET NEDİR?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90" cy="2400304"/>
          </a:xfrm>
        </p:spPr>
        <p:txBody>
          <a:bodyPr/>
          <a:lstStyle/>
          <a:p>
            <a:pPr eaLnBrk="1" hangingPunct="1"/>
            <a:r>
              <a:rPr lang="tr-TR" dirty="0" smtClean="0"/>
              <a:t>İnsanda var olan saldırgan davranışların, kızgınlık ve öfke durumunun dışarı zarar verici bir şekilde yansımasıdır.</a:t>
            </a:r>
          </a:p>
        </p:txBody>
      </p:sp>
      <p:pic>
        <p:nvPicPr>
          <p:cNvPr id="29698" name="Picture 2" descr="6284 SAYILI AİLENİN KORUNMASI VE KADINA KARŞI ŞİDDETİN ÖNLENMESİNE DAİR  KANUNA İLİŞKİN UYGULAMA YÖNETMELİĞİ YAYIMLANDI - Marbleport - T�rkiye'nin  Do�al Yap� Ta�lar� Maden ve Mermer Portal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643314"/>
            <a:ext cx="2686050" cy="1704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03238" y="571480"/>
            <a:ext cx="7997852" cy="10001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ÇOCUKLARIMIZI SUÇA İTEN NEDENLER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03238" y="1571612"/>
            <a:ext cx="8183562" cy="3929090"/>
          </a:xfrm>
        </p:spPr>
        <p:txBody>
          <a:bodyPr/>
          <a:lstStyle/>
          <a:p>
            <a:pPr eaLnBrk="1" hangingPunct="1"/>
            <a:r>
              <a:rPr lang="tr-TR" dirty="0" smtClean="0"/>
              <a:t>Sevgi yoksunluğu</a:t>
            </a:r>
          </a:p>
          <a:p>
            <a:pPr eaLnBrk="1" hangingPunct="1"/>
            <a:r>
              <a:rPr lang="tr-TR" dirty="0" smtClean="0"/>
              <a:t>Yanlış eğitim</a:t>
            </a:r>
          </a:p>
          <a:p>
            <a:pPr eaLnBrk="1" hangingPunct="1"/>
            <a:r>
              <a:rPr lang="tr-TR" dirty="0" smtClean="0"/>
              <a:t>Baskıcı disiplin yöntemleri</a:t>
            </a:r>
          </a:p>
          <a:p>
            <a:pPr eaLnBrk="1" hangingPunct="1"/>
            <a:r>
              <a:rPr lang="tr-TR" dirty="0" smtClean="0"/>
              <a:t>Değişen değer yargıları</a:t>
            </a:r>
          </a:p>
          <a:p>
            <a:pPr eaLnBrk="1" hangingPunct="1"/>
            <a:r>
              <a:rPr lang="tr-TR" dirty="0" smtClean="0"/>
              <a:t>Ekonomik nedenler</a:t>
            </a:r>
          </a:p>
          <a:p>
            <a:pPr eaLnBrk="1" hangingPunct="1"/>
            <a:r>
              <a:rPr lang="tr-TR" dirty="0" smtClean="0"/>
              <a:t>Ailedeki suçlu birey örnekleri</a:t>
            </a:r>
          </a:p>
          <a:p>
            <a:pPr eaLnBrk="1" hangingPunct="1"/>
            <a:r>
              <a:rPr lang="tr-TR" dirty="0" smtClean="0"/>
              <a:t>Ailenin yeterince ilgilenmemesi</a:t>
            </a:r>
          </a:p>
        </p:txBody>
      </p:sp>
    </p:spTree>
  </p:cSld>
  <p:clrMapOvr>
    <a:masterClrMapping/>
  </p:clrMapOvr>
  <p:transition spd="med">
    <p:comb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678</Words>
  <Application>Microsoft PowerPoint</Application>
  <PresentationFormat>Ekran Gösterisi (4:3)</PresentationFormat>
  <Paragraphs>105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2" baseType="lpstr">
      <vt:lpstr>Görünüş</vt:lpstr>
      <vt:lpstr>1_Görünüş</vt:lpstr>
      <vt:lpstr>AİLEDE ŞİDDET</vt:lpstr>
      <vt:lpstr>Kıymetli Velilerimiz;</vt:lpstr>
      <vt:lpstr>Slayt 3</vt:lpstr>
      <vt:lpstr>Slayt 4</vt:lpstr>
      <vt:lpstr>Slayt 5</vt:lpstr>
      <vt:lpstr>Slayt 6</vt:lpstr>
      <vt:lpstr>Slayt 7</vt:lpstr>
      <vt:lpstr>ŞİDDET NEDİR?</vt:lpstr>
      <vt:lpstr>ÇOCUKLARIMIZI SUÇA İTEN NEDENLER</vt:lpstr>
      <vt:lpstr>ÇOCUKLARIMIZI SUÇA İTEN NEDENLER</vt:lpstr>
      <vt:lpstr>ŞİDDET KÜLTÜRÜNÜN SONUÇLARI</vt:lpstr>
      <vt:lpstr>Slayt 12</vt:lpstr>
      <vt:lpstr>ŞİDDET ORTAMINDA YAŞAYAN ÇOCUKLAR İSE;</vt:lpstr>
      <vt:lpstr>ŞİDDET ORTAMINDA YAŞAYAN ÇOCUKLAR İSE;</vt:lpstr>
      <vt:lpstr>ŞİDDET TÜRLERİ</vt:lpstr>
      <vt:lpstr>Slayt 16</vt:lpstr>
      <vt:lpstr>Ailede Şiddet ve Çocuk Eğitimi</vt:lpstr>
      <vt:lpstr>Yapılan anketlere göre;</vt:lpstr>
      <vt:lpstr>Ailede Şiddetin Çocukta Olumsuz Yönleri </vt:lpstr>
      <vt:lpstr>Ailede Şiddetin Çocukta Olumsuz Yönleri</vt:lpstr>
      <vt:lpstr>KİTLE İLETİŞİM ARAÇLARI</vt:lpstr>
      <vt:lpstr>Slayt 22</vt:lpstr>
      <vt:lpstr>Slayt 23</vt:lpstr>
      <vt:lpstr>SONUÇ OLARAK</vt:lpstr>
      <vt:lpstr>Slayt 25</vt:lpstr>
      <vt:lpstr>ÇOCUK NEYİ YAŞARSA ONU ÖĞRENİR. </vt:lpstr>
      <vt:lpstr>Slayt 27</vt:lpstr>
      <vt:lpstr>Slayt 28</vt:lpstr>
      <vt:lpstr>Slayt 29</vt:lpstr>
      <vt:lpstr>Slayt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POLINESIE</dc:subject>
  <dc:creator/>
  <cp:lastModifiedBy>pc</cp:lastModifiedBy>
  <cp:revision>103</cp:revision>
  <dcterms:created xsi:type="dcterms:W3CDTF">2002-02-05T13:33:55Z</dcterms:created>
  <dcterms:modified xsi:type="dcterms:W3CDTF">2022-08-21T10:08:46Z</dcterms:modified>
</cp:coreProperties>
</file>