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24" r:id="rId1"/>
  </p:sldMasterIdLst>
  <p:notesMasterIdLst>
    <p:notesMasterId r:id="rId23"/>
  </p:notesMasterIdLst>
  <p:sldIdLst>
    <p:sldId id="256" r:id="rId2"/>
    <p:sldId id="257" r:id="rId3"/>
    <p:sldId id="258" r:id="rId4"/>
    <p:sldId id="259" r:id="rId5"/>
    <p:sldId id="266" r:id="rId6"/>
    <p:sldId id="267" r:id="rId7"/>
    <p:sldId id="268" r:id="rId8"/>
    <p:sldId id="269" r:id="rId9"/>
    <p:sldId id="271" r:id="rId10"/>
    <p:sldId id="272" r:id="rId11"/>
    <p:sldId id="273" r:id="rId12"/>
    <p:sldId id="274" r:id="rId13"/>
    <p:sldId id="275" r:id="rId14"/>
    <p:sldId id="276" r:id="rId15"/>
    <p:sldId id="277" r:id="rId16"/>
    <p:sldId id="260" r:id="rId17"/>
    <p:sldId id="261" r:id="rId18"/>
    <p:sldId id="262" r:id="rId19"/>
    <p:sldId id="263" r:id="rId20"/>
    <p:sldId id="264" r:id="rId21"/>
    <p:sldId id="265" r:id="rId22"/>
  </p:sldIdLst>
  <p:sldSz cx="9144000" cy="6858000" type="screen4x3"/>
  <p:notesSz cx="6858000" cy="9144000"/>
  <p:defaultTextStyle>
    <a:defPPr lvl="0">
      <a:defRPr lang="tr-TR"/>
    </a:defPPr>
    <a:lvl1pPr lvl="0" algn="l" rtl="0" fontAlgn="base">
      <a:spcBef>
        <a:spcPct val="0"/>
      </a:spcBef>
      <a:spcAft>
        <a:spcPct val="0"/>
      </a:spcAft>
      <a:defRPr kern="1200">
        <a:solidFill>
          <a:schemeClr val="tx1"/>
        </a:solidFill>
        <a:latin typeface="Tahoma" pitchFamily="34" charset="0"/>
        <a:ea typeface="+mn-ea"/>
        <a:cs typeface="+mn-cs"/>
      </a:defRPr>
    </a:lvl1pPr>
    <a:lvl2pPr marL="457200" lvl="1" algn="l" rtl="0" fontAlgn="base">
      <a:spcBef>
        <a:spcPct val="0"/>
      </a:spcBef>
      <a:spcAft>
        <a:spcPct val="0"/>
      </a:spcAft>
      <a:defRPr kern="1200">
        <a:solidFill>
          <a:schemeClr val="tx1"/>
        </a:solidFill>
        <a:latin typeface="Tahoma" pitchFamily="34" charset="0"/>
        <a:ea typeface="+mn-ea"/>
        <a:cs typeface="+mn-cs"/>
      </a:defRPr>
    </a:lvl2pPr>
    <a:lvl3pPr marL="914400" lvl="2" algn="l" rtl="0" fontAlgn="base">
      <a:spcBef>
        <a:spcPct val="0"/>
      </a:spcBef>
      <a:spcAft>
        <a:spcPct val="0"/>
      </a:spcAft>
      <a:defRPr kern="1200">
        <a:solidFill>
          <a:schemeClr val="tx1"/>
        </a:solidFill>
        <a:latin typeface="Tahoma" pitchFamily="34" charset="0"/>
        <a:ea typeface="+mn-ea"/>
        <a:cs typeface="+mn-cs"/>
      </a:defRPr>
    </a:lvl3pPr>
    <a:lvl4pPr marL="1371600" lvl="3" algn="l" rtl="0" fontAlgn="base">
      <a:spcBef>
        <a:spcPct val="0"/>
      </a:spcBef>
      <a:spcAft>
        <a:spcPct val="0"/>
      </a:spcAft>
      <a:defRPr kern="1200">
        <a:solidFill>
          <a:schemeClr val="tx1"/>
        </a:solidFill>
        <a:latin typeface="Tahoma" pitchFamily="34" charset="0"/>
        <a:ea typeface="+mn-ea"/>
        <a:cs typeface="+mn-cs"/>
      </a:defRPr>
    </a:lvl4pPr>
    <a:lvl5pPr marL="1828800" lvl="4" algn="l" rtl="0" fontAlgn="base">
      <a:spcBef>
        <a:spcPct val="0"/>
      </a:spcBef>
      <a:spcAft>
        <a:spcPct val="0"/>
      </a:spcAft>
      <a:defRPr kern="1200">
        <a:solidFill>
          <a:schemeClr val="tx1"/>
        </a:solidFill>
        <a:latin typeface="Tahoma" pitchFamily="34" charset="0"/>
        <a:ea typeface="+mn-ea"/>
        <a:cs typeface="+mn-cs"/>
      </a:defRPr>
    </a:lvl5pPr>
    <a:lvl6pPr marL="2286000" lvl="5" algn="l" defTabSz="914400" rtl="0" eaLnBrk="1" latinLnBrk="0" hangingPunct="1">
      <a:defRPr kern="1200">
        <a:solidFill>
          <a:schemeClr val="tx1"/>
        </a:solidFill>
        <a:latin typeface="Tahoma" pitchFamily="34" charset="0"/>
        <a:ea typeface="+mn-ea"/>
        <a:cs typeface="+mn-cs"/>
      </a:defRPr>
    </a:lvl6pPr>
    <a:lvl7pPr marL="2743200" lvl="6" algn="l" defTabSz="914400" rtl="0" eaLnBrk="1" latinLnBrk="0" hangingPunct="1">
      <a:defRPr kern="1200">
        <a:solidFill>
          <a:schemeClr val="tx1"/>
        </a:solidFill>
        <a:latin typeface="Tahoma" pitchFamily="34" charset="0"/>
        <a:ea typeface="+mn-ea"/>
        <a:cs typeface="+mn-cs"/>
      </a:defRPr>
    </a:lvl7pPr>
    <a:lvl8pPr marL="3200400" lvl="7" algn="l" defTabSz="914400" rtl="0" eaLnBrk="1" latinLnBrk="0" hangingPunct="1">
      <a:defRPr kern="1200">
        <a:solidFill>
          <a:schemeClr val="tx1"/>
        </a:solidFill>
        <a:latin typeface="Tahoma" pitchFamily="34" charset="0"/>
        <a:ea typeface="+mn-ea"/>
        <a:cs typeface="+mn-cs"/>
      </a:defRPr>
    </a:lvl8pPr>
    <a:lvl9pPr marL="3657600" lvl="8"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65EAA-0DA5-4B22-ADD1-706EC56FD24C}" type="datetimeFigureOut">
              <a:rPr lang="tr-TR" smtClean="0"/>
              <a:t>17.08.2022</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3CE61-1123-401D-B7DE-3DEB86FBCCB0}" type="slidenum">
              <a:rPr lang="tr-TR" smtClean="0"/>
              <a:t>‹#›</a:t>
            </a:fld>
            <a:endParaRPr lang="tr-TR"/>
          </a:p>
        </p:txBody>
      </p:sp>
    </p:spTree>
    <p:extLst>
      <p:ext uri="{BB962C8B-B14F-4D97-AF65-F5344CB8AC3E}">
        <p14:creationId xmlns:p14="http://schemas.microsoft.com/office/powerpoint/2010/main" val="103880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CD65C06-1FED-4221-9C4E-750D8882E5F9}"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541529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4C39639-938C-49AF-B998-EAD64E080284}"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263338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158034-9E89-43E3-9975-1DE493AE6C00}"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68216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8FF5BDB-D640-4B0E-9934-EDA8AAC346C5}"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13178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9369030-DF57-46C6-8166-F02623A469FC}"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485859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B9C5CF0-D164-400F-BC3F-D96CAE6DDC2B}"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736125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8FBD5C-5965-4BF1-B9E2-F3A92C434B36}"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250976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F764CF-829F-4872-BB2C-756B3DD014FC}"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126530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B58101C-1FF6-4801-B964-B4D273011BFC}"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60059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B986B2-F25D-41E8-9070-51C963399BEC}"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069049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1ADD19F-8C14-4AA6-9607-7B2034730013}" type="slidenum">
              <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tr-TR" altLang="tr-TR"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991884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1F2194AD-67A1-40F1-B1F9-5DCD5CC17658}" type="slidenum">
              <a:rPr lang="tr-TR" smtClean="0"/>
              <a:pPr>
                <a:defRPr/>
              </a:pPr>
              <a:t>‹#›</a:t>
            </a:fld>
            <a:endParaRPr lang="tr-TR"/>
          </a:p>
        </p:txBody>
      </p:sp>
    </p:spTree>
    <p:extLst>
      <p:ext uri="{BB962C8B-B14F-4D97-AF65-F5344CB8AC3E}">
        <p14:creationId xmlns:p14="http://schemas.microsoft.com/office/powerpoint/2010/main" val="427974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645C6C46-26E4-42AE-A9A9-B45A979466DE}" type="slidenum">
              <a:rPr lang="tr-TR" smtClean="0"/>
              <a:pPr>
                <a:defRPr/>
              </a:pPr>
              <a:t>‹#›</a:t>
            </a:fld>
            <a:endParaRPr lang="tr-TR"/>
          </a:p>
        </p:txBody>
      </p:sp>
    </p:spTree>
    <p:extLst>
      <p:ext uri="{BB962C8B-B14F-4D97-AF65-F5344CB8AC3E}">
        <p14:creationId xmlns:p14="http://schemas.microsoft.com/office/powerpoint/2010/main" val="48159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645C6C46-26E4-42AE-A9A9-B45A979466DE}" type="slidenum">
              <a:rPr lang="tr-TR" smtClean="0"/>
              <a:pPr>
                <a:defRPr/>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6955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645C6C46-26E4-42AE-A9A9-B45A979466DE}" type="slidenum">
              <a:rPr lang="tr-TR" smtClean="0"/>
              <a:pPr>
                <a:defRPr/>
              </a:pPr>
              <a:t>‹#›</a:t>
            </a:fld>
            <a:endParaRPr lang="tr-TR"/>
          </a:p>
        </p:txBody>
      </p:sp>
    </p:spTree>
    <p:extLst>
      <p:ext uri="{BB962C8B-B14F-4D97-AF65-F5344CB8AC3E}">
        <p14:creationId xmlns:p14="http://schemas.microsoft.com/office/powerpoint/2010/main" val="1711097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645C6C46-26E4-42AE-A9A9-B45A979466DE}" type="slidenum">
              <a:rPr lang="tr-TR" smtClean="0"/>
              <a:pPr>
                <a:defRPr/>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8266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645C6C46-26E4-42AE-A9A9-B45A979466DE}" type="slidenum">
              <a:rPr lang="tr-TR" smtClean="0"/>
              <a:pPr>
                <a:defRPr/>
              </a:pPr>
              <a:t>‹#›</a:t>
            </a:fld>
            <a:endParaRPr lang="tr-TR"/>
          </a:p>
        </p:txBody>
      </p:sp>
    </p:spTree>
    <p:extLst>
      <p:ext uri="{BB962C8B-B14F-4D97-AF65-F5344CB8AC3E}">
        <p14:creationId xmlns:p14="http://schemas.microsoft.com/office/powerpoint/2010/main" val="1807680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45C6C46-26E4-42AE-A9A9-B45A979466DE}" type="slidenum">
              <a:rPr lang="tr-TR" smtClean="0"/>
              <a:pPr>
                <a:defRPr/>
              </a:pPr>
              <a:t>‹#›</a:t>
            </a:fld>
            <a:endParaRPr lang="tr-TR"/>
          </a:p>
        </p:txBody>
      </p:sp>
    </p:spTree>
    <p:extLst>
      <p:ext uri="{BB962C8B-B14F-4D97-AF65-F5344CB8AC3E}">
        <p14:creationId xmlns:p14="http://schemas.microsoft.com/office/powerpoint/2010/main" val="1669929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3F24B87-3C36-45E8-A1B1-BBE4DF22BF4B}" type="slidenum">
              <a:rPr lang="tr-TR" smtClean="0"/>
              <a:pPr>
                <a:defRPr/>
              </a:pPr>
              <a:t>‹#›</a:t>
            </a:fld>
            <a:endParaRPr lang="tr-TR"/>
          </a:p>
        </p:txBody>
      </p:sp>
    </p:spTree>
    <p:extLst>
      <p:ext uri="{BB962C8B-B14F-4D97-AF65-F5344CB8AC3E}">
        <p14:creationId xmlns:p14="http://schemas.microsoft.com/office/powerpoint/2010/main" val="284823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755A2F1A-113C-4753-A09E-2B16CF807BDC}" type="slidenum">
              <a:rPr lang="tr-TR" smtClean="0"/>
              <a:pPr>
                <a:defRPr/>
              </a:pPr>
              <a:t>‹#›</a:t>
            </a:fld>
            <a:endParaRPr lang="tr-TR"/>
          </a:p>
        </p:txBody>
      </p:sp>
    </p:spTree>
    <p:extLst>
      <p:ext uri="{BB962C8B-B14F-4D97-AF65-F5344CB8AC3E}">
        <p14:creationId xmlns:p14="http://schemas.microsoft.com/office/powerpoint/2010/main" val="202656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1D5782B0-34E1-4D53-A090-DFA013262B5B}" type="slidenum">
              <a:rPr lang="tr-TR" smtClean="0"/>
              <a:pPr>
                <a:defRPr/>
              </a:pPr>
              <a:t>‹#›</a:t>
            </a:fld>
            <a:endParaRPr lang="tr-TR"/>
          </a:p>
        </p:txBody>
      </p:sp>
    </p:spTree>
    <p:extLst>
      <p:ext uri="{BB962C8B-B14F-4D97-AF65-F5344CB8AC3E}">
        <p14:creationId xmlns:p14="http://schemas.microsoft.com/office/powerpoint/2010/main" val="422073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730565CE-6604-4CCD-A9FB-B8C2A9BDD3CD}" type="slidenum">
              <a:rPr lang="tr-TR" smtClean="0"/>
              <a:pPr>
                <a:defRPr/>
              </a:pPr>
              <a:t>‹#›</a:t>
            </a:fld>
            <a:endParaRPr lang="tr-TR"/>
          </a:p>
        </p:txBody>
      </p:sp>
    </p:spTree>
    <p:extLst>
      <p:ext uri="{BB962C8B-B14F-4D97-AF65-F5344CB8AC3E}">
        <p14:creationId xmlns:p14="http://schemas.microsoft.com/office/powerpoint/2010/main" val="353533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9D80730C-6175-42B5-B028-0E6BA0EEDD95}" type="slidenum">
              <a:rPr lang="tr-TR" smtClean="0"/>
              <a:pPr>
                <a:defRPr/>
              </a:pPr>
              <a:t>‹#›</a:t>
            </a:fld>
            <a:endParaRPr lang="tr-TR"/>
          </a:p>
        </p:txBody>
      </p:sp>
    </p:spTree>
    <p:extLst>
      <p:ext uri="{BB962C8B-B14F-4D97-AF65-F5344CB8AC3E}">
        <p14:creationId xmlns:p14="http://schemas.microsoft.com/office/powerpoint/2010/main" val="119076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76B14342-0BBE-42D3-AE76-516E8BAFF220}" type="slidenum">
              <a:rPr lang="tr-TR" smtClean="0"/>
              <a:pPr>
                <a:defRPr/>
              </a:pPr>
              <a:t>‹#›</a:t>
            </a:fld>
            <a:endParaRPr lang="tr-TR"/>
          </a:p>
        </p:txBody>
      </p:sp>
    </p:spTree>
    <p:extLst>
      <p:ext uri="{BB962C8B-B14F-4D97-AF65-F5344CB8AC3E}">
        <p14:creationId xmlns:p14="http://schemas.microsoft.com/office/powerpoint/2010/main" val="4166909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55167AB0-EF2A-49A7-AE19-6D8D06CC4C29}" type="slidenum">
              <a:rPr lang="tr-TR" smtClean="0"/>
              <a:pPr>
                <a:defRPr/>
              </a:pPr>
              <a:t>‹#›</a:t>
            </a:fld>
            <a:endParaRPr lang="tr-TR"/>
          </a:p>
        </p:txBody>
      </p:sp>
    </p:spTree>
    <p:extLst>
      <p:ext uri="{BB962C8B-B14F-4D97-AF65-F5344CB8AC3E}">
        <p14:creationId xmlns:p14="http://schemas.microsoft.com/office/powerpoint/2010/main" val="226632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347A76F0-D648-4B1B-80DB-F77CB59E0063}" type="slidenum">
              <a:rPr lang="tr-TR" smtClean="0"/>
              <a:pPr>
                <a:defRPr/>
              </a:pPr>
              <a:t>‹#›</a:t>
            </a:fld>
            <a:endParaRPr lang="tr-TR"/>
          </a:p>
        </p:txBody>
      </p:sp>
    </p:spTree>
    <p:extLst>
      <p:ext uri="{BB962C8B-B14F-4D97-AF65-F5344CB8AC3E}">
        <p14:creationId xmlns:p14="http://schemas.microsoft.com/office/powerpoint/2010/main" val="4066189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F8C734CA-9E07-4842-BFCA-9FF79A6558B5}" type="slidenum">
              <a:rPr lang="tr-TR" smtClean="0"/>
              <a:pPr>
                <a:defRPr/>
              </a:pPr>
              <a:t>‹#›</a:t>
            </a:fld>
            <a:endParaRPr lang="tr-TR"/>
          </a:p>
        </p:txBody>
      </p:sp>
    </p:spTree>
    <p:extLst>
      <p:ext uri="{BB962C8B-B14F-4D97-AF65-F5344CB8AC3E}">
        <p14:creationId xmlns:p14="http://schemas.microsoft.com/office/powerpoint/2010/main" val="2691483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645C6C46-26E4-42AE-A9A9-B45A979466DE}" type="slidenum">
              <a:rPr lang="tr-TR" smtClean="0"/>
              <a:pPr>
                <a:defRPr/>
              </a:pPr>
              <a:t>‹#›</a:t>
            </a:fld>
            <a:endParaRPr lang="tr-TR"/>
          </a:p>
        </p:txBody>
      </p:sp>
    </p:spTree>
    <p:extLst>
      <p:ext uri="{BB962C8B-B14F-4D97-AF65-F5344CB8AC3E}">
        <p14:creationId xmlns:p14="http://schemas.microsoft.com/office/powerpoint/2010/main" val="2494394217"/>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50925" y="908050"/>
            <a:ext cx="7046913" cy="1728788"/>
          </a:xfrm>
        </p:spPr>
        <p:txBody>
          <a:bodyPr/>
          <a:lstStyle/>
          <a:p>
            <a:pPr algn="ctr" eaLnBrk="1" hangingPunct="1"/>
            <a:r>
              <a:rPr lang="tr-TR" sz="6600" b="1" dirty="0" smtClean="0"/>
              <a:t>Ş İ D D E T</a:t>
            </a:r>
            <a:endParaRPr lang="tr-TR" sz="6600" b="1" dirty="0" smtClean="0"/>
          </a:p>
        </p:txBody>
      </p:sp>
      <p:sp>
        <p:nvSpPr>
          <p:cNvPr id="2051" name="Rectangle 3"/>
          <p:cNvSpPr>
            <a:spLocks noGrp="1" noChangeArrowheads="1"/>
          </p:cNvSpPr>
          <p:nvPr>
            <p:ph type="subTitle" idx="1"/>
          </p:nvPr>
        </p:nvSpPr>
        <p:spPr>
          <a:xfrm>
            <a:off x="611188" y="3500438"/>
            <a:ext cx="7848600" cy="2808287"/>
          </a:xfrm>
        </p:spPr>
        <p:txBody>
          <a:bodyPr/>
          <a:lstStyle/>
          <a:p>
            <a:pPr eaLnBrk="1" hangingPunct="1"/>
            <a:endParaRPr lang="tr-TR" b="1" dirty="0" smtClean="0"/>
          </a:p>
          <a:p>
            <a:pPr eaLnBrk="1" hangingPunct="1"/>
            <a:endParaRPr lang="tr-TR" b="1" dirty="0"/>
          </a:p>
          <a:p>
            <a:pPr eaLnBrk="1" hangingPunct="1"/>
            <a:r>
              <a:rPr lang="tr-TR" b="1" dirty="0" smtClean="0"/>
              <a:t>				MUŞ REHBERLİK VE ARAŞTIRMA MERKEZİ</a:t>
            </a:r>
            <a:endParaRPr lang="tr-TR" sz="2400" b="1" dirty="0" smtClean="0"/>
          </a:p>
          <a:p>
            <a:pPr eaLnBrk="1" hangingPunct="1"/>
            <a:r>
              <a:rPr lang="tr-TR" sz="2400" b="1" dirty="0" smtClean="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768" decel="100000"/>
                                        <p:tgtEl>
                                          <p:spTgt spid="2050"/>
                                        </p:tgtEl>
                                      </p:cBhvr>
                                    </p:animEffect>
                                    <p:animScale>
                                      <p:cBhvr>
                                        <p:cTn id="8" dur="768" decel="100000"/>
                                        <p:tgtEl>
                                          <p:spTgt spid="2050"/>
                                        </p:tgtEl>
                                      </p:cBhvr>
                                      <p:from x="10000" y="10000"/>
                                      <p:to x="200000" y="450000"/>
                                    </p:animScale>
                                    <p:animScale>
                                      <p:cBhvr>
                                        <p:cTn id="9" dur="1230" accel="100000" fill="hold">
                                          <p:stCondLst>
                                            <p:cond delay="768"/>
                                          </p:stCondLst>
                                        </p:cTn>
                                        <p:tgtEl>
                                          <p:spTgt spid="2050"/>
                                        </p:tgtEl>
                                      </p:cBhvr>
                                      <p:from x="200000" y="450000"/>
                                      <p:to x="100000" y="100000"/>
                                    </p:animScale>
                                    <p:set>
                                      <p:cBhvr>
                                        <p:cTn id="10" dur="768" fill="hold"/>
                                        <p:tgtEl>
                                          <p:spTgt spid="2050"/>
                                        </p:tgtEl>
                                        <p:attrNameLst>
                                          <p:attrName>ppt_x</p:attrName>
                                        </p:attrNameLst>
                                      </p:cBhvr>
                                      <p:to>
                                        <p:strVal val="(0.5)"/>
                                      </p:to>
                                    </p:set>
                                    <p:anim from="(0.5)" to="(#ppt_x)" calcmode="lin" valueType="num">
                                      <p:cBhvr>
                                        <p:cTn id="11" dur="1230" accel="100000" fill="hold">
                                          <p:stCondLst>
                                            <p:cond delay="768"/>
                                          </p:stCondLst>
                                        </p:cTn>
                                        <p:tgtEl>
                                          <p:spTgt spid="2050"/>
                                        </p:tgtEl>
                                        <p:attrNameLst>
                                          <p:attrName>ppt_x</p:attrName>
                                        </p:attrNameLst>
                                      </p:cBhvr>
                                    </p:anim>
                                    <p:set>
                                      <p:cBhvr>
                                        <p:cTn id="12" dur="768" fill="hold"/>
                                        <p:tgtEl>
                                          <p:spTgt spid="2050"/>
                                        </p:tgtEl>
                                        <p:attrNameLst>
                                          <p:attrName>ppt_y</p:attrName>
                                        </p:attrNameLst>
                                      </p:cBhvr>
                                      <p:to>
                                        <p:strVal val="(#ppt_y+0.4)"/>
                                      </p:to>
                                    </p:set>
                                    <p:anim from="(#ppt_y+0.4)" to="(#ppt_y)" calcmode="lin" valueType="num">
                                      <p:cBhvr>
                                        <p:cTn id="13" dur="1230" accel="100000" fill="hold">
                                          <p:stCondLst>
                                            <p:cond delay="768"/>
                                          </p:stCondLst>
                                        </p:cTn>
                                        <p:tgtEl>
                                          <p:spTgt spid="205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051">
                                            <p:txEl>
                                              <p:pRg st="2" end="2"/>
                                            </p:txEl>
                                          </p:spTgt>
                                        </p:tgtEl>
                                        <p:attrNameLst>
                                          <p:attrName>style.visibility</p:attrName>
                                        </p:attrNameLst>
                                      </p:cBhvr>
                                      <p:to>
                                        <p:strVal val="visible"/>
                                      </p:to>
                                    </p:set>
                                    <p:anim calcmode="lin" valueType="num">
                                      <p:cBhvr>
                                        <p:cTn id="18" dur="500" fill="hold"/>
                                        <p:tgtEl>
                                          <p:spTgt spid="2051">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2051">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205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051">
                                            <p:txEl>
                                              <p:pRg st="3" end="3"/>
                                            </p:txEl>
                                          </p:spTgt>
                                        </p:tgtEl>
                                        <p:attrNameLst>
                                          <p:attrName>style.visibility</p:attrName>
                                        </p:attrNameLst>
                                      </p:cBhvr>
                                      <p:to>
                                        <p:strVal val="visible"/>
                                      </p:to>
                                    </p:set>
                                    <p:anim calcmode="lin" valueType="num">
                                      <p:cBhvr>
                                        <p:cTn id="25" dur="500" fill="hold"/>
                                        <p:tgtEl>
                                          <p:spTgt spid="205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051">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defRPr/>
            </a:pPr>
            <a:r>
              <a:rPr lang="tr-TR" altLang="tr-TR" sz="4000" b="1" smtClean="0">
                <a:solidFill>
                  <a:srgbClr val="0066FF"/>
                </a:solidFill>
                <a:effectLst>
                  <a:outerShdw blurRad="38100" dist="38100" dir="2700000" algn="tl">
                    <a:srgbClr val="000000"/>
                  </a:outerShdw>
                </a:effectLst>
              </a:rPr>
              <a:t>Okul da Şiddet Nerelerde Olabilir?</a:t>
            </a:r>
          </a:p>
        </p:txBody>
      </p:sp>
      <p:sp>
        <p:nvSpPr>
          <p:cNvPr id="15363" name="Rectangle 3"/>
          <p:cNvSpPr>
            <a:spLocks noGrp="1" noChangeArrowheads="1"/>
          </p:cNvSpPr>
          <p:nvPr>
            <p:ph idx="1"/>
          </p:nvPr>
        </p:nvSpPr>
        <p:spPr/>
        <p:txBody>
          <a:bodyPr/>
          <a:lstStyle/>
          <a:p>
            <a:pPr eaLnBrk="1" hangingPunct="1">
              <a:lnSpc>
                <a:spcPct val="90000"/>
              </a:lnSpc>
            </a:pPr>
            <a:r>
              <a:rPr lang="tr-TR" altLang="tr-TR" smtClean="0"/>
              <a:t>Sınıfta,</a:t>
            </a:r>
          </a:p>
          <a:p>
            <a:pPr eaLnBrk="1" hangingPunct="1">
              <a:lnSpc>
                <a:spcPct val="90000"/>
              </a:lnSpc>
            </a:pPr>
            <a:r>
              <a:rPr lang="tr-TR" altLang="tr-TR" smtClean="0"/>
              <a:t>koridorda, </a:t>
            </a:r>
          </a:p>
          <a:p>
            <a:pPr eaLnBrk="1" hangingPunct="1">
              <a:lnSpc>
                <a:spcPct val="90000"/>
              </a:lnSpc>
            </a:pPr>
            <a:r>
              <a:rPr lang="tr-TR" altLang="tr-TR" smtClean="0"/>
              <a:t>okul çevresinde </a:t>
            </a:r>
          </a:p>
          <a:p>
            <a:pPr eaLnBrk="1" hangingPunct="1">
              <a:lnSpc>
                <a:spcPct val="90000"/>
              </a:lnSpc>
            </a:pPr>
            <a:r>
              <a:rPr lang="tr-TR" altLang="tr-TR" smtClean="0"/>
              <a:t>oyun alanında,</a:t>
            </a:r>
          </a:p>
          <a:p>
            <a:pPr eaLnBrk="1" hangingPunct="1">
              <a:lnSpc>
                <a:spcPct val="90000"/>
              </a:lnSpc>
            </a:pPr>
            <a:r>
              <a:rPr lang="tr-TR" altLang="tr-TR" smtClean="0"/>
              <a:t>Okul servislerinde,</a:t>
            </a:r>
          </a:p>
          <a:p>
            <a:pPr eaLnBrk="1" hangingPunct="1">
              <a:lnSpc>
                <a:spcPct val="90000"/>
              </a:lnSpc>
            </a:pPr>
            <a:r>
              <a:rPr lang="tr-TR" altLang="tr-TR" smtClean="0"/>
              <a:t>İletişim araçlarıyla( telefon, internet, yazılı not),</a:t>
            </a:r>
          </a:p>
          <a:p>
            <a:pPr eaLnBrk="1" hangingPunct="1">
              <a:lnSpc>
                <a:spcPct val="90000"/>
              </a:lnSpc>
            </a:pPr>
            <a:r>
              <a:rPr lang="tr-TR" altLang="tr-TR" smtClean="0"/>
              <a:t>Mahallede.</a:t>
            </a:r>
          </a:p>
          <a:p>
            <a:pPr eaLnBrk="1" hangingPunct="1">
              <a:lnSpc>
                <a:spcPct val="90000"/>
              </a:lnSpc>
              <a:buFontTx/>
              <a:buNone/>
            </a:pPr>
            <a:endParaRPr lang="tr-TR" altLang="tr-TR" smtClean="0"/>
          </a:p>
          <a:p>
            <a:pPr eaLnBrk="1" hangingPunct="1">
              <a:lnSpc>
                <a:spcPct val="90000"/>
              </a:lnSpc>
            </a:pPr>
            <a:endParaRPr lang="tr-TR" altLang="tr-TR" smtClean="0"/>
          </a:p>
        </p:txBody>
      </p:sp>
      <p:pic>
        <p:nvPicPr>
          <p:cNvPr id="15364" name="Resim 1"/>
          <p:cNvPicPr>
            <a:picLocks noChangeAspect="1"/>
          </p:cNvPicPr>
          <p:nvPr/>
        </p:nvPicPr>
        <p:blipFill>
          <a:blip r:embed="rId3"/>
          <a:srcRect/>
          <a:stretch>
            <a:fillRect/>
          </a:stretch>
        </p:blipFill>
        <p:spPr bwMode="auto">
          <a:xfrm>
            <a:off x="4284663" y="1844675"/>
            <a:ext cx="4332287" cy="2447925"/>
          </a:xfrm>
          <a:prstGeom prst="rect">
            <a:avLst/>
          </a:prstGeom>
          <a:noFill/>
          <a:ln w="9525">
            <a:noFill/>
            <a:miter lim="800000"/>
            <a:headEnd/>
            <a:tailEnd/>
          </a:ln>
        </p:spPr>
      </p:pic>
    </p:spTree>
    <p:extLst>
      <p:ext uri="{BB962C8B-B14F-4D97-AF65-F5344CB8AC3E}">
        <p14:creationId xmlns:p14="http://schemas.microsoft.com/office/powerpoint/2010/main" val="104936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tr-TR" altLang="tr-TR" b="1" u="sng" smtClean="0">
                <a:solidFill>
                  <a:srgbClr val="0066FF"/>
                </a:solidFill>
                <a:effectLst>
                  <a:outerShdw blurRad="38100" dist="38100" dir="2700000" algn="tl">
                    <a:srgbClr val="000000"/>
                  </a:outerShdw>
                </a:effectLst>
              </a:rPr>
              <a:t>Sonuçları</a:t>
            </a:r>
          </a:p>
        </p:txBody>
      </p:sp>
      <p:sp>
        <p:nvSpPr>
          <p:cNvPr id="16387" name="Rectangle 3"/>
          <p:cNvSpPr>
            <a:spLocks noGrp="1" noChangeArrowheads="1"/>
          </p:cNvSpPr>
          <p:nvPr>
            <p:ph idx="1"/>
          </p:nvPr>
        </p:nvSpPr>
        <p:spPr/>
        <p:txBody>
          <a:bodyPr>
            <a:normAutofit fontScale="92500" lnSpcReduction="20000"/>
          </a:bodyPr>
          <a:lstStyle/>
          <a:p>
            <a:pPr eaLnBrk="1" hangingPunct="1">
              <a:lnSpc>
                <a:spcPct val="80000"/>
              </a:lnSpc>
            </a:pPr>
            <a:r>
              <a:rPr lang="tr-TR" altLang="tr-TR" sz="2800" smtClean="0"/>
              <a:t>Korku ve endişe,</a:t>
            </a:r>
          </a:p>
          <a:p>
            <a:pPr eaLnBrk="1" hangingPunct="1">
              <a:lnSpc>
                <a:spcPct val="80000"/>
              </a:lnSpc>
            </a:pPr>
            <a:r>
              <a:rPr lang="tr-TR" altLang="tr-TR" sz="2800" smtClean="0"/>
              <a:t>Okulu sevmemeye,</a:t>
            </a:r>
          </a:p>
          <a:p>
            <a:pPr eaLnBrk="1" hangingPunct="1">
              <a:lnSpc>
                <a:spcPct val="80000"/>
              </a:lnSpc>
            </a:pPr>
            <a:r>
              <a:rPr lang="tr-TR" altLang="tr-TR" sz="2800" smtClean="0"/>
              <a:t>Zorbalığın olduğu yerden kaçınma,</a:t>
            </a:r>
          </a:p>
          <a:p>
            <a:pPr eaLnBrk="1" hangingPunct="1">
              <a:lnSpc>
                <a:spcPct val="80000"/>
              </a:lnSpc>
            </a:pPr>
            <a:r>
              <a:rPr lang="tr-TR" altLang="tr-TR" sz="2800" smtClean="0"/>
              <a:t>Okuldan kaçma,</a:t>
            </a:r>
          </a:p>
          <a:p>
            <a:pPr eaLnBrk="1" hangingPunct="1">
              <a:lnSpc>
                <a:spcPct val="80000"/>
              </a:lnSpc>
            </a:pPr>
            <a:r>
              <a:rPr lang="tr-TR" altLang="tr-TR" sz="2800" smtClean="0"/>
              <a:t>Kaygı, kızgınlık ve çaresizlik duygusu,</a:t>
            </a:r>
          </a:p>
          <a:p>
            <a:pPr eaLnBrk="1" hangingPunct="1">
              <a:lnSpc>
                <a:spcPct val="80000"/>
              </a:lnSpc>
            </a:pPr>
            <a:r>
              <a:rPr lang="tr-TR" altLang="tr-TR" sz="2800" smtClean="0"/>
              <a:t>Bazı kronik hastalıkların oluşmasına,</a:t>
            </a:r>
          </a:p>
          <a:p>
            <a:pPr eaLnBrk="1" hangingPunct="1">
              <a:lnSpc>
                <a:spcPct val="80000"/>
              </a:lnSpc>
            </a:pPr>
            <a:r>
              <a:rPr lang="tr-TR" altLang="tr-TR" sz="2800" smtClean="0"/>
              <a:t>İntihara kalkışma,</a:t>
            </a:r>
          </a:p>
          <a:p>
            <a:pPr eaLnBrk="1" hangingPunct="1">
              <a:lnSpc>
                <a:spcPct val="80000"/>
              </a:lnSpc>
            </a:pPr>
            <a:r>
              <a:rPr lang="tr-TR" altLang="tr-TR" sz="2800" smtClean="0"/>
              <a:t>Devamsızlıkta artış,</a:t>
            </a:r>
          </a:p>
          <a:p>
            <a:pPr eaLnBrk="1" hangingPunct="1">
              <a:lnSpc>
                <a:spcPct val="80000"/>
              </a:lnSpc>
            </a:pPr>
            <a:r>
              <a:rPr lang="tr-TR" altLang="tr-TR" sz="2800" smtClean="0"/>
              <a:t>Başarı düzeyinde düşme,</a:t>
            </a:r>
          </a:p>
          <a:p>
            <a:pPr eaLnBrk="1" hangingPunct="1">
              <a:lnSpc>
                <a:spcPct val="80000"/>
              </a:lnSpc>
            </a:pPr>
            <a:r>
              <a:rPr lang="tr-TR" altLang="tr-TR" sz="2800" smtClean="0"/>
              <a:t>Özgüvenin azalmasına.</a:t>
            </a:r>
          </a:p>
          <a:p>
            <a:pPr eaLnBrk="1" hangingPunct="1">
              <a:lnSpc>
                <a:spcPct val="80000"/>
              </a:lnSpc>
            </a:pPr>
            <a:endParaRPr lang="tr-TR" altLang="tr-TR" sz="2800" smtClean="0"/>
          </a:p>
        </p:txBody>
      </p:sp>
    </p:spTree>
    <p:extLst>
      <p:ext uri="{BB962C8B-B14F-4D97-AF65-F5344CB8AC3E}">
        <p14:creationId xmlns:p14="http://schemas.microsoft.com/office/powerpoint/2010/main" val="369096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906858"/>
            <a:ext cx="8229600" cy="3898629"/>
          </a:xfrm>
        </p:spPr>
        <p:txBody>
          <a:bodyPr/>
          <a:lstStyle/>
          <a:p>
            <a:pPr algn="ctr" eaLnBrk="1" hangingPunct="1">
              <a:defRPr/>
            </a:pPr>
            <a:r>
              <a:rPr lang="tr-TR" altLang="tr-TR" sz="7200" b="1" dirty="0" smtClean="0">
                <a:solidFill>
                  <a:srgbClr val="0066FF"/>
                </a:solidFill>
                <a:effectLst>
                  <a:outerShdw blurRad="38100" dist="38100" dir="2700000" algn="tl">
                    <a:srgbClr val="000000"/>
                  </a:outerShdw>
                </a:effectLst>
              </a:rPr>
              <a:t>OKULDA ŞİDDETİ ÖNLEME</a:t>
            </a:r>
          </a:p>
        </p:txBody>
      </p:sp>
    </p:spTree>
    <p:extLst>
      <p:ext uri="{BB962C8B-B14F-4D97-AF65-F5344CB8AC3E}">
        <p14:creationId xmlns:p14="http://schemas.microsoft.com/office/powerpoint/2010/main" val="286626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5800" y="1268413"/>
            <a:ext cx="7772400" cy="3097212"/>
          </a:xfrm>
        </p:spPr>
        <p:txBody>
          <a:bodyPr>
            <a:normAutofit fontScale="90000"/>
          </a:bodyPr>
          <a:lstStyle/>
          <a:p>
            <a:pPr algn="ctr" eaLnBrk="1" hangingPunct="1">
              <a:defRPr/>
            </a:pPr>
            <a:r>
              <a:rPr lang="tr-TR" altLang="tr-TR" sz="6600" b="1" dirty="0" smtClean="0">
                <a:effectLst>
                  <a:outerShdw blurRad="38100" dist="38100" dir="2700000" algn="tl">
                    <a:srgbClr val="FFFFFF"/>
                  </a:outerShdw>
                </a:effectLst>
              </a:rPr>
              <a:t>Okulda Şiddeti Önleme Etkili İletişimle Başlar</a:t>
            </a:r>
          </a:p>
        </p:txBody>
      </p:sp>
    </p:spTree>
    <p:extLst>
      <p:ext uri="{BB962C8B-B14F-4D97-AF65-F5344CB8AC3E}">
        <p14:creationId xmlns:p14="http://schemas.microsoft.com/office/powerpoint/2010/main" val="2488428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4294967295"/>
          </p:nvPr>
        </p:nvSpPr>
        <p:spPr>
          <a:xfrm>
            <a:off x="914400" y="549275"/>
            <a:ext cx="8229600" cy="5461000"/>
          </a:xfrm>
        </p:spPr>
        <p:txBody>
          <a:bodyPr/>
          <a:lstStyle/>
          <a:p>
            <a:pPr eaLnBrk="1" hangingPunct="1"/>
            <a:endParaRPr lang="tr-TR" altLang="tr-TR" sz="4400" dirty="0" smtClean="0"/>
          </a:p>
          <a:p>
            <a:pPr eaLnBrk="1" hangingPunct="1"/>
            <a:endParaRPr lang="tr-TR" altLang="tr-TR" sz="2800" dirty="0" smtClean="0"/>
          </a:p>
          <a:p>
            <a:pPr eaLnBrk="1" hangingPunct="1"/>
            <a:r>
              <a:rPr lang="tr-TR" altLang="tr-TR" sz="2800" dirty="0" smtClean="0"/>
              <a:t>Okul- aile iletişiminin geliştirilmesi ve sürdürülmesi,</a:t>
            </a:r>
          </a:p>
          <a:p>
            <a:pPr eaLnBrk="1" hangingPunct="1"/>
            <a:r>
              <a:rPr lang="tr-TR" altLang="tr-TR" sz="2800" dirty="0" smtClean="0"/>
              <a:t>Okulda ders dışı faaliyetlere yer verilmesi,</a:t>
            </a:r>
          </a:p>
          <a:p>
            <a:pPr eaLnBrk="1" hangingPunct="1"/>
            <a:r>
              <a:rPr lang="tr-TR" altLang="tr-TR" sz="2800" dirty="0" smtClean="0"/>
              <a:t> Öğrenci- öğretmen- okul idaresi iletişimi</a:t>
            </a:r>
          </a:p>
          <a:p>
            <a:pPr eaLnBrk="1" hangingPunct="1"/>
            <a:endParaRPr lang="tr-TR" altLang="tr-TR" dirty="0" smtClean="0"/>
          </a:p>
        </p:txBody>
      </p:sp>
    </p:spTree>
    <p:extLst>
      <p:ext uri="{BB962C8B-B14F-4D97-AF65-F5344CB8AC3E}">
        <p14:creationId xmlns:p14="http://schemas.microsoft.com/office/powerpoint/2010/main" val="185731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a:xfrm>
            <a:off x="457200" y="1037063"/>
            <a:ext cx="8229600" cy="1455312"/>
          </a:xfrm>
        </p:spPr>
        <p:txBody>
          <a:bodyPr>
            <a:normAutofit fontScale="90000"/>
          </a:bodyPr>
          <a:lstStyle/>
          <a:p>
            <a:pPr eaLnBrk="1" hangingPunct="1">
              <a:defRPr/>
            </a:pPr>
            <a:r>
              <a:rPr lang="tr-TR" altLang="tr-TR" sz="4800" b="1" u="sng" dirty="0" smtClean="0">
                <a:solidFill>
                  <a:srgbClr val="0070C0"/>
                </a:solidFill>
                <a:effectLst>
                  <a:outerShdw blurRad="38100" dist="38100" dir="2700000" algn="tl">
                    <a:srgbClr val="FFFFFF"/>
                  </a:outerShdw>
                </a:effectLst>
              </a:rPr>
              <a:t>Okulda Şiddeti Önlemede Herkes Sorumludur</a:t>
            </a:r>
          </a:p>
        </p:txBody>
      </p:sp>
      <p:sp>
        <p:nvSpPr>
          <p:cNvPr id="20483" name="Rectangle 5"/>
          <p:cNvSpPr>
            <a:spLocks noGrp="1" noChangeArrowheads="1"/>
          </p:cNvSpPr>
          <p:nvPr>
            <p:ph idx="1"/>
          </p:nvPr>
        </p:nvSpPr>
        <p:spPr>
          <a:xfrm>
            <a:off x="457200" y="3357563"/>
            <a:ext cx="8229600" cy="2768600"/>
          </a:xfrm>
        </p:spPr>
        <p:txBody>
          <a:bodyPr>
            <a:normAutofit/>
          </a:bodyPr>
          <a:lstStyle/>
          <a:p>
            <a:pPr eaLnBrk="1" hangingPunct="1"/>
            <a:r>
              <a:rPr lang="tr-TR" altLang="tr-TR" sz="3600" dirty="0" smtClean="0">
                <a:solidFill>
                  <a:schemeClr val="tx1"/>
                </a:solidFill>
              </a:rPr>
              <a:t>Öğretmenler ve diğer okul personeli</a:t>
            </a:r>
          </a:p>
          <a:p>
            <a:pPr eaLnBrk="1" hangingPunct="1"/>
            <a:r>
              <a:rPr lang="tr-TR" altLang="tr-TR" sz="3600" dirty="0" smtClean="0">
                <a:solidFill>
                  <a:schemeClr val="tx1"/>
                </a:solidFill>
              </a:rPr>
              <a:t>Öğrenciler</a:t>
            </a:r>
          </a:p>
          <a:p>
            <a:pPr eaLnBrk="1" hangingPunct="1"/>
            <a:r>
              <a:rPr lang="tr-TR" altLang="tr-TR" sz="3600" dirty="0" smtClean="0">
                <a:solidFill>
                  <a:schemeClr val="tx1"/>
                </a:solidFill>
              </a:rPr>
              <a:t>Aile</a:t>
            </a:r>
          </a:p>
          <a:p>
            <a:pPr eaLnBrk="1" hangingPunct="1"/>
            <a:r>
              <a:rPr lang="tr-TR" altLang="tr-TR" sz="3600" dirty="0" smtClean="0">
                <a:solidFill>
                  <a:schemeClr val="tx1"/>
                </a:solidFill>
              </a:rPr>
              <a:t>Sosyal çevre</a:t>
            </a:r>
          </a:p>
          <a:p>
            <a:pPr algn="ctr" eaLnBrk="1" hangingPunct="1">
              <a:buFontTx/>
              <a:buNone/>
            </a:pPr>
            <a:endParaRPr lang="tr-TR" altLang="tr-TR" dirty="0" smtClean="0">
              <a:solidFill>
                <a:srgbClr val="FF0000"/>
              </a:solidFill>
            </a:endParaRPr>
          </a:p>
        </p:txBody>
      </p:sp>
    </p:spTree>
    <p:extLst>
      <p:ext uri="{BB962C8B-B14F-4D97-AF65-F5344CB8AC3E}">
        <p14:creationId xmlns:p14="http://schemas.microsoft.com/office/powerpoint/2010/main" val="3081395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50938" y="791737"/>
            <a:ext cx="4860925" cy="884663"/>
          </a:xfrm>
        </p:spPr>
        <p:txBody>
          <a:bodyPr/>
          <a:lstStyle/>
          <a:p>
            <a:pPr eaLnBrk="1" hangingPunct="1"/>
            <a:r>
              <a:rPr lang="tr-TR" b="1" dirty="0" smtClean="0">
                <a:solidFill>
                  <a:srgbClr val="0070C0"/>
                </a:solidFill>
              </a:rPr>
              <a:t>   </a:t>
            </a:r>
            <a:r>
              <a:rPr lang="tr-TR" b="1" u="sng" dirty="0" smtClean="0">
                <a:solidFill>
                  <a:srgbClr val="0070C0"/>
                </a:solidFill>
              </a:rPr>
              <a:t>Aile İçi Şiddet</a:t>
            </a:r>
            <a:r>
              <a:rPr lang="tr-TR" dirty="0" smtClean="0">
                <a:solidFill>
                  <a:srgbClr val="0070C0"/>
                </a:solidFill>
              </a:rPr>
              <a:t> </a:t>
            </a:r>
          </a:p>
        </p:txBody>
      </p:sp>
      <p:sp>
        <p:nvSpPr>
          <p:cNvPr id="7171" name="Rectangle 3"/>
          <p:cNvSpPr>
            <a:spLocks noGrp="1" noChangeArrowheads="1"/>
          </p:cNvSpPr>
          <p:nvPr>
            <p:ph idx="1"/>
          </p:nvPr>
        </p:nvSpPr>
        <p:spPr>
          <a:xfrm>
            <a:off x="611188" y="2017713"/>
            <a:ext cx="8064500" cy="4114800"/>
          </a:xfrm>
        </p:spPr>
        <p:txBody>
          <a:bodyPr>
            <a:normAutofit/>
          </a:bodyPr>
          <a:lstStyle/>
          <a:p>
            <a:pPr eaLnBrk="1" hangingPunct="1">
              <a:buFont typeface="Wingdings" pitchFamily="2" charset="2"/>
              <a:buNone/>
            </a:pPr>
            <a:r>
              <a:rPr lang="tr-TR" sz="4800" smtClean="0"/>
              <a:t>		Şiddet, toplumun en ufak modeli olan ailede, aileyi oluşturan bireyler arasında gerçekleştiğinde “Aile İçi Şiddet” adını almaktadır.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331913" y="404813"/>
            <a:ext cx="7577137" cy="865187"/>
          </a:xfrm>
        </p:spPr>
        <p:txBody>
          <a:bodyPr/>
          <a:lstStyle/>
          <a:p>
            <a:pPr eaLnBrk="1" hangingPunct="1"/>
            <a:r>
              <a:rPr lang="tr-TR" sz="3600" b="1" u="sng" dirty="0" smtClean="0">
                <a:solidFill>
                  <a:srgbClr val="0070C0"/>
                </a:solidFill>
              </a:rPr>
              <a:t>Aile İçi Şiddetin Sonuçları</a:t>
            </a:r>
          </a:p>
        </p:txBody>
      </p:sp>
      <p:sp>
        <p:nvSpPr>
          <p:cNvPr id="138243" name="Rectangle 3"/>
          <p:cNvSpPr>
            <a:spLocks noGrp="1" noChangeArrowheads="1"/>
          </p:cNvSpPr>
          <p:nvPr>
            <p:ph idx="1"/>
          </p:nvPr>
        </p:nvSpPr>
        <p:spPr>
          <a:xfrm>
            <a:off x="971550" y="1844675"/>
            <a:ext cx="7561263" cy="4608513"/>
          </a:xfrm>
        </p:spPr>
        <p:txBody>
          <a:bodyPr>
            <a:normAutofit fontScale="92500" lnSpcReduction="10000"/>
          </a:bodyPr>
          <a:lstStyle/>
          <a:p>
            <a:pPr eaLnBrk="1" hangingPunct="1">
              <a:lnSpc>
                <a:spcPct val="80000"/>
              </a:lnSpc>
            </a:pPr>
            <a:r>
              <a:rPr lang="tr-TR" sz="2000" smtClean="0"/>
              <a:t>Şiddete maruz kalan aile bireyinin ruhsal yapısında hayatı boyunca silinmeyecek izler bırakır.</a:t>
            </a:r>
          </a:p>
          <a:p>
            <a:pPr eaLnBrk="1" hangingPunct="1">
              <a:lnSpc>
                <a:spcPct val="80000"/>
              </a:lnSpc>
              <a:buFont typeface="Wingdings" pitchFamily="2" charset="2"/>
              <a:buNone/>
            </a:pPr>
            <a:endParaRPr lang="tr-TR" sz="2000" smtClean="0"/>
          </a:p>
          <a:p>
            <a:pPr eaLnBrk="1" hangingPunct="1">
              <a:lnSpc>
                <a:spcPct val="80000"/>
              </a:lnSpc>
            </a:pPr>
            <a:r>
              <a:rPr lang="tr-TR" sz="2000" smtClean="0"/>
              <a:t>Şiddete uğrayan kişinin kişilik özelliklerini önemli ölçüde etkiler. İntikam duygusu gelişmiş, sorunlarını şiddetle çözen, şiddetten zevk alan birey olmasına yol açar.</a:t>
            </a:r>
          </a:p>
          <a:p>
            <a:pPr eaLnBrk="1" hangingPunct="1">
              <a:lnSpc>
                <a:spcPct val="80000"/>
              </a:lnSpc>
            </a:pPr>
            <a:endParaRPr lang="tr-TR" sz="2000" smtClean="0"/>
          </a:p>
          <a:p>
            <a:pPr eaLnBrk="1" hangingPunct="1">
              <a:lnSpc>
                <a:spcPct val="80000"/>
              </a:lnSpc>
            </a:pPr>
            <a:r>
              <a:rPr lang="tr-TR" sz="2000" smtClean="0"/>
              <a:t>Çocuklarda şiddet sonrası korku, anne-babayı sevmeme, içine kapanma, saldırganlık şeklinde tepkiler oluşur.</a:t>
            </a:r>
          </a:p>
          <a:p>
            <a:pPr eaLnBrk="1" hangingPunct="1">
              <a:lnSpc>
                <a:spcPct val="80000"/>
              </a:lnSpc>
            </a:pPr>
            <a:endParaRPr lang="tr-TR" sz="2000" smtClean="0"/>
          </a:p>
          <a:p>
            <a:pPr eaLnBrk="1" hangingPunct="1">
              <a:lnSpc>
                <a:spcPct val="80000"/>
              </a:lnSpc>
            </a:pPr>
            <a:r>
              <a:rPr lang="tr-TR" sz="2000" smtClean="0"/>
              <a:t>Şiddet sonrası çeşitli davranış bozuklukları gelişir. En yaygın olanları; sosyal uyum azlığı, antisosyal davranışlar, okula devamsızlık, dikkat azlığı, okul başarısızlığı, başkalarına şiddet gösterme, düşük benlik saygısı, güvensizlik, okula gitmekten  korkma, yeme bozuklukları, sağlık problemleri, alkol ve madde bağımlılığı, intihar girişimi, huzursuzluk, depresyon, hatalı cinsel seçimler, suç işleme, kendine zarar verme.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p:cTn id="7" dur="500" fill="hold"/>
                                        <p:tgtEl>
                                          <p:spTgt spid="138242"/>
                                        </p:tgtEl>
                                        <p:attrNameLst>
                                          <p:attrName>ppt_w</p:attrName>
                                        </p:attrNameLst>
                                      </p:cBhvr>
                                      <p:tavLst>
                                        <p:tav tm="0">
                                          <p:val>
                                            <p:fltVal val="0"/>
                                          </p:val>
                                        </p:tav>
                                        <p:tav tm="100000">
                                          <p:val>
                                            <p:strVal val="#ppt_w"/>
                                          </p:val>
                                        </p:tav>
                                      </p:tavLst>
                                    </p:anim>
                                    <p:anim calcmode="lin" valueType="num">
                                      <p:cBhvr>
                                        <p:cTn id="8" dur="500" fill="hold"/>
                                        <p:tgtEl>
                                          <p:spTgt spid="138242"/>
                                        </p:tgtEl>
                                        <p:attrNameLst>
                                          <p:attrName>ppt_h</p:attrName>
                                        </p:attrNameLst>
                                      </p:cBhvr>
                                      <p:tavLst>
                                        <p:tav tm="0">
                                          <p:val>
                                            <p:fltVal val="0"/>
                                          </p:val>
                                        </p:tav>
                                        <p:tav tm="100000">
                                          <p:val>
                                            <p:strVal val="#ppt_h"/>
                                          </p:val>
                                        </p:tav>
                                      </p:tavLst>
                                    </p:anim>
                                    <p:animEffect transition="in" filter="fade">
                                      <p:cBhvr>
                                        <p:cTn id="9" dur="500"/>
                                        <p:tgtEl>
                                          <p:spTgt spid="1382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8243">
                                            <p:txEl>
                                              <p:pRg st="0" end="0"/>
                                            </p:txEl>
                                          </p:spTgt>
                                        </p:tgtEl>
                                        <p:attrNameLst>
                                          <p:attrName>style.visibility</p:attrName>
                                        </p:attrNameLst>
                                      </p:cBhvr>
                                      <p:to>
                                        <p:strVal val="visible"/>
                                      </p:to>
                                    </p:set>
                                    <p:animEffect transition="in" filter="fade">
                                      <p:cBhvr>
                                        <p:cTn id="14" dur="1000">
                                          <p:stCondLst>
                                            <p:cond delay="0"/>
                                          </p:stCondLst>
                                        </p:cTn>
                                        <p:tgtEl>
                                          <p:spTgt spid="13824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8243">
                                            <p:txEl>
                                              <p:pRg st="2" end="2"/>
                                            </p:txEl>
                                          </p:spTgt>
                                        </p:tgtEl>
                                        <p:attrNameLst>
                                          <p:attrName>style.visibility</p:attrName>
                                        </p:attrNameLst>
                                      </p:cBhvr>
                                      <p:to>
                                        <p:strVal val="visible"/>
                                      </p:to>
                                    </p:set>
                                    <p:animEffect transition="in" filter="fade">
                                      <p:cBhvr>
                                        <p:cTn id="19" dur="1000">
                                          <p:stCondLst>
                                            <p:cond delay="0"/>
                                          </p:stCondLst>
                                        </p:cTn>
                                        <p:tgtEl>
                                          <p:spTgt spid="138243">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8243">
                                            <p:txEl>
                                              <p:pRg st="4" end="4"/>
                                            </p:txEl>
                                          </p:spTgt>
                                        </p:tgtEl>
                                        <p:attrNameLst>
                                          <p:attrName>style.visibility</p:attrName>
                                        </p:attrNameLst>
                                      </p:cBhvr>
                                      <p:to>
                                        <p:strVal val="visible"/>
                                      </p:to>
                                    </p:set>
                                    <p:animEffect transition="in" filter="fade">
                                      <p:cBhvr>
                                        <p:cTn id="24" dur="1000">
                                          <p:stCondLst>
                                            <p:cond delay="0"/>
                                          </p:stCondLst>
                                        </p:cTn>
                                        <p:tgtEl>
                                          <p:spTgt spid="138243">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8243">
                                            <p:txEl>
                                              <p:pRg st="6" end="6"/>
                                            </p:txEl>
                                          </p:spTgt>
                                        </p:tgtEl>
                                        <p:attrNameLst>
                                          <p:attrName>style.visibility</p:attrName>
                                        </p:attrNameLst>
                                      </p:cBhvr>
                                      <p:to>
                                        <p:strVal val="visible"/>
                                      </p:to>
                                    </p:set>
                                    <p:animEffect transition="in" filter="fade">
                                      <p:cBhvr>
                                        <p:cTn id="29" dur="1000">
                                          <p:stCondLst>
                                            <p:cond delay="0"/>
                                          </p:stCondLst>
                                        </p:cTn>
                                        <p:tgtEl>
                                          <p:spTgt spid="138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1150938" y="214313"/>
            <a:ext cx="6661150" cy="1462087"/>
          </a:xfrm>
        </p:spPr>
        <p:txBody>
          <a:bodyPr/>
          <a:lstStyle/>
          <a:p>
            <a:pPr algn="ctr" eaLnBrk="1" hangingPunct="1"/>
            <a:r>
              <a:rPr lang="tr-TR" sz="3600" b="1" u="sng" dirty="0" smtClean="0">
                <a:solidFill>
                  <a:srgbClr val="0070C0"/>
                </a:solidFill>
              </a:rPr>
              <a:t>Şiddeti Önlemede Aileye Düşen Görevler</a:t>
            </a:r>
            <a:r>
              <a:rPr lang="tr-TR" dirty="0" smtClean="0">
                <a:solidFill>
                  <a:srgbClr val="0070C0"/>
                </a:solidFill>
              </a:rPr>
              <a:t> </a:t>
            </a:r>
          </a:p>
        </p:txBody>
      </p:sp>
      <p:sp>
        <p:nvSpPr>
          <p:cNvPr id="139267" name="Rectangle 3"/>
          <p:cNvSpPr>
            <a:spLocks noGrp="1" noChangeArrowheads="1"/>
          </p:cNvSpPr>
          <p:nvPr>
            <p:ph idx="1"/>
          </p:nvPr>
        </p:nvSpPr>
        <p:spPr>
          <a:xfrm>
            <a:off x="323850" y="1773238"/>
            <a:ext cx="8496300" cy="5084762"/>
          </a:xfrm>
        </p:spPr>
        <p:txBody>
          <a:bodyPr>
            <a:normAutofit fontScale="92500" lnSpcReduction="10000"/>
          </a:bodyPr>
          <a:lstStyle/>
          <a:p>
            <a:pPr eaLnBrk="1" hangingPunct="1">
              <a:lnSpc>
                <a:spcPct val="80000"/>
              </a:lnSpc>
            </a:pPr>
            <a:r>
              <a:rPr lang="tr-TR" sz="2000" smtClean="0"/>
              <a:t>Çocuğunuza,  yaptığı hatalardan dolayı fiziksel ceza vermeyiniz. </a:t>
            </a:r>
          </a:p>
          <a:p>
            <a:pPr eaLnBrk="1" hangingPunct="1">
              <a:lnSpc>
                <a:spcPct val="80000"/>
              </a:lnSpc>
              <a:buFont typeface="Wingdings" pitchFamily="2" charset="2"/>
              <a:buNone/>
            </a:pPr>
            <a:endParaRPr lang="tr-TR" sz="2000" smtClean="0"/>
          </a:p>
          <a:p>
            <a:pPr eaLnBrk="1" hangingPunct="1">
              <a:lnSpc>
                <a:spcPct val="80000"/>
              </a:lnSpc>
            </a:pPr>
            <a:r>
              <a:rPr lang="tr-TR" sz="2000" smtClean="0"/>
              <a:t>Saldırgan davranışların doğru olmadığını çocuğunuza anlatınız, doğru davranış şeklini öğretiniz.</a:t>
            </a:r>
          </a:p>
          <a:p>
            <a:pPr eaLnBrk="1" hangingPunct="1">
              <a:lnSpc>
                <a:spcPct val="80000"/>
              </a:lnSpc>
              <a:buFont typeface="Wingdings" pitchFamily="2" charset="2"/>
              <a:buNone/>
            </a:pPr>
            <a:r>
              <a:rPr lang="tr-TR" sz="2000" smtClean="0"/>
              <a:t> </a:t>
            </a:r>
          </a:p>
          <a:p>
            <a:pPr eaLnBrk="1" hangingPunct="1">
              <a:lnSpc>
                <a:spcPct val="80000"/>
              </a:lnSpc>
            </a:pPr>
            <a:r>
              <a:rPr lang="tr-TR" sz="2000" smtClean="0"/>
              <a:t>Anne-baba olarak kendi davranışlarınıza dikkat ediniz, sorunlarınızı saldırgan tavırlarla çözmeyiniz.</a:t>
            </a:r>
          </a:p>
          <a:p>
            <a:pPr eaLnBrk="1" hangingPunct="1">
              <a:lnSpc>
                <a:spcPct val="80000"/>
              </a:lnSpc>
            </a:pPr>
            <a:endParaRPr lang="tr-TR" sz="2000" smtClean="0"/>
          </a:p>
          <a:p>
            <a:pPr eaLnBrk="1" hangingPunct="1">
              <a:lnSpc>
                <a:spcPct val="80000"/>
              </a:lnSpc>
            </a:pPr>
            <a:r>
              <a:rPr lang="tr-TR" sz="2000" smtClean="0"/>
              <a:t>Çocuğunuzun sürekli olumsuz davranışlarını eleştirmek yerine olumlu davranışlarını görmeye ve bu davranışları pekiştirmeye çalışınız. </a:t>
            </a:r>
          </a:p>
          <a:p>
            <a:pPr eaLnBrk="1" hangingPunct="1">
              <a:lnSpc>
                <a:spcPct val="80000"/>
              </a:lnSpc>
            </a:pPr>
            <a:endParaRPr lang="tr-TR" sz="2000" smtClean="0"/>
          </a:p>
          <a:p>
            <a:pPr eaLnBrk="1" hangingPunct="1">
              <a:lnSpc>
                <a:spcPct val="80000"/>
              </a:lnSpc>
            </a:pPr>
            <a:r>
              <a:rPr lang="tr-TR" sz="2000" smtClean="0"/>
              <a:t>Çocuğunuza zaman ayırınız, sorunlarını dinleyiniz, birlikte güzel vakit geçirecek ortamlar yaratınız.</a:t>
            </a:r>
          </a:p>
          <a:p>
            <a:pPr eaLnBrk="1" hangingPunct="1">
              <a:lnSpc>
                <a:spcPct val="80000"/>
              </a:lnSpc>
            </a:pPr>
            <a:endParaRPr lang="tr-TR" sz="2000" smtClean="0"/>
          </a:p>
          <a:p>
            <a:pPr eaLnBrk="1" hangingPunct="1">
              <a:lnSpc>
                <a:spcPct val="80000"/>
              </a:lnSpc>
            </a:pPr>
            <a:r>
              <a:rPr lang="tr-TR" sz="2000" smtClean="0"/>
              <a:t>Seçtiği arkadaşlarını tanıyınız, yanlış arkadaş seçimi yaptığına inanıyorsanız onunla iletişiminizi bozmadan doğru arkadaş seçmesi konusunda yardımcı olunuz.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p:cTn id="7" dur="500" fill="hold"/>
                                        <p:tgtEl>
                                          <p:spTgt spid="139266"/>
                                        </p:tgtEl>
                                        <p:attrNameLst>
                                          <p:attrName>ppt_w</p:attrName>
                                        </p:attrNameLst>
                                      </p:cBhvr>
                                      <p:tavLst>
                                        <p:tav tm="0">
                                          <p:val>
                                            <p:fltVal val="0"/>
                                          </p:val>
                                        </p:tav>
                                        <p:tav tm="100000">
                                          <p:val>
                                            <p:strVal val="#ppt_w"/>
                                          </p:val>
                                        </p:tav>
                                      </p:tavLst>
                                    </p:anim>
                                    <p:anim calcmode="lin" valueType="num">
                                      <p:cBhvr>
                                        <p:cTn id="8" dur="500" fill="hold"/>
                                        <p:tgtEl>
                                          <p:spTgt spid="139266"/>
                                        </p:tgtEl>
                                        <p:attrNameLst>
                                          <p:attrName>ppt_h</p:attrName>
                                        </p:attrNameLst>
                                      </p:cBhvr>
                                      <p:tavLst>
                                        <p:tav tm="0">
                                          <p:val>
                                            <p:fltVal val="0"/>
                                          </p:val>
                                        </p:tav>
                                        <p:tav tm="100000">
                                          <p:val>
                                            <p:strVal val="#ppt_h"/>
                                          </p:val>
                                        </p:tav>
                                      </p:tavLst>
                                    </p:anim>
                                    <p:animEffect transition="in" filter="fade">
                                      <p:cBhvr>
                                        <p:cTn id="9" dur="500"/>
                                        <p:tgtEl>
                                          <p:spTgt spid="1392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9267">
                                            <p:txEl>
                                              <p:pRg st="0" end="0"/>
                                            </p:txEl>
                                          </p:spTgt>
                                        </p:tgtEl>
                                        <p:attrNameLst>
                                          <p:attrName>style.visibility</p:attrName>
                                        </p:attrNameLst>
                                      </p:cBhvr>
                                      <p:to>
                                        <p:strVal val="visible"/>
                                      </p:to>
                                    </p:set>
                                    <p:animEffect transition="in" filter="fade">
                                      <p:cBhvr>
                                        <p:cTn id="14" dur="1000">
                                          <p:stCondLst>
                                            <p:cond delay="0"/>
                                          </p:stCondLst>
                                        </p:cTn>
                                        <p:tgtEl>
                                          <p:spTgt spid="13926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9267">
                                            <p:txEl>
                                              <p:pRg st="2" end="2"/>
                                            </p:txEl>
                                          </p:spTgt>
                                        </p:tgtEl>
                                        <p:attrNameLst>
                                          <p:attrName>style.visibility</p:attrName>
                                        </p:attrNameLst>
                                      </p:cBhvr>
                                      <p:to>
                                        <p:strVal val="visible"/>
                                      </p:to>
                                    </p:set>
                                    <p:animEffect transition="in" filter="fade">
                                      <p:cBhvr>
                                        <p:cTn id="19" dur="1000">
                                          <p:stCondLst>
                                            <p:cond delay="0"/>
                                          </p:stCondLst>
                                        </p:cTn>
                                        <p:tgtEl>
                                          <p:spTgt spid="139267">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9267">
                                            <p:txEl>
                                              <p:pRg st="3" end="3"/>
                                            </p:txEl>
                                          </p:spTgt>
                                        </p:tgtEl>
                                        <p:attrNameLst>
                                          <p:attrName>style.visibility</p:attrName>
                                        </p:attrNameLst>
                                      </p:cBhvr>
                                      <p:to>
                                        <p:strVal val="visible"/>
                                      </p:to>
                                    </p:set>
                                    <p:animEffect transition="in" filter="fade">
                                      <p:cBhvr>
                                        <p:cTn id="24" dur="1000">
                                          <p:stCondLst>
                                            <p:cond delay="0"/>
                                          </p:stCondLst>
                                        </p:cTn>
                                        <p:tgtEl>
                                          <p:spTgt spid="139267">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9267">
                                            <p:txEl>
                                              <p:pRg st="4" end="4"/>
                                            </p:txEl>
                                          </p:spTgt>
                                        </p:tgtEl>
                                        <p:attrNameLst>
                                          <p:attrName>style.visibility</p:attrName>
                                        </p:attrNameLst>
                                      </p:cBhvr>
                                      <p:to>
                                        <p:strVal val="visible"/>
                                      </p:to>
                                    </p:set>
                                    <p:animEffect transition="in" filter="fade">
                                      <p:cBhvr>
                                        <p:cTn id="29" dur="1000">
                                          <p:stCondLst>
                                            <p:cond delay="0"/>
                                          </p:stCondLst>
                                        </p:cTn>
                                        <p:tgtEl>
                                          <p:spTgt spid="139267">
                                            <p:txEl>
                                              <p:pRg st="4" end="4"/>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9267">
                                            <p:txEl>
                                              <p:pRg st="6" end="6"/>
                                            </p:txEl>
                                          </p:spTgt>
                                        </p:tgtEl>
                                        <p:attrNameLst>
                                          <p:attrName>style.visibility</p:attrName>
                                        </p:attrNameLst>
                                      </p:cBhvr>
                                      <p:to>
                                        <p:strVal val="visible"/>
                                      </p:to>
                                    </p:set>
                                    <p:animEffect transition="in" filter="fade">
                                      <p:cBhvr>
                                        <p:cTn id="34" dur="1000">
                                          <p:stCondLst>
                                            <p:cond delay="0"/>
                                          </p:stCondLst>
                                        </p:cTn>
                                        <p:tgtEl>
                                          <p:spTgt spid="139267">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9267">
                                            <p:txEl>
                                              <p:pRg st="8" end="8"/>
                                            </p:txEl>
                                          </p:spTgt>
                                        </p:tgtEl>
                                        <p:attrNameLst>
                                          <p:attrName>style.visibility</p:attrName>
                                        </p:attrNameLst>
                                      </p:cBhvr>
                                      <p:to>
                                        <p:strVal val="visible"/>
                                      </p:to>
                                    </p:set>
                                    <p:animEffect transition="in" filter="fade">
                                      <p:cBhvr>
                                        <p:cTn id="39" dur="1000">
                                          <p:stCondLst>
                                            <p:cond delay="0"/>
                                          </p:stCondLst>
                                        </p:cTn>
                                        <p:tgtEl>
                                          <p:spTgt spid="139267">
                                            <p:txEl>
                                              <p:pRg st="8" end="8"/>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9267">
                                            <p:txEl>
                                              <p:pRg st="10" end="10"/>
                                            </p:txEl>
                                          </p:spTgt>
                                        </p:tgtEl>
                                        <p:attrNameLst>
                                          <p:attrName>style.visibility</p:attrName>
                                        </p:attrNameLst>
                                      </p:cBhvr>
                                      <p:to>
                                        <p:strVal val="visible"/>
                                      </p:to>
                                    </p:set>
                                    <p:animEffect transition="in" filter="fade">
                                      <p:cBhvr>
                                        <p:cTn id="44" dur="1000">
                                          <p:stCondLst>
                                            <p:cond delay="0"/>
                                          </p:stCondLst>
                                        </p:cTn>
                                        <p:tgtEl>
                                          <p:spTgt spid="1392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350963" y="553947"/>
            <a:ext cx="7793037" cy="911225"/>
          </a:xfrm>
        </p:spPr>
        <p:txBody>
          <a:bodyPr>
            <a:normAutofit fontScale="90000"/>
          </a:bodyPr>
          <a:lstStyle/>
          <a:p>
            <a:pPr algn="ctr" eaLnBrk="1" hangingPunct="1"/>
            <a:r>
              <a:rPr lang="tr-TR" sz="2400" b="1" u="sng" dirty="0" smtClean="0">
                <a:solidFill>
                  <a:srgbClr val="0070C0"/>
                </a:solidFill>
              </a:rPr>
              <a:t>Çocuklarımızı  Medyanın Olumsuz Etkilerinden Nasıl Koruyabiliriz?</a:t>
            </a:r>
            <a:r>
              <a:rPr lang="tr-TR" sz="2400" b="1" u="sng" dirty="0" smtClean="0"/>
              <a:t/>
            </a:r>
            <a:br>
              <a:rPr lang="tr-TR" sz="2400" b="1" u="sng" dirty="0" smtClean="0"/>
            </a:br>
            <a:endParaRPr lang="tr-TR" sz="2400" b="1" u="sng" dirty="0" smtClean="0"/>
          </a:p>
        </p:txBody>
      </p:sp>
      <p:sp>
        <p:nvSpPr>
          <p:cNvPr id="140291" name="Rectangle 3"/>
          <p:cNvSpPr>
            <a:spLocks noGrp="1" noChangeArrowheads="1"/>
          </p:cNvSpPr>
          <p:nvPr>
            <p:ph idx="1"/>
          </p:nvPr>
        </p:nvSpPr>
        <p:spPr>
          <a:xfrm>
            <a:off x="527459" y="1346834"/>
            <a:ext cx="8459787" cy="5876925"/>
          </a:xfrm>
        </p:spPr>
        <p:txBody>
          <a:bodyPr>
            <a:normAutofit fontScale="92500" lnSpcReduction="10000"/>
          </a:bodyPr>
          <a:lstStyle/>
          <a:p>
            <a:pPr eaLnBrk="1" hangingPunct="1">
              <a:lnSpc>
                <a:spcPct val="80000"/>
              </a:lnSpc>
            </a:pPr>
            <a:r>
              <a:rPr lang="tr-TR" sz="1800" dirty="0" smtClean="0"/>
              <a:t>Çocukların günde 2 saatten az televizyon izlemeleri sağlanmalıdır.</a:t>
            </a:r>
          </a:p>
          <a:p>
            <a:pPr eaLnBrk="1" hangingPunct="1">
              <a:lnSpc>
                <a:spcPct val="80000"/>
              </a:lnSpc>
            </a:pPr>
            <a:endParaRPr lang="tr-TR" sz="1800" dirty="0" smtClean="0"/>
          </a:p>
          <a:p>
            <a:pPr eaLnBrk="1" hangingPunct="1">
              <a:lnSpc>
                <a:spcPct val="80000"/>
              </a:lnSpc>
            </a:pPr>
            <a:r>
              <a:rPr lang="tr-TR" sz="1800" dirty="0" smtClean="0"/>
              <a:t>İzlenecek programlar anne-baba tarafından önceden seçilmeli, özellikle dizilerdeki olumsuz karakterler ailece eleştirilmeli, seçilen program bittiğinde televizyon kapatılmalıdır.</a:t>
            </a:r>
          </a:p>
          <a:p>
            <a:pPr eaLnBrk="1" hangingPunct="1">
              <a:lnSpc>
                <a:spcPct val="80000"/>
              </a:lnSpc>
              <a:buFont typeface="Wingdings" pitchFamily="2" charset="2"/>
              <a:buNone/>
            </a:pPr>
            <a:endParaRPr lang="tr-TR" sz="1800" dirty="0" smtClean="0"/>
          </a:p>
          <a:p>
            <a:pPr eaLnBrk="1" hangingPunct="1">
              <a:lnSpc>
                <a:spcPct val="80000"/>
              </a:lnSpc>
            </a:pPr>
            <a:r>
              <a:rPr lang="tr-TR" sz="1800" dirty="0" smtClean="0"/>
              <a:t>Çocuklar televizyon karşısında tek başına bırakılmamalı, programlar mümkün olduğunca ailece birlikte izlenmelidir.</a:t>
            </a:r>
          </a:p>
          <a:p>
            <a:pPr eaLnBrk="1" hangingPunct="1">
              <a:lnSpc>
                <a:spcPct val="80000"/>
              </a:lnSpc>
              <a:buFont typeface="Wingdings" pitchFamily="2" charset="2"/>
              <a:buNone/>
            </a:pPr>
            <a:endParaRPr lang="tr-TR" sz="1800" dirty="0" smtClean="0"/>
          </a:p>
          <a:p>
            <a:pPr eaLnBrk="1" hangingPunct="1">
              <a:lnSpc>
                <a:spcPct val="80000"/>
              </a:lnSpc>
            </a:pPr>
            <a:r>
              <a:rPr lang="tr-TR" sz="1800" dirty="0" smtClean="0"/>
              <a:t>Televizyon oturma odasında olmalı, çocuğun odasında televizyon bulunmamalıdır.</a:t>
            </a:r>
          </a:p>
          <a:p>
            <a:pPr eaLnBrk="1" hangingPunct="1">
              <a:lnSpc>
                <a:spcPct val="80000"/>
              </a:lnSpc>
              <a:buFont typeface="Wingdings" pitchFamily="2" charset="2"/>
              <a:buNone/>
            </a:pPr>
            <a:endParaRPr lang="tr-TR" sz="1800" dirty="0" smtClean="0"/>
          </a:p>
          <a:p>
            <a:pPr eaLnBrk="1" hangingPunct="1">
              <a:lnSpc>
                <a:spcPct val="80000"/>
              </a:lnSpc>
            </a:pPr>
            <a:r>
              <a:rPr lang="tr-TR" sz="1800" dirty="0" smtClean="0"/>
              <a:t>Çocuklar için hazırlanmış video ve CD’ler incelenerek alınmalıdır.</a:t>
            </a:r>
          </a:p>
          <a:p>
            <a:pPr eaLnBrk="1" hangingPunct="1">
              <a:lnSpc>
                <a:spcPct val="80000"/>
              </a:lnSpc>
            </a:pPr>
            <a:endParaRPr lang="tr-TR" sz="1800" dirty="0" smtClean="0"/>
          </a:p>
          <a:p>
            <a:pPr eaLnBrk="1" hangingPunct="1">
              <a:lnSpc>
                <a:spcPct val="80000"/>
              </a:lnSpc>
            </a:pPr>
            <a:r>
              <a:rPr lang="tr-TR" sz="1800" dirty="0" smtClean="0"/>
              <a:t>Çocuğun internet ile ilgili  faaliyeti kontrollü olmalı, bilgisayar ortak alanda olmalıdır.</a:t>
            </a:r>
          </a:p>
          <a:p>
            <a:pPr eaLnBrk="1" hangingPunct="1">
              <a:lnSpc>
                <a:spcPct val="80000"/>
              </a:lnSpc>
            </a:pPr>
            <a:r>
              <a:rPr lang="tr-TR" sz="1800" dirty="0" smtClean="0"/>
              <a:t>Müzik programları ve kliplerin de şiddet, çarpık cinsellik, sigara, alkol ve madde kullanımı görüntüleri içerebileceği unutulmamalıdır.</a:t>
            </a:r>
          </a:p>
          <a:p>
            <a:pPr eaLnBrk="1" hangingPunct="1">
              <a:lnSpc>
                <a:spcPct val="80000"/>
              </a:lnSpc>
            </a:pPr>
            <a:endParaRPr lang="tr-TR" sz="1800" dirty="0" smtClean="0"/>
          </a:p>
          <a:p>
            <a:pPr eaLnBrk="1" hangingPunct="1">
              <a:lnSpc>
                <a:spcPct val="80000"/>
              </a:lnSpc>
            </a:pPr>
            <a:r>
              <a:rPr lang="tr-TR" sz="1800" dirty="0" smtClean="0"/>
              <a:t>TV, bilgisayar (internet) vb. yerine kitap, gazete, yararlı dergiler okuma, spor yapma, hobi edinme, müzik aleti çalma, aile ve arkadaşlarla sosyal faaliyetlerde bulunma, piknik, gezi vb. alternatif seçenekler sunulmalıdır.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0290"/>
                                        </p:tgtEl>
                                        <p:attrNameLst>
                                          <p:attrName>style.visibility</p:attrName>
                                        </p:attrNameLst>
                                      </p:cBhvr>
                                      <p:to>
                                        <p:strVal val="visible"/>
                                      </p:to>
                                    </p:set>
                                    <p:anim calcmode="lin" valueType="num">
                                      <p:cBhvr>
                                        <p:cTn id="7" dur="500" fill="hold"/>
                                        <p:tgtEl>
                                          <p:spTgt spid="140290"/>
                                        </p:tgtEl>
                                        <p:attrNameLst>
                                          <p:attrName>ppt_w</p:attrName>
                                        </p:attrNameLst>
                                      </p:cBhvr>
                                      <p:tavLst>
                                        <p:tav tm="0">
                                          <p:val>
                                            <p:fltVal val="0"/>
                                          </p:val>
                                        </p:tav>
                                        <p:tav tm="100000">
                                          <p:val>
                                            <p:strVal val="#ppt_w"/>
                                          </p:val>
                                        </p:tav>
                                      </p:tavLst>
                                    </p:anim>
                                    <p:anim calcmode="lin" valueType="num">
                                      <p:cBhvr>
                                        <p:cTn id="8" dur="500" fill="hold"/>
                                        <p:tgtEl>
                                          <p:spTgt spid="140290"/>
                                        </p:tgtEl>
                                        <p:attrNameLst>
                                          <p:attrName>ppt_h</p:attrName>
                                        </p:attrNameLst>
                                      </p:cBhvr>
                                      <p:tavLst>
                                        <p:tav tm="0">
                                          <p:val>
                                            <p:fltVal val="0"/>
                                          </p:val>
                                        </p:tav>
                                        <p:tav tm="100000">
                                          <p:val>
                                            <p:strVal val="#ppt_h"/>
                                          </p:val>
                                        </p:tav>
                                      </p:tavLst>
                                    </p:anim>
                                    <p:animEffect transition="in" filter="fade">
                                      <p:cBhvr>
                                        <p:cTn id="9" dur="500"/>
                                        <p:tgtEl>
                                          <p:spTgt spid="140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0291">
                                            <p:txEl>
                                              <p:pRg st="0" end="0"/>
                                            </p:txEl>
                                          </p:spTgt>
                                        </p:tgtEl>
                                        <p:attrNameLst>
                                          <p:attrName>style.visibility</p:attrName>
                                        </p:attrNameLst>
                                      </p:cBhvr>
                                      <p:to>
                                        <p:strVal val="visible"/>
                                      </p:to>
                                    </p:set>
                                    <p:animEffect transition="in" filter="fade">
                                      <p:cBhvr>
                                        <p:cTn id="14" dur="1000">
                                          <p:stCondLst>
                                            <p:cond delay="0"/>
                                          </p:stCondLst>
                                        </p:cTn>
                                        <p:tgtEl>
                                          <p:spTgt spid="14029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0291">
                                            <p:txEl>
                                              <p:pRg st="2" end="2"/>
                                            </p:txEl>
                                          </p:spTgt>
                                        </p:tgtEl>
                                        <p:attrNameLst>
                                          <p:attrName>style.visibility</p:attrName>
                                        </p:attrNameLst>
                                      </p:cBhvr>
                                      <p:to>
                                        <p:strVal val="visible"/>
                                      </p:to>
                                    </p:set>
                                    <p:animEffect transition="in" filter="fade">
                                      <p:cBhvr>
                                        <p:cTn id="19" dur="1000">
                                          <p:stCondLst>
                                            <p:cond delay="0"/>
                                          </p:stCondLst>
                                        </p:cTn>
                                        <p:tgtEl>
                                          <p:spTgt spid="140291">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0291">
                                            <p:txEl>
                                              <p:pRg st="4" end="4"/>
                                            </p:txEl>
                                          </p:spTgt>
                                        </p:tgtEl>
                                        <p:attrNameLst>
                                          <p:attrName>style.visibility</p:attrName>
                                        </p:attrNameLst>
                                      </p:cBhvr>
                                      <p:to>
                                        <p:strVal val="visible"/>
                                      </p:to>
                                    </p:set>
                                    <p:animEffect transition="in" filter="fade">
                                      <p:cBhvr>
                                        <p:cTn id="24" dur="1000">
                                          <p:stCondLst>
                                            <p:cond delay="0"/>
                                          </p:stCondLst>
                                        </p:cTn>
                                        <p:tgtEl>
                                          <p:spTgt spid="14029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0291">
                                            <p:txEl>
                                              <p:pRg st="6" end="6"/>
                                            </p:txEl>
                                          </p:spTgt>
                                        </p:tgtEl>
                                        <p:attrNameLst>
                                          <p:attrName>style.visibility</p:attrName>
                                        </p:attrNameLst>
                                      </p:cBhvr>
                                      <p:to>
                                        <p:strVal val="visible"/>
                                      </p:to>
                                    </p:set>
                                    <p:animEffect transition="in" filter="fade">
                                      <p:cBhvr>
                                        <p:cTn id="29" dur="1000">
                                          <p:stCondLst>
                                            <p:cond delay="0"/>
                                          </p:stCondLst>
                                        </p:cTn>
                                        <p:tgtEl>
                                          <p:spTgt spid="140291">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0291">
                                            <p:txEl>
                                              <p:pRg st="8" end="8"/>
                                            </p:txEl>
                                          </p:spTgt>
                                        </p:tgtEl>
                                        <p:attrNameLst>
                                          <p:attrName>style.visibility</p:attrName>
                                        </p:attrNameLst>
                                      </p:cBhvr>
                                      <p:to>
                                        <p:strVal val="visible"/>
                                      </p:to>
                                    </p:set>
                                    <p:animEffect transition="in" filter="fade">
                                      <p:cBhvr>
                                        <p:cTn id="34" dur="1000">
                                          <p:stCondLst>
                                            <p:cond delay="0"/>
                                          </p:stCondLst>
                                        </p:cTn>
                                        <p:tgtEl>
                                          <p:spTgt spid="140291">
                                            <p:txEl>
                                              <p:pRg st="8" end="8"/>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0291">
                                            <p:txEl>
                                              <p:pRg st="10" end="10"/>
                                            </p:txEl>
                                          </p:spTgt>
                                        </p:tgtEl>
                                        <p:attrNameLst>
                                          <p:attrName>style.visibility</p:attrName>
                                        </p:attrNameLst>
                                      </p:cBhvr>
                                      <p:to>
                                        <p:strVal val="visible"/>
                                      </p:to>
                                    </p:set>
                                    <p:animEffect transition="in" filter="fade">
                                      <p:cBhvr>
                                        <p:cTn id="39" dur="1000">
                                          <p:stCondLst>
                                            <p:cond delay="0"/>
                                          </p:stCondLst>
                                        </p:cTn>
                                        <p:tgtEl>
                                          <p:spTgt spid="140291">
                                            <p:txEl>
                                              <p:pRg st="10" end="1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0291">
                                            <p:txEl>
                                              <p:pRg st="11" end="11"/>
                                            </p:txEl>
                                          </p:spTgt>
                                        </p:tgtEl>
                                        <p:attrNameLst>
                                          <p:attrName>style.visibility</p:attrName>
                                        </p:attrNameLst>
                                      </p:cBhvr>
                                      <p:to>
                                        <p:strVal val="visible"/>
                                      </p:to>
                                    </p:set>
                                    <p:animEffect transition="in" filter="fade">
                                      <p:cBhvr>
                                        <p:cTn id="44" dur="1000">
                                          <p:stCondLst>
                                            <p:cond delay="0"/>
                                          </p:stCondLst>
                                        </p:cTn>
                                        <p:tgtEl>
                                          <p:spTgt spid="140291">
                                            <p:txEl>
                                              <p:pRg st="11" end="1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40291">
                                            <p:txEl>
                                              <p:pRg st="13" end="13"/>
                                            </p:txEl>
                                          </p:spTgt>
                                        </p:tgtEl>
                                        <p:attrNameLst>
                                          <p:attrName>style.visibility</p:attrName>
                                        </p:attrNameLst>
                                      </p:cBhvr>
                                      <p:to>
                                        <p:strVal val="visible"/>
                                      </p:to>
                                    </p:set>
                                    <p:animEffect transition="in" filter="fade">
                                      <p:cBhvr>
                                        <p:cTn id="49" dur="1000">
                                          <p:stCondLst>
                                            <p:cond delay="0"/>
                                          </p:stCondLst>
                                        </p:cTn>
                                        <p:tgtEl>
                                          <p:spTgt spid="14029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25551" y="624110"/>
            <a:ext cx="7608849" cy="1280890"/>
          </a:xfrm>
        </p:spPr>
        <p:txBody>
          <a:bodyPr/>
          <a:lstStyle/>
          <a:p>
            <a:pPr eaLnBrk="1" hangingPunct="1"/>
            <a:r>
              <a:rPr lang="tr-TR" b="1" dirty="0" smtClean="0">
                <a:solidFill>
                  <a:srgbClr val="0070C0"/>
                </a:solidFill>
              </a:rPr>
              <a:t>   </a:t>
            </a:r>
            <a:r>
              <a:rPr lang="tr-TR" b="1" u="sng" dirty="0" smtClean="0">
                <a:solidFill>
                  <a:srgbClr val="0070C0"/>
                </a:solidFill>
              </a:rPr>
              <a:t>Şiddetin Tanımı</a:t>
            </a:r>
          </a:p>
        </p:txBody>
      </p:sp>
      <p:sp>
        <p:nvSpPr>
          <p:cNvPr id="14339" name="Rectangle 3"/>
          <p:cNvSpPr>
            <a:spLocks noGrp="1" noChangeArrowheads="1"/>
          </p:cNvSpPr>
          <p:nvPr>
            <p:ph idx="1"/>
          </p:nvPr>
        </p:nvSpPr>
        <p:spPr>
          <a:xfrm>
            <a:off x="755650" y="2276475"/>
            <a:ext cx="7488238" cy="3854450"/>
          </a:xfrm>
        </p:spPr>
        <p:txBody>
          <a:bodyPr/>
          <a:lstStyle/>
          <a:p>
            <a:pPr eaLnBrk="1" hangingPunct="1">
              <a:lnSpc>
                <a:spcPct val="90000"/>
              </a:lnSpc>
              <a:buFont typeface="Wingdings" pitchFamily="2" charset="2"/>
              <a:buNone/>
            </a:pPr>
            <a:r>
              <a:rPr lang="tr-TR" sz="2800" b="1" smtClean="0"/>
              <a:t>		</a:t>
            </a:r>
            <a:r>
              <a:rPr lang="tr-TR" sz="3600" b="1" smtClean="0"/>
              <a:t>Şiddet; </a:t>
            </a:r>
            <a:r>
              <a:rPr lang="tr-TR" sz="3600" smtClean="0"/>
              <a:t>saldırgan davranışları, kaba kuvveti, beden gücünün kötüye kullanılmasını, yakan-yıkan, yok eden eylemleri, taşlı, sopalı, silahlı saldırıları, bireye ve topluma zarar veren etkinlikleri içerir.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143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468313" y="2017713"/>
            <a:ext cx="7704137" cy="4114800"/>
          </a:xfrm>
        </p:spPr>
        <p:txBody>
          <a:bodyPr>
            <a:normAutofit/>
          </a:bodyPr>
          <a:lstStyle/>
          <a:p>
            <a:pPr algn="ctr" eaLnBrk="1" hangingPunct="1">
              <a:lnSpc>
                <a:spcPct val="90000"/>
              </a:lnSpc>
              <a:buFont typeface="Wingdings" pitchFamily="2" charset="2"/>
              <a:buNone/>
            </a:pPr>
            <a:r>
              <a:rPr lang="tr-TR" sz="5400" b="1" i="1" dirty="0" smtClean="0">
                <a:solidFill>
                  <a:schemeClr val="tx1"/>
                </a:solidFill>
              </a:rPr>
              <a:t>Çocuk </a:t>
            </a:r>
            <a:r>
              <a:rPr lang="tr-TR" sz="5400" b="1" i="1" dirty="0">
                <a:solidFill>
                  <a:schemeClr val="tx1"/>
                </a:solidFill>
              </a:rPr>
              <a:t>s</a:t>
            </a:r>
            <a:r>
              <a:rPr lang="tr-TR" sz="5400" b="1" i="1" dirty="0" smtClean="0">
                <a:solidFill>
                  <a:schemeClr val="tx1"/>
                </a:solidFill>
              </a:rPr>
              <a:t>evgi ve saygı İle büyütülürse </a:t>
            </a:r>
            <a:r>
              <a:rPr lang="tr-TR" sz="5400" b="1" i="1" dirty="0">
                <a:solidFill>
                  <a:schemeClr val="tx1"/>
                </a:solidFill>
              </a:rPr>
              <a:t>k</a:t>
            </a:r>
            <a:r>
              <a:rPr lang="tr-TR" sz="5400" b="1" i="1" dirty="0" smtClean="0">
                <a:solidFill>
                  <a:schemeClr val="tx1"/>
                </a:solidFill>
              </a:rPr>
              <a:t>endine </a:t>
            </a:r>
            <a:r>
              <a:rPr lang="tr-TR" sz="5400" b="1" i="1" dirty="0">
                <a:solidFill>
                  <a:schemeClr val="tx1"/>
                </a:solidFill>
              </a:rPr>
              <a:t>g</a:t>
            </a:r>
            <a:r>
              <a:rPr lang="tr-TR" sz="5400" b="1" i="1" dirty="0" smtClean="0">
                <a:solidFill>
                  <a:schemeClr val="tx1"/>
                </a:solidFill>
              </a:rPr>
              <a:t>üvenen, ruh </a:t>
            </a:r>
            <a:r>
              <a:rPr lang="tr-TR" sz="5400" b="1" i="1" dirty="0">
                <a:solidFill>
                  <a:schemeClr val="tx1"/>
                </a:solidFill>
              </a:rPr>
              <a:t>s</a:t>
            </a:r>
            <a:r>
              <a:rPr lang="tr-TR" sz="5400" b="1" i="1" dirty="0" smtClean="0">
                <a:solidFill>
                  <a:schemeClr val="tx1"/>
                </a:solidFill>
              </a:rPr>
              <a:t>ağlığı </a:t>
            </a:r>
            <a:r>
              <a:rPr lang="tr-TR" sz="5400" b="1" i="1" dirty="0">
                <a:solidFill>
                  <a:schemeClr val="tx1"/>
                </a:solidFill>
              </a:rPr>
              <a:t>y</a:t>
            </a:r>
            <a:r>
              <a:rPr lang="tr-TR" sz="5400" b="1" i="1" dirty="0" smtClean="0">
                <a:solidFill>
                  <a:schemeClr val="tx1"/>
                </a:solidFill>
              </a:rPr>
              <a:t>erinde, başarılı  </a:t>
            </a:r>
            <a:r>
              <a:rPr lang="tr-TR" sz="5400" b="1" i="1" dirty="0">
                <a:solidFill>
                  <a:schemeClr val="tx1"/>
                </a:solidFill>
              </a:rPr>
              <a:t>b</a:t>
            </a:r>
            <a:r>
              <a:rPr lang="tr-TR" sz="5400" b="1" i="1" dirty="0" smtClean="0">
                <a:solidFill>
                  <a:schemeClr val="tx1"/>
                </a:solidFill>
              </a:rPr>
              <a:t>ir </a:t>
            </a:r>
            <a:r>
              <a:rPr lang="tr-TR" sz="5400" b="1" i="1" dirty="0">
                <a:solidFill>
                  <a:schemeClr val="tx1"/>
                </a:solidFill>
              </a:rPr>
              <a:t>b</a:t>
            </a:r>
            <a:r>
              <a:rPr lang="tr-TR" sz="5400" b="1" i="1" dirty="0" smtClean="0">
                <a:solidFill>
                  <a:schemeClr val="tx1"/>
                </a:solidFill>
              </a:rPr>
              <a:t>irey  olur.</a:t>
            </a:r>
            <a:endParaRPr lang="tr-TR" sz="5400" b="1" dirty="0" smtClean="0">
              <a:solidFill>
                <a:schemeClr val="tx1"/>
              </a:solidFill>
            </a:endParaRPr>
          </a:p>
          <a:p>
            <a:pPr eaLnBrk="1" hangingPunct="1">
              <a:lnSpc>
                <a:spcPct val="90000"/>
              </a:lnSpc>
              <a:buFont typeface="Wingdings" pitchFamily="2" charset="2"/>
              <a:buNone/>
            </a:pPr>
            <a:endParaRPr lang="tr-T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27088" y="1700213"/>
            <a:ext cx="7777162" cy="4403725"/>
          </a:xfrm>
        </p:spPr>
        <p:txBody>
          <a:bodyPr/>
          <a:lstStyle/>
          <a:p>
            <a:pPr algn="ctr" eaLnBrk="1" hangingPunct="1">
              <a:lnSpc>
                <a:spcPct val="90000"/>
              </a:lnSpc>
              <a:buFont typeface="Wingdings" pitchFamily="2" charset="2"/>
              <a:buNone/>
            </a:pPr>
            <a:endParaRPr lang="tr-TR" sz="4000" dirty="0" smtClean="0"/>
          </a:p>
          <a:p>
            <a:pPr algn="ctr" eaLnBrk="1" hangingPunct="1">
              <a:lnSpc>
                <a:spcPct val="90000"/>
              </a:lnSpc>
              <a:buFont typeface="Wingdings" pitchFamily="2" charset="2"/>
              <a:buNone/>
            </a:pPr>
            <a:endParaRPr lang="tr-TR" sz="4000" dirty="0" smtClean="0"/>
          </a:p>
          <a:p>
            <a:pPr algn="r" eaLnBrk="1" hangingPunct="1">
              <a:lnSpc>
                <a:spcPct val="90000"/>
              </a:lnSpc>
              <a:buFont typeface="Wingdings" pitchFamily="2" charset="2"/>
              <a:buNone/>
            </a:pPr>
            <a:endParaRPr lang="tr-TR" sz="4000" dirty="0" smtClean="0"/>
          </a:p>
          <a:p>
            <a:pPr algn="r" eaLnBrk="1" hangingPunct="1">
              <a:lnSpc>
                <a:spcPct val="90000"/>
              </a:lnSpc>
              <a:buFont typeface="Wingdings" pitchFamily="2" charset="2"/>
              <a:buNone/>
            </a:pPr>
            <a:endParaRPr lang="tr-TR" sz="4000" dirty="0"/>
          </a:p>
          <a:p>
            <a:pPr algn="r" eaLnBrk="1" hangingPunct="1">
              <a:lnSpc>
                <a:spcPct val="90000"/>
              </a:lnSpc>
              <a:buFont typeface="Wingdings" pitchFamily="2" charset="2"/>
              <a:buNone/>
            </a:pPr>
            <a:r>
              <a:rPr lang="tr-TR" sz="4000" dirty="0" smtClean="0"/>
              <a:t>TEŞEKKÜRLER!!!</a:t>
            </a:r>
            <a:endParaRPr lang="tr-TR" sz="4000" dirty="0" smtClean="0"/>
          </a:p>
          <a:p>
            <a:pPr algn="ctr" eaLnBrk="1" hangingPunct="1">
              <a:lnSpc>
                <a:spcPct val="90000"/>
              </a:lnSpc>
              <a:buFont typeface="Wingdings" pitchFamily="2" charset="2"/>
              <a:buNone/>
            </a:pPr>
            <a:endParaRPr lang="tr-T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47813" y="546410"/>
            <a:ext cx="6769100" cy="915678"/>
          </a:xfrm>
        </p:spPr>
        <p:txBody>
          <a:bodyPr/>
          <a:lstStyle/>
          <a:p>
            <a:pPr eaLnBrk="1" hangingPunct="1"/>
            <a:r>
              <a:rPr lang="tr-TR" sz="4000" b="1" u="sng" dirty="0" smtClean="0">
                <a:solidFill>
                  <a:srgbClr val="0070C0"/>
                </a:solidFill>
              </a:rPr>
              <a:t>Şiddetin Çeşitleri</a:t>
            </a:r>
          </a:p>
        </p:txBody>
      </p:sp>
      <p:sp>
        <p:nvSpPr>
          <p:cNvPr id="16387" name="Rectangle 3"/>
          <p:cNvSpPr>
            <a:spLocks noGrp="1" noChangeArrowheads="1"/>
          </p:cNvSpPr>
          <p:nvPr>
            <p:ph idx="1"/>
          </p:nvPr>
        </p:nvSpPr>
        <p:spPr>
          <a:xfrm>
            <a:off x="684213" y="1844675"/>
            <a:ext cx="7991475" cy="5013325"/>
          </a:xfrm>
        </p:spPr>
        <p:txBody>
          <a:bodyPr>
            <a:normAutofit/>
          </a:bodyPr>
          <a:lstStyle/>
          <a:p>
            <a:pPr eaLnBrk="1" hangingPunct="1">
              <a:lnSpc>
                <a:spcPct val="80000"/>
              </a:lnSpc>
            </a:pPr>
            <a:r>
              <a:rPr lang="tr-TR" sz="2200" b="1" u="sng" smtClean="0"/>
              <a:t>Fiziksel Şiddet</a:t>
            </a:r>
            <a:r>
              <a:rPr lang="tr-TR" sz="2200" b="1" smtClean="0"/>
              <a:t> : </a:t>
            </a:r>
            <a:r>
              <a:rPr lang="tr-TR" sz="2200" smtClean="0"/>
              <a:t>Kişinin öfke, kızgınlık, engellenme gibi durumlarda karşısındakine fiziki anlamda acı verme amacı taşıyan saldırgan davranışlardır.</a:t>
            </a:r>
          </a:p>
          <a:p>
            <a:pPr eaLnBrk="1" hangingPunct="1">
              <a:lnSpc>
                <a:spcPct val="80000"/>
              </a:lnSpc>
            </a:pPr>
            <a:endParaRPr lang="tr-TR" sz="2200" b="1" smtClean="0"/>
          </a:p>
          <a:p>
            <a:pPr eaLnBrk="1" hangingPunct="1">
              <a:lnSpc>
                <a:spcPct val="80000"/>
              </a:lnSpc>
            </a:pPr>
            <a:r>
              <a:rPr lang="tr-TR" sz="2200" b="1" u="sng" smtClean="0"/>
              <a:t>Sosyo-Psikolojik Şiddet</a:t>
            </a:r>
            <a:r>
              <a:rPr lang="tr-TR" sz="2200" b="1" smtClean="0"/>
              <a:t> : </a:t>
            </a:r>
            <a:r>
              <a:rPr lang="tr-TR" sz="2200" smtClean="0"/>
              <a:t>Bireyin bulunduğu ortamdan dışlanması, grup içinde ya da yalnızken onur kırıcı sözlere maruz kalması, toplum içinde utandırılması gibi davranışlardır.</a:t>
            </a:r>
          </a:p>
          <a:p>
            <a:pPr eaLnBrk="1" hangingPunct="1">
              <a:lnSpc>
                <a:spcPct val="80000"/>
              </a:lnSpc>
              <a:buFont typeface="Wingdings" pitchFamily="2" charset="2"/>
              <a:buNone/>
            </a:pPr>
            <a:r>
              <a:rPr lang="tr-TR" sz="2200" smtClean="0"/>
              <a:t> </a:t>
            </a:r>
            <a:endParaRPr lang="tr-TR" sz="2200" b="1" smtClean="0"/>
          </a:p>
          <a:p>
            <a:pPr eaLnBrk="1" hangingPunct="1">
              <a:lnSpc>
                <a:spcPct val="80000"/>
              </a:lnSpc>
            </a:pPr>
            <a:r>
              <a:rPr lang="tr-TR" sz="2200" b="1" u="sng" smtClean="0"/>
              <a:t>Toplumsal Şiddet</a:t>
            </a:r>
            <a:r>
              <a:rPr lang="tr-TR" sz="2200" b="1" smtClean="0"/>
              <a:t> : </a:t>
            </a:r>
            <a:r>
              <a:rPr lang="tr-TR" sz="2200" smtClean="0"/>
              <a:t>Kan davası, trafik kazaları, cinayet, komşu kavgaları, sporda taraftar kavgaları gibi eylemleri içerir.</a:t>
            </a:r>
          </a:p>
          <a:p>
            <a:pPr eaLnBrk="1" hangingPunct="1">
              <a:lnSpc>
                <a:spcPct val="80000"/>
              </a:lnSpc>
            </a:pPr>
            <a:endParaRPr lang="tr-TR" sz="2200" b="1" smtClean="0"/>
          </a:p>
          <a:p>
            <a:pPr eaLnBrk="1" hangingPunct="1">
              <a:lnSpc>
                <a:spcPct val="80000"/>
              </a:lnSpc>
            </a:pPr>
            <a:r>
              <a:rPr lang="tr-TR" sz="2200" b="1" u="sng" smtClean="0"/>
              <a:t>İstismar </a:t>
            </a:r>
            <a:r>
              <a:rPr lang="tr-TR" sz="2200" b="1" smtClean="0"/>
              <a:t>: </a:t>
            </a:r>
            <a:r>
              <a:rPr lang="tr-TR" sz="2200" smtClean="0"/>
              <a:t>Kişi veya grupların kendilerinden daha güçsüz, muhtaç ve her yönden yoksunluğa sahip kişilerin durumlarından yararlanarak onları kullanmasıdır.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animEffect transition="in" filter="fade">
                                      <p:cBhvr>
                                        <p:cTn id="9" dur="500"/>
                                        <p:tgtEl>
                                          <p:spTgt spid="163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Effect transition="in" filter="fade">
                                      <p:cBhvr>
                                        <p:cTn id="14" dur="1000">
                                          <p:stCondLst>
                                            <p:cond delay="0"/>
                                          </p:stCondLst>
                                        </p:cTn>
                                        <p:tgtEl>
                                          <p:spTgt spid="1638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fade">
                                      <p:cBhvr>
                                        <p:cTn id="19" dur="1000">
                                          <p:stCondLst>
                                            <p:cond delay="0"/>
                                          </p:stCondLst>
                                        </p:cTn>
                                        <p:tgtEl>
                                          <p:spTgt spid="16387">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387">
                                            <p:txEl>
                                              <p:pRg st="3" end="3"/>
                                            </p:txEl>
                                          </p:spTgt>
                                        </p:tgtEl>
                                        <p:attrNameLst>
                                          <p:attrName>style.visibility</p:attrName>
                                        </p:attrNameLst>
                                      </p:cBhvr>
                                      <p:to>
                                        <p:strVal val="visible"/>
                                      </p:to>
                                    </p:set>
                                    <p:animEffect transition="in" filter="fade">
                                      <p:cBhvr>
                                        <p:cTn id="24" dur="1000">
                                          <p:stCondLst>
                                            <p:cond delay="0"/>
                                          </p:stCondLst>
                                        </p:cTn>
                                        <p:tgtEl>
                                          <p:spTgt spid="16387">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387">
                                            <p:txEl>
                                              <p:pRg st="4" end="4"/>
                                            </p:txEl>
                                          </p:spTgt>
                                        </p:tgtEl>
                                        <p:attrNameLst>
                                          <p:attrName>style.visibility</p:attrName>
                                        </p:attrNameLst>
                                      </p:cBhvr>
                                      <p:to>
                                        <p:strVal val="visible"/>
                                      </p:to>
                                    </p:set>
                                    <p:animEffect transition="in" filter="fade">
                                      <p:cBhvr>
                                        <p:cTn id="29" dur="1000">
                                          <p:stCondLst>
                                            <p:cond delay="0"/>
                                          </p:stCondLst>
                                        </p:cTn>
                                        <p:tgtEl>
                                          <p:spTgt spid="16387">
                                            <p:txEl>
                                              <p:pRg st="4" end="4"/>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6387">
                                            <p:txEl>
                                              <p:pRg st="6" end="6"/>
                                            </p:txEl>
                                          </p:spTgt>
                                        </p:tgtEl>
                                        <p:attrNameLst>
                                          <p:attrName>style.visibility</p:attrName>
                                        </p:attrNameLst>
                                      </p:cBhvr>
                                      <p:to>
                                        <p:strVal val="visible"/>
                                      </p:to>
                                    </p:set>
                                    <p:animEffect transition="in" filter="fade">
                                      <p:cBhvr>
                                        <p:cTn id="34" dur="1000">
                                          <p:stCondLst>
                                            <p:cond delay="0"/>
                                          </p:stCondLst>
                                        </p:cTn>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1773238" y="692150"/>
            <a:ext cx="6956425" cy="792163"/>
          </a:xfrm>
        </p:spPr>
        <p:txBody>
          <a:bodyPr/>
          <a:lstStyle/>
          <a:p>
            <a:pPr eaLnBrk="1" hangingPunct="1"/>
            <a:r>
              <a:rPr lang="tr-TR" sz="4000" b="1" u="sng" dirty="0" smtClean="0">
                <a:solidFill>
                  <a:srgbClr val="0070C0"/>
                </a:solidFill>
              </a:rPr>
              <a:t>Şiddetin Nedenleri</a:t>
            </a:r>
          </a:p>
        </p:txBody>
      </p:sp>
      <p:sp>
        <p:nvSpPr>
          <p:cNvPr id="119811" name="Rectangle 3"/>
          <p:cNvSpPr>
            <a:spLocks noGrp="1" noChangeArrowheads="1"/>
          </p:cNvSpPr>
          <p:nvPr>
            <p:ph idx="1"/>
          </p:nvPr>
        </p:nvSpPr>
        <p:spPr>
          <a:xfrm>
            <a:off x="900113" y="1773238"/>
            <a:ext cx="7559675" cy="4824412"/>
          </a:xfrm>
        </p:spPr>
        <p:txBody>
          <a:bodyPr>
            <a:normAutofit/>
          </a:bodyPr>
          <a:lstStyle/>
          <a:p>
            <a:pPr eaLnBrk="1" hangingPunct="1">
              <a:lnSpc>
                <a:spcPct val="80000"/>
              </a:lnSpc>
            </a:pPr>
            <a:r>
              <a:rPr lang="tr-TR" sz="2000" b="1" u="sng" smtClean="0"/>
              <a:t>Saldırganlık Duygusu</a:t>
            </a:r>
            <a:r>
              <a:rPr lang="tr-TR" sz="2000" b="1" smtClean="0"/>
              <a:t> : </a:t>
            </a:r>
            <a:r>
              <a:rPr lang="tr-TR" sz="2000" smtClean="0"/>
              <a:t>Saldırgan duyguların başlıca kaynakları içgüdü, rahatsız edilme, engellenme, öğrenilmiş davranışlar, pekiştirme ve taklittir.</a:t>
            </a:r>
            <a:endParaRPr lang="tr-TR" sz="2000" b="1" smtClean="0"/>
          </a:p>
          <a:p>
            <a:pPr eaLnBrk="1" hangingPunct="1">
              <a:lnSpc>
                <a:spcPct val="80000"/>
              </a:lnSpc>
            </a:pPr>
            <a:r>
              <a:rPr lang="tr-TR" sz="2000" b="1" u="sng" smtClean="0"/>
              <a:t>Zararlı Alışkanlıklar</a:t>
            </a:r>
            <a:r>
              <a:rPr lang="tr-TR" sz="2000" b="1" smtClean="0"/>
              <a:t> : </a:t>
            </a:r>
            <a:r>
              <a:rPr lang="tr-TR" sz="2000" smtClean="0"/>
              <a:t>Alkol ve uyuşturucu madde kullanma ile saldırgan davranışlar ve şiddet eylemleri arasında birbirini tırmandıran bir ilişki vardır.</a:t>
            </a:r>
            <a:endParaRPr lang="tr-TR" sz="2000" b="1" smtClean="0"/>
          </a:p>
          <a:p>
            <a:pPr eaLnBrk="1" hangingPunct="1">
              <a:lnSpc>
                <a:spcPct val="80000"/>
              </a:lnSpc>
            </a:pPr>
            <a:r>
              <a:rPr lang="tr-TR" sz="2000" b="1" u="sng" smtClean="0"/>
              <a:t>Otoriter-Baskıcı Yaklaşım</a:t>
            </a:r>
            <a:r>
              <a:rPr lang="tr-TR" sz="2000" b="1" smtClean="0"/>
              <a:t> :</a:t>
            </a:r>
            <a:r>
              <a:rPr lang="tr-TR" sz="2000" smtClean="0"/>
              <a:t> Otoriter, baskıcı, çocuğa söz hakkı verilmeyen, yanlış davranışların pekiştirildiği ya da dayakla cezalandırıldığı, anne-baba kavgalarının yoğun olduğu ailelerde yetişen çocuklar şiddete daha çok eğilimlidir.</a:t>
            </a:r>
            <a:endParaRPr lang="tr-TR" sz="2000" b="1" smtClean="0"/>
          </a:p>
          <a:p>
            <a:pPr eaLnBrk="1" hangingPunct="1">
              <a:lnSpc>
                <a:spcPct val="80000"/>
              </a:lnSpc>
            </a:pPr>
            <a:r>
              <a:rPr lang="tr-TR" sz="2000" b="1" u="sng" smtClean="0"/>
              <a:t>Antisosyal Kişilik Bozukluğu</a:t>
            </a:r>
            <a:r>
              <a:rPr lang="tr-TR" sz="2000" b="1" smtClean="0"/>
              <a:t> :</a:t>
            </a:r>
            <a:r>
              <a:rPr lang="tr-TR" sz="2000" smtClean="0"/>
              <a:t> Bu bozukluğu gösteren kisilerde evden kaçma, hırsızlık, yankesicilik, yalan, kavga, cinsel saldırı, alkol ve madde bağımlılığı gibi davranışlar görülür. Genellikle bozuk aile yapısından kaynaklanmaktadır.</a:t>
            </a:r>
            <a:endParaRPr lang="tr-TR" sz="2000" b="1" smtClean="0"/>
          </a:p>
          <a:p>
            <a:pPr eaLnBrk="1" hangingPunct="1">
              <a:lnSpc>
                <a:spcPct val="80000"/>
              </a:lnSpc>
            </a:pPr>
            <a:r>
              <a:rPr lang="tr-TR" sz="2000" b="1" u="sng" smtClean="0"/>
              <a:t>Medya –Bilgisayar Oyunları</a:t>
            </a:r>
            <a:r>
              <a:rPr lang="tr-TR" sz="2000" b="1" smtClean="0"/>
              <a:t>: </a:t>
            </a:r>
            <a:r>
              <a:rPr lang="tr-TR" sz="2000" smtClean="0"/>
              <a:t>Şiddet içerikli TV  programları ve bilgisayar oyunları çocukların şiddeti taklitle öğrenmesine yol açar.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500" fill="hold"/>
                                        <p:tgtEl>
                                          <p:spTgt spid="119810"/>
                                        </p:tgtEl>
                                        <p:attrNameLst>
                                          <p:attrName>ppt_w</p:attrName>
                                        </p:attrNameLst>
                                      </p:cBhvr>
                                      <p:tavLst>
                                        <p:tav tm="0">
                                          <p:val>
                                            <p:fltVal val="0"/>
                                          </p:val>
                                        </p:tav>
                                        <p:tav tm="100000">
                                          <p:val>
                                            <p:strVal val="#ppt_w"/>
                                          </p:val>
                                        </p:tav>
                                      </p:tavLst>
                                    </p:anim>
                                    <p:anim calcmode="lin" valueType="num">
                                      <p:cBhvr>
                                        <p:cTn id="8" dur="500" fill="hold"/>
                                        <p:tgtEl>
                                          <p:spTgt spid="119810"/>
                                        </p:tgtEl>
                                        <p:attrNameLst>
                                          <p:attrName>ppt_h</p:attrName>
                                        </p:attrNameLst>
                                      </p:cBhvr>
                                      <p:tavLst>
                                        <p:tav tm="0">
                                          <p:val>
                                            <p:fltVal val="0"/>
                                          </p:val>
                                        </p:tav>
                                        <p:tav tm="100000">
                                          <p:val>
                                            <p:strVal val="#ppt_h"/>
                                          </p:val>
                                        </p:tav>
                                      </p:tavLst>
                                    </p:anim>
                                    <p:animEffect transition="in" filter="fade">
                                      <p:cBhvr>
                                        <p:cTn id="9" dur="500"/>
                                        <p:tgtEl>
                                          <p:spTgt spid="1198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19811">
                                            <p:txEl>
                                              <p:pRg st="0" end="0"/>
                                            </p:txEl>
                                          </p:spTgt>
                                        </p:tgtEl>
                                        <p:attrNameLst>
                                          <p:attrName>style.visibility</p:attrName>
                                        </p:attrNameLst>
                                      </p:cBhvr>
                                      <p:to>
                                        <p:strVal val="visible"/>
                                      </p:to>
                                    </p:set>
                                    <p:animEffect transition="in" filter="fade">
                                      <p:cBhvr>
                                        <p:cTn id="14" dur="1000">
                                          <p:stCondLst>
                                            <p:cond delay="0"/>
                                          </p:stCondLst>
                                        </p:cTn>
                                        <p:tgtEl>
                                          <p:spTgt spid="11981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9811">
                                            <p:txEl>
                                              <p:pRg st="1" end="1"/>
                                            </p:txEl>
                                          </p:spTgt>
                                        </p:tgtEl>
                                        <p:attrNameLst>
                                          <p:attrName>style.visibility</p:attrName>
                                        </p:attrNameLst>
                                      </p:cBhvr>
                                      <p:to>
                                        <p:strVal val="visible"/>
                                      </p:to>
                                    </p:set>
                                    <p:animEffect transition="in" filter="fade">
                                      <p:cBhvr>
                                        <p:cTn id="19" dur="1000">
                                          <p:stCondLst>
                                            <p:cond delay="0"/>
                                          </p:stCondLst>
                                        </p:cTn>
                                        <p:tgtEl>
                                          <p:spTgt spid="11981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9811">
                                            <p:txEl>
                                              <p:pRg st="2" end="2"/>
                                            </p:txEl>
                                          </p:spTgt>
                                        </p:tgtEl>
                                        <p:attrNameLst>
                                          <p:attrName>style.visibility</p:attrName>
                                        </p:attrNameLst>
                                      </p:cBhvr>
                                      <p:to>
                                        <p:strVal val="visible"/>
                                      </p:to>
                                    </p:set>
                                    <p:animEffect transition="in" filter="fade">
                                      <p:cBhvr>
                                        <p:cTn id="24" dur="1000">
                                          <p:stCondLst>
                                            <p:cond delay="0"/>
                                          </p:stCondLst>
                                        </p:cTn>
                                        <p:tgtEl>
                                          <p:spTgt spid="119811">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9811">
                                            <p:txEl>
                                              <p:pRg st="3" end="3"/>
                                            </p:txEl>
                                          </p:spTgt>
                                        </p:tgtEl>
                                        <p:attrNameLst>
                                          <p:attrName>style.visibility</p:attrName>
                                        </p:attrNameLst>
                                      </p:cBhvr>
                                      <p:to>
                                        <p:strVal val="visible"/>
                                      </p:to>
                                    </p:set>
                                    <p:animEffect transition="in" filter="fade">
                                      <p:cBhvr>
                                        <p:cTn id="29" dur="1000">
                                          <p:stCondLst>
                                            <p:cond delay="0"/>
                                          </p:stCondLst>
                                        </p:cTn>
                                        <p:tgtEl>
                                          <p:spTgt spid="119811">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9811">
                                            <p:txEl>
                                              <p:pRg st="4" end="4"/>
                                            </p:txEl>
                                          </p:spTgt>
                                        </p:tgtEl>
                                        <p:attrNameLst>
                                          <p:attrName>style.visibility</p:attrName>
                                        </p:attrNameLst>
                                      </p:cBhvr>
                                      <p:to>
                                        <p:strVal val="visible"/>
                                      </p:to>
                                    </p:set>
                                    <p:animEffect transition="in" filter="fade">
                                      <p:cBhvr>
                                        <p:cTn id="34" dur="1000">
                                          <p:stCondLst>
                                            <p:cond delay="0"/>
                                          </p:stCondLst>
                                        </p:cTn>
                                        <p:tgtEl>
                                          <p:spTgt spid="1198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77400" y="620897"/>
            <a:ext cx="7654727" cy="1280890"/>
          </a:xfrm>
        </p:spPr>
        <p:txBody>
          <a:bodyPr>
            <a:normAutofit/>
          </a:bodyPr>
          <a:lstStyle/>
          <a:p>
            <a:pPr eaLnBrk="1" hangingPunct="1"/>
            <a:r>
              <a:rPr lang="tr-TR" altLang="tr-TR" sz="4000" b="1" u="sng" dirty="0" smtClean="0">
                <a:solidFill>
                  <a:srgbClr val="0066FF"/>
                </a:solidFill>
              </a:rPr>
              <a:t>Hangi Öğrenci Şiddete Başvurur?</a:t>
            </a:r>
          </a:p>
        </p:txBody>
      </p:sp>
      <p:sp>
        <p:nvSpPr>
          <p:cNvPr id="9219" name="Rectangle 3"/>
          <p:cNvSpPr>
            <a:spLocks noGrp="1" noChangeArrowheads="1"/>
          </p:cNvSpPr>
          <p:nvPr>
            <p:ph idx="1"/>
          </p:nvPr>
        </p:nvSpPr>
        <p:spPr>
          <a:xfrm>
            <a:off x="147069" y="2167054"/>
            <a:ext cx="6591985" cy="3777622"/>
          </a:xfrm>
        </p:spPr>
        <p:txBody>
          <a:bodyPr>
            <a:normAutofit lnSpcReduction="10000"/>
          </a:bodyPr>
          <a:lstStyle/>
          <a:p>
            <a:pPr eaLnBrk="1" hangingPunct="1">
              <a:lnSpc>
                <a:spcPct val="90000"/>
              </a:lnSpc>
            </a:pPr>
            <a:r>
              <a:rPr lang="tr-TR" altLang="tr-TR" sz="2800" dirty="0" smtClean="0"/>
              <a:t>Akran baskısına karşı koyamayan,</a:t>
            </a:r>
          </a:p>
          <a:p>
            <a:pPr eaLnBrk="1" hangingPunct="1">
              <a:lnSpc>
                <a:spcPct val="90000"/>
              </a:lnSpc>
            </a:pPr>
            <a:r>
              <a:rPr lang="tr-TR" altLang="tr-TR" sz="2800" dirty="0" smtClean="0"/>
              <a:t>çete kavgalarının bir parçası olan,</a:t>
            </a:r>
          </a:p>
          <a:p>
            <a:pPr eaLnBrk="1" hangingPunct="1">
              <a:lnSpc>
                <a:spcPct val="90000"/>
              </a:lnSpc>
            </a:pPr>
            <a:r>
              <a:rPr lang="tr-TR" altLang="tr-TR" sz="2800" dirty="0" smtClean="0"/>
              <a:t>Gururuna yenik düşen,</a:t>
            </a:r>
          </a:p>
          <a:p>
            <a:pPr eaLnBrk="1" hangingPunct="1">
              <a:lnSpc>
                <a:spcPct val="90000"/>
              </a:lnSpc>
            </a:pPr>
            <a:r>
              <a:rPr lang="tr-TR" altLang="tr-TR" sz="2800" dirty="0" smtClean="0"/>
              <a:t>Saygı kazanma ihtiyacını bu yolla karşılamaya çalışan,</a:t>
            </a:r>
          </a:p>
          <a:p>
            <a:pPr eaLnBrk="1" hangingPunct="1">
              <a:lnSpc>
                <a:spcPct val="90000"/>
              </a:lnSpc>
            </a:pPr>
            <a:r>
              <a:rPr lang="tr-TR" altLang="tr-TR" sz="2800" dirty="0" smtClean="0"/>
              <a:t>İntikam almak isteyen,</a:t>
            </a:r>
          </a:p>
          <a:p>
            <a:pPr eaLnBrk="1" hangingPunct="1">
              <a:lnSpc>
                <a:spcPct val="90000"/>
              </a:lnSpc>
            </a:pPr>
            <a:r>
              <a:rPr lang="tr-TR" altLang="tr-TR" sz="2800" dirty="0" smtClean="0"/>
              <a:t>Çaresizlik yaşayan,</a:t>
            </a:r>
          </a:p>
          <a:p>
            <a:pPr eaLnBrk="1" hangingPunct="1">
              <a:lnSpc>
                <a:spcPct val="90000"/>
              </a:lnSpc>
            </a:pPr>
            <a:r>
              <a:rPr lang="tr-TR" altLang="tr-TR" sz="2800" dirty="0" smtClean="0"/>
              <a:t>Kendini savunmaya çalışan.</a:t>
            </a:r>
          </a:p>
          <a:p>
            <a:pPr eaLnBrk="1" hangingPunct="1">
              <a:lnSpc>
                <a:spcPct val="90000"/>
              </a:lnSpc>
            </a:pPr>
            <a:endParaRPr lang="tr-TR" altLang="tr-TR" sz="2800" dirty="0" smtClean="0"/>
          </a:p>
          <a:p>
            <a:pPr eaLnBrk="1" hangingPunct="1">
              <a:lnSpc>
                <a:spcPct val="90000"/>
              </a:lnSpc>
            </a:pPr>
            <a:endParaRPr lang="tr-TR" altLang="tr-TR" sz="2800" dirty="0" smtClean="0"/>
          </a:p>
          <a:p>
            <a:pPr eaLnBrk="1" hangingPunct="1">
              <a:lnSpc>
                <a:spcPct val="90000"/>
              </a:lnSpc>
            </a:pPr>
            <a:endParaRPr lang="tr-TR" altLang="tr-TR" sz="2800" dirty="0" smtClean="0"/>
          </a:p>
        </p:txBody>
      </p:sp>
      <p:pic>
        <p:nvPicPr>
          <p:cNvPr id="9220" name="Resim 1"/>
          <p:cNvPicPr>
            <a:picLocks noChangeAspect="1"/>
          </p:cNvPicPr>
          <p:nvPr/>
        </p:nvPicPr>
        <p:blipFill>
          <a:blip r:embed="rId3"/>
          <a:srcRect/>
          <a:stretch>
            <a:fillRect/>
          </a:stretch>
        </p:blipFill>
        <p:spPr bwMode="auto">
          <a:xfrm>
            <a:off x="6048375" y="3952604"/>
            <a:ext cx="3095625" cy="2735262"/>
          </a:xfrm>
          <a:prstGeom prst="rect">
            <a:avLst/>
          </a:prstGeom>
          <a:noFill/>
          <a:ln w="9525">
            <a:noFill/>
            <a:miter lim="800000"/>
            <a:headEnd/>
            <a:tailEnd/>
          </a:ln>
        </p:spPr>
      </p:pic>
    </p:spTree>
    <p:extLst>
      <p:ext uri="{BB962C8B-B14F-4D97-AF65-F5344CB8AC3E}">
        <p14:creationId xmlns:p14="http://schemas.microsoft.com/office/powerpoint/2010/main" val="307167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tr-TR" altLang="tr-TR" sz="4000" b="1" u="sng" smtClean="0">
                <a:solidFill>
                  <a:srgbClr val="0066FF"/>
                </a:solidFill>
              </a:rPr>
              <a:t>Şiddet ve Zorbalığın Erken Belirtileri</a:t>
            </a:r>
          </a:p>
        </p:txBody>
      </p:sp>
      <p:sp>
        <p:nvSpPr>
          <p:cNvPr id="11267" name="Rectangle 3"/>
          <p:cNvSpPr>
            <a:spLocks noGrp="1" noChangeArrowheads="1"/>
          </p:cNvSpPr>
          <p:nvPr>
            <p:ph idx="1"/>
          </p:nvPr>
        </p:nvSpPr>
        <p:spPr/>
        <p:txBody>
          <a:bodyPr>
            <a:normAutofit/>
          </a:bodyPr>
          <a:lstStyle/>
          <a:p>
            <a:pPr eaLnBrk="1" hangingPunct="1">
              <a:lnSpc>
                <a:spcPct val="80000"/>
              </a:lnSpc>
              <a:defRPr/>
            </a:pPr>
            <a:r>
              <a:rPr lang="tr-TR" altLang="tr-TR" sz="2800" dirty="0" smtClean="0"/>
              <a:t>Yalnızlık,  içe dönme,</a:t>
            </a:r>
          </a:p>
          <a:p>
            <a:pPr eaLnBrk="1" hangingPunct="1">
              <a:lnSpc>
                <a:spcPct val="80000"/>
              </a:lnSpc>
              <a:defRPr/>
            </a:pPr>
            <a:r>
              <a:rPr lang="tr-TR" altLang="tr-TR" sz="2800" dirty="0" smtClean="0"/>
              <a:t>Şiddet uygulama,</a:t>
            </a:r>
          </a:p>
          <a:p>
            <a:pPr eaLnBrk="1" hangingPunct="1">
              <a:lnSpc>
                <a:spcPct val="80000"/>
              </a:lnSpc>
              <a:defRPr/>
            </a:pPr>
            <a:r>
              <a:rPr lang="tr-TR" altLang="tr-TR" sz="2800" dirty="0" smtClean="0"/>
              <a:t>Sık sık disiplin problemi yaşama,</a:t>
            </a:r>
          </a:p>
          <a:p>
            <a:pPr eaLnBrk="1" hangingPunct="1">
              <a:lnSpc>
                <a:spcPct val="80000"/>
              </a:lnSpc>
              <a:defRPr/>
            </a:pPr>
            <a:r>
              <a:rPr lang="tr-TR" altLang="tr-TR" sz="2800" dirty="0" smtClean="0"/>
              <a:t>Okula yaralayıcı, delici alet getirme,</a:t>
            </a:r>
          </a:p>
          <a:p>
            <a:pPr eaLnBrk="1" hangingPunct="1">
              <a:lnSpc>
                <a:spcPct val="80000"/>
              </a:lnSpc>
              <a:defRPr/>
            </a:pPr>
            <a:r>
              <a:rPr lang="tr-TR" altLang="tr-TR" sz="2800" dirty="0" smtClean="0"/>
              <a:t>Küçük olaylara şiddetli tepkiler verme,</a:t>
            </a:r>
          </a:p>
          <a:p>
            <a:pPr eaLnBrk="1" hangingPunct="1">
              <a:lnSpc>
                <a:spcPct val="80000"/>
              </a:lnSpc>
              <a:defRPr/>
            </a:pPr>
            <a:r>
              <a:rPr lang="tr-TR" altLang="tr-TR" sz="2800" dirty="0" smtClean="0"/>
              <a:t>Yangın çıkarma, okul araç gerecine zarar verme isteği</a:t>
            </a:r>
          </a:p>
          <a:p>
            <a:pPr marL="0" indent="0" eaLnBrk="1" hangingPunct="1">
              <a:lnSpc>
                <a:spcPct val="80000"/>
              </a:lnSpc>
              <a:buFontTx/>
              <a:buNone/>
              <a:defRPr/>
            </a:pPr>
            <a:endParaRPr lang="tr-TR" altLang="tr-TR" sz="2800" dirty="0" smtClean="0"/>
          </a:p>
          <a:p>
            <a:pPr eaLnBrk="1" hangingPunct="1">
              <a:lnSpc>
                <a:spcPct val="80000"/>
              </a:lnSpc>
              <a:defRPr/>
            </a:pPr>
            <a:endParaRPr lang="tr-TR" altLang="tr-TR" sz="2800" dirty="0" smtClean="0"/>
          </a:p>
        </p:txBody>
      </p:sp>
    </p:spTree>
    <p:extLst>
      <p:ext uri="{BB962C8B-B14F-4D97-AF65-F5344CB8AC3E}">
        <p14:creationId xmlns:p14="http://schemas.microsoft.com/office/powerpoint/2010/main" val="538906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tr-TR" altLang="tr-TR" sz="4000" b="1" u="sng" smtClean="0">
                <a:solidFill>
                  <a:srgbClr val="0066FF"/>
                </a:solidFill>
              </a:rPr>
              <a:t>Şiddet ve Zorbalığı Tercih Eden Öğrencilerin Özellikleri</a:t>
            </a:r>
          </a:p>
        </p:txBody>
      </p:sp>
      <p:sp>
        <p:nvSpPr>
          <p:cNvPr id="15363" name="Rectangle 3"/>
          <p:cNvSpPr>
            <a:spLocks noGrp="1" noChangeArrowheads="1"/>
          </p:cNvSpPr>
          <p:nvPr>
            <p:ph idx="1"/>
          </p:nvPr>
        </p:nvSpPr>
        <p:spPr/>
        <p:txBody>
          <a:bodyPr/>
          <a:lstStyle/>
          <a:p>
            <a:pPr eaLnBrk="1" hangingPunct="1">
              <a:buFontTx/>
              <a:buNone/>
              <a:defRPr/>
            </a:pPr>
            <a:endParaRPr lang="tr-TR" altLang="tr-TR" b="1" u="sng" smtClean="0">
              <a:effectLst>
                <a:outerShdw blurRad="38100" dist="38100" dir="2700000" algn="tl">
                  <a:srgbClr val="FFFFFF"/>
                </a:outerShdw>
              </a:effectLst>
            </a:endParaRPr>
          </a:p>
          <a:p>
            <a:pPr eaLnBrk="1" hangingPunct="1">
              <a:buFontTx/>
              <a:buNone/>
              <a:defRPr/>
            </a:pPr>
            <a:r>
              <a:rPr lang="tr-TR" altLang="tr-TR" b="1" u="sng" smtClean="0">
                <a:effectLst>
                  <a:outerShdw blurRad="38100" dist="38100" dir="2700000" algn="tl">
                    <a:srgbClr val="FFFFFF"/>
                  </a:outerShdw>
                </a:effectLst>
              </a:rPr>
              <a:t>İhtiyaçları ve kişilik özellikleri:</a:t>
            </a:r>
          </a:p>
          <a:p>
            <a:pPr eaLnBrk="1" hangingPunct="1">
              <a:defRPr/>
            </a:pPr>
            <a:r>
              <a:rPr lang="tr-TR" altLang="tr-TR" smtClean="0"/>
              <a:t>Benlik saygıları düşüktür,</a:t>
            </a:r>
          </a:p>
          <a:p>
            <a:pPr eaLnBrk="1" hangingPunct="1">
              <a:defRPr/>
            </a:pPr>
            <a:r>
              <a:rPr lang="tr-TR" altLang="tr-TR" smtClean="0"/>
              <a:t>Özgüvenleri eksiktir,</a:t>
            </a:r>
          </a:p>
          <a:p>
            <a:pPr eaLnBrk="1" hangingPunct="1">
              <a:defRPr/>
            </a:pPr>
            <a:r>
              <a:rPr lang="tr-TR" altLang="tr-TR" smtClean="0"/>
              <a:t>Başkalarını ve olayları kontrol etme isteği,</a:t>
            </a:r>
          </a:p>
          <a:p>
            <a:pPr eaLnBrk="1" hangingPunct="1">
              <a:defRPr/>
            </a:pPr>
            <a:r>
              <a:rPr lang="tr-TR" altLang="tr-TR" smtClean="0"/>
              <a:t>Başkalarının başarılarını kıskanma,</a:t>
            </a:r>
          </a:p>
          <a:p>
            <a:pPr eaLnBrk="1" hangingPunct="1">
              <a:defRPr/>
            </a:pPr>
            <a:r>
              <a:rPr lang="tr-TR" altLang="tr-TR" smtClean="0"/>
              <a:t>Yenilgiyi kabul edememe.</a:t>
            </a:r>
          </a:p>
          <a:p>
            <a:pPr eaLnBrk="1" hangingPunct="1">
              <a:buFontTx/>
              <a:buNone/>
              <a:defRPr/>
            </a:pPr>
            <a:endParaRPr lang="tr-TR" altLang="tr-TR" smtClean="0"/>
          </a:p>
          <a:p>
            <a:pPr eaLnBrk="1" hangingPunct="1">
              <a:defRPr/>
            </a:pPr>
            <a:endParaRPr lang="tr-TR" altLang="tr-TR" smtClean="0"/>
          </a:p>
          <a:p>
            <a:pPr eaLnBrk="1" hangingPunct="1">
              <a:defRPr/>
            </a:pPr>
            <a:endParaRPr lang="tr-TR" altLang="tr-TR" smtClean="0"/>
          </a:p>
        </p:txBody>
      </p:sp>
    </p:spTree>
    <p:extLst>
      <p:ext uri="{BB962C8B-B14F-4D97-AF65-F5344CB8AC3E}">
        <p14:creationId xmlns:p14="http://schemas.microsoft.com/office/powerpoint/2010/main" val="1197675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defRPr/>
            </a:pPr>
            <a:r>
              <a:rPr lang="tr-TR" altLang="tr-TR" sz="4000" b="1" u="sng" dirty="0" smtClean="0">
                <a:solidFill>
                  <a:srgbClr val="00B0F0"/>
                </a:solidFill>
                <a:effectLst>
                  <a:outerShdw blurRad="38100" dist="38100" dir="2700000" algn="tl">
                    <a:srgbClr val="000000"/>
                  </a:outerShdw>
                </a:effectLst>
              </a:rPr>
              <a:t>Şiddet ve Zorbalığı Tercih Eden Öğrencilerin Özellikleri</a:t>
            </a:r>
          </a:p>
        </p:txBody>
      </p:sp>
      <p:sp>
        <p:nvSpPr>
          <p:cNvPr id="12291" name="Rectangle 3"/>
          <p:cNvSpPr>
            <a:spLocks noGrp="1" noChangeArrowheads="1"/>
          </p:cNvSpPr>
          <p:nvPr>
            <p:ph idx="1"/>
          </p:nvPr>
        </p:nvSpPr>
        <p:spPr/>
        <p:txBody>
          <a:bodyPr/>
          <a:lstStyle/>
          <a:p>
            <a:pPr eaLnBrk="1" hangingPunct="1">
              <a:buFontTx/>
              <a:buNone/>
            </a:pPr>
            <a:r>
              <a:rPr lang="tr-TR" altLang="tr-TR" smtClean="0"/>
              <a:t>İlişki problemleri:</a:t>
            </a:r>
          </a:p>
          <a:p>
            <a:pPr eaLnBrk="1" hangingPunct="1"/>
            <a:r>
              <a:rPr lang="tr-TR" altLang="tr-TR" smtClean="0"/>
              <a:t>Ebeveynleri tarafından fiziksel ve psikolojik şiddete uğrama,ihmal edilme,</a:t>
            </a:r>
          </a:p>
          <a:p>
            <a:pPr eaLnBrk="1" hangingPunct="1"/>
            <a:r>
              <a:rPr lang="tr-TR" altLang="tr-TR" smtClean="0"/>
              <a:t>Arkadaş edinememe, dışlanma,</a:t>
            </a:r>
          </a:p>
          <a:p>
            <a:pPr eaLnBrk="1" hangingPunct="1"/>
            <a:r>
              <a:rPr lang="tr-TR" altLang="tr-TR" smtClean="0"/>
              <a:t>Aile desteği ve yakınlığın olmaması,</a:t>
            </a:r>
          </a:p>
          <a:p>
            <a:pPr eaLnBrk="1" hangingPunct="1"/>
            <a:r>
              <a:rPr lang="tr-TR" altLang="tr-TR" smtClean="0"/>
              <a:t>Otoriteye karşı gelme( aile, okul vs.),</a:t>
            </a:r>
          </a:p>
          <a:p>
            <a:pPr eaLnBrk="1" hangingPunct="1"/>
            <a:r>
              <a:rPr lang="tr-TR" altLang="tr-TR" smtClean="0"/>
              <a:t>Akranlarıyla çatışma</a:t>
            </a:r>
          </a:p>
          <a:p>
            <a:pPr eaLnBrk="1" hangingPunct="1"/>
            <a:endParaRPr lang="tr-TR" altLang="tr-TR" smtClean="0"/>
          </a:p>
          <a:p>
            <a:pPr eaLnBrk="1" hangingPunct="1"/>
            <a:endParaRPr lang="tr-TR" altLang="tr-TR" smtClean="0"/>
          </a:p>
          <a:p>
            <a:pPr eaLnBrk="1" hangingPunct="1"/>
            <a:endParaRPr lang="tr-TR" altLang="tr-TR" smtClean="0"/>
          </a:p>
        </p:txBody>
      </p:sp>
    </p:spTree>
    <p:extLst>
      <p:ext uri="{BB962C8B-B14F-4D97-AF65-F5344CB8AC3E}">
        <p14:creationId xmlns:p14="http://schemas.microsoft.com/office/powerpoint/2010/main" val="586991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686800" cy="922337"/>
          </a:xfrm>
        </p:spPr>
        <p:txBody>
          <a:bodyPr>
            <a:normAutofit/>
          </a:bodyPr>
          <a:lstStyle/>
          <a:p>
            <a:pPr eaLnBrk="1" hangingPunct="1"/>
            <a:r>
              <a:rPr lang="tr-TR" altLang="tr-TR" sz="4000" b="1" u="sng" smtClean="0">
                <a:solidFill>
                  <a:srgbClr val="0066FF"/>
                </a:solidFill>
              </a:rPr>
              <a:t>Hangi Öğrenciler  Şiddete Maruz Kalır</a:t>
            </a:r>
          </a:p>
        </p:txBody>
      </p:sp>
      <p:sp>
        <p:nvSpPr>
          <p:cNvPr id="14339" name="Rectangle 3"/>
          <p:cNvSpPr>
            <a:spLocks noGrp="1" noChangeArrowheads="1"/>
          </p:cNvSpPr>
          <p:nvPr>
            <p:ph idx="1"/>
          </p:nvPr>
        </p:nvSpPr>
        <p:spPr>
          <a:xfrm>
            <a:off x="468313" y="1557338"/>
            <a:ext cx="8229600" cy="4525962"/>
          </a:xfrm>
        </p:spPr>
        <p:txBody>
          <a:bodyPr>
            <a:normAutofit lnSpcReduction="10000"/>
          </a:bodyPr>
          <a:lstStyle/>
          <a:p>
            <a:pPr eaLnBrk="1" hangingPunct="1">
              <a:lnSpc>
                <a:spcPct val="80000"/>
              </a:lnSpc>
            </a:pPr>
            <a:r>
              <a:rPr lang="tr-TR" altLang="tr-TR" sz="2400" dirty="0" smtClean="0"/>
              <a:t>İçe dönük,</a:t>
            </a:r>
          </a:p>
          <a:p>
            <a:pPr eaLnBrk="1" hangingPunct="1">
              <a:lnSpc>
                <a:spcPct val="80000"/>
              </a:lnSpc>
            </a:pPr>
            <a:r>
              <a:rPr lang="tr-TR" altLang="tr-TR" sz="2400" dirty="0" smtClean="0"/>
              <a:t>Kaygılı,</a:t>
            </a:r>
          </a:p>
          <a:p>
            <a:pPr eaLnBrk="1" hangingPunct="1">
              <a:lnSpc>
                <a:spcPct val="80000"/>
              </a:lnSpc>
            </a:pPr>
            <a:r>
              <a:rPr lang="tr-TR" altLang="tr-TR" sz="2400" dirty="0" smtClean="0"/>
              <a:t>Güvensiz, </a:t>
            </a:r>
          </a:p>
          <a:p>
            <a:pPr eaLnBrk="1" hangingPunct="1">
              <a:lnSpc>
                <a:spcPct val="80000"/>
              </a:lnSpc>
            </a:pPr>
            <a:r>
              <a:rPr lang="tr-TR" altLang="tr-TR" sz="2400" dirty="0" smtClean="0"/>
              <a:t>Çekingen,</a:t>
            </a:r>
          </a:p>
          <a:p>
            <a:pPr eaLnBrk="1" hangingPunct="1">
              <a:lnSpc>
                <a:spcPct val="80000"/>
              </a:lnSpc>
            </a:pPr>
            <a:r>
              <a:rPr lang="tr-TR" altLang="tr-TR" sz="2400" dirty="0" smtClean="0"/>
              <a:t>Benlik saygısı yetersiz,</a:t>
            </a:r>
          </a:p>
          <a:p>
            <a:pPr eaLnBrk="1" hangingPunct="1">
              <a:lnSpc>
                <a:spcPct val="80000"/>
              </a:lnSpc>
            </a:pPr>
            <a:r>
              <a:rPr lang="tr-TR" altLang="tr-TR" sz="2400" dirty="0" smtClean="0"/>
              <a:t>Sosyal becerileri zayıf,</a:t>
            </a:r>
          </a:p>
          <a:p>
            <a:pPr eaLnBrk="1" hangingPunct="1">
              <a:lnSpc>
                <a:spcPct val="80000"/>
              </a:lnSpc>
            </a:pPr>
            <a:r>
              <a:rPr lang="tr-TR" altLang="tr-TR" sz="2400" dirty="0" smtClean="0"/>
              <a:t>Yeterince arkadaşı olmayan,</a:t>
            </a:r>
          </a:p>
          <a:p>
            <a:pPr eaLnBrk="1" hangingPunct="1">
              <a:lnSpc>
                <a:spcPct val="80000"/>
              </a:lnSpc>
            </a:pPr>
            <a:r>
              <a:rPr lang="tr-TR" altLang="tr-TR" sz="2400" dirty="0" smtClean="0"/>
              <a:t>Sosyal ortamlarda dışlanan, </a:t>
            </a:r>
          </a:p>
          <a:p>
            <a:pPr eaLnBrk="1" hangingPunct="1">
              <a:lnSpc>
                <a:spcPct val="80000"/>
              </a:lnSpc>
            </a:pPr>
            <a:r>
              <a:rPr lang="tr-TR" altLang="tr-TR" sz="2400" dirty="0" smtClean="0"/>
              <a:t>Zorbaca davranışlara maruz kaldıklarında nadiren karşı koyabilen,</a:t>
            </a:r>
          </a:p>
          <a:p>
            <a:pPr eaLnBrk="1" hangingPunct="1">
              <a:lnSpc>
                <a:spcPct val="80000"/>
              </a:lnSpc>
            </a:pPr>
            <a:r>
              <a:rPr lang="tr-TR" altLang="tr-TR" sz="2400" dirty="0" smtClean="0"/>
              <a:t>Anne-babalarına bağımlı,</a:t>
            </a:r>
          </a:p>
          <a:p>
            <a:pPr eaLnBrk="1" hangingPunct="1">
              <a:lnSpc>
                <a:spcPct val="80000"/>
              </a:lnSpc>
            </a:pPr>
            <a:r>
              <a:rPr lang="tr-TR" altLang="tr-TR" sz="2400" dirty="0" smtClean="0"/>
              <a:t>Az sevilen…</a:t>
            </a:r>
          </a:p>
          <a:p>
            <a:pPr eaLnBrk="1" hangingPunct="1">
              <a:lnSpc>
                <a:spcPct val="80000"/>
              </a:lnSpc>
            </a:pPr>
            <a:endParaRPr lang="tr-TR" altLang="tr-TR" sz="2400" dirty="0" smtClean="0"/>
          </a:p>
          <a:p>
            <a:pPr eaLnBrk="1" hangingPunct="1">
              <a:lnSpc>
                <a:spcPct val="80000"/>
              </a:lnSpc>
              <a:buFontTx/>
              <a:buNone/>
            </a:pPr>
            <a:endParaRPr lang="tr-TR" altLang="tr-TR" sz="2400" dirty="0" smtClean="0"/>
          </a:p>
          <a:p>
            <a:pPr eaLnBrk="1" hangingPunct="1">
              <a:lnSpc>
                <a:spcPct val="80000"/>
              </a:lnSpc>
            </a:pPr>
            <a:endParaRPr lang="tr-TR" altLang="tr-TR" sz="2400" dirty="0" smtClean="0"/>
          </a:p>
          <a:p>
            <a:pPr eaLnBrk="1" hangingPunct="1">
              <a:lnSpc>
                <a:spcPct val="80000"/>
              </a:lnSpc>
            </a:pPr>
            <a:endParaRPr lang="tr-TR" altLang="tr-TR" sz="2400" dirty="0" smtClean="0"/>
          </a:p>
          <a:p>
            <a:pPr eaLnBrk="1" hangingPunct="1">
              <a:lnSpc>
                <a:spcPct val="80000"/>
              </a:lnSpc>
            </a:pPr>
            <a:endParaRPr lang="tr-TR" altLang="tr-TR" sz="2400" dirty="0" smtClean="0"/>
          </a:p>
          <a:p>
            <a:pPr eaLnBrk="1" hangingPunct="1">
              <a:lnSpc>
                <a:spcPct val="80000"/>
              </a:lnSpc>
            </a:pPr>
            <a:endParaRPr lang="tr-TR" altLang="tr-TR" sz="2400" dirty="0" smtClean="0"/>
          </a:p>
          <a:p>
            <a:pPr eaLnBrk="1" hangingPunct="1">
              <a:lnSpc>
                <a:spcPct val="80000"/>
              </a:lnSpc>
            </a:pPr>
            <a:endParaRPr lang="tr-TR" altLang="tr-TR" sz="2400" dirty="0" smtClean="0"/>
          </a:p>
        </p:txBody>
      </p:sp>
    </p:spTree>
    <p:extLst>
      <p:ext uri="{BB962C8B-B14F-4D97-AF65-F5344CB8AC3E}">
        <p14:creationId xmlns:p14="http://schemas.microsoft.com/office/powerpoint/2010/main" val="103002889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TotalTime>
  <Words>939</Words>
  <Application>Microsoft Office PowerPoint</Application>
  <PresentationFormat>Ekran Gösterisi (4:3)</PresentationFormat>
  <Paragraphs>156</Paragraphs>
  <Slides>21</Slides>
  <Notes>11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Calibri</vt:lpstr>
      <vt:lpstr>Century Gothic</vt:lpstr>
      <vt:lpstr>Tahoma</vt:lpstr>
      <vt:lpstr>Wingdings</vt:lpstr>
      <vt:lpstr>Wingdings 3</vt:lpstr>
      <vt:lpstr>Duman</vt:lpstr>
      <vt:lpstr>Ş İ D D E T</vt:lpstr>
      <vt:lpstr>   Şiddetin Tanımı</vt:lpstr>
      <vt:lpstr>Şiddetin Çeşitleri</vt:lpstr>
      <vt:lpstr>Şiddetin Nedenleri</vt:lpstr>
      <vt:lpstr>Hangi Öğrenci Şiddete Başvurur?</vt:lpstr>
      <vt:lpstr>Şiddet ve Zorbalığın Erken Belirtileri</vt:lpstr>
      <vt:lpstr>Şiddet ve Zorbalığı Tercih Eden Öğrencilerin Özellikleri</vt:lpstr>
      <vt:lpstr>Şiddet ve Zorbalığı Tercih Eden Öğrencilerin Özellikleri</vt:lpstr>
      <vt:lpstr>Hangi Öğrenciler  Şiddete Maruz Kalır</vt:lpstr>
      <vt:lpstr>Okul da Şiddet Nerelerde Olabilir?</vt:lpstr>
      <vt:lpstr>Sonuçları</vt:lpstr>
      <vt:lpstr>OKULDA ŞİDDETİ ÖNLEME</vt:lpstr>
      <vt:lpstr>Okulda Şiddeti Önleme Etkili İletişimle Başlar</vt:lpstr>
      <vt:lpstr>PowerPoint Sunusu</vt:lpstr>
      <vt:lpstr>Okulda Şiddeti Önlemede Herkes Sorumludur</vt:lpstr>
      <vt:lpstr>   Aile İçi Şiddet </vt:lpstr>
      <vt:lpstr>Aile İçi Şiddetin Sonuçları</vt:lpstr>
      <vt:lpstr>Şiddeti Önlemede Aileye Düşen Görevler </vt:lpstr>
      <vt:lpstr>Çocuklarımızı  Medyanın Olumsuz Etkilerinden Nasıl Koruyabiliriz?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 İ D D E T</dc:title>
  <dc:creator>Mehmet</dc:creator>
  <cp:lastModifiedBy>Mehmet</cp:lastModifiedBy>
  <cp:revision>5</cp:revision>
  <dcterms:modified xsi:type="dcterms:W3CDTF">2022-08-17T08:34:26Z</dcterms:modified>
</cp:coreProperties>
</file>