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 lvl="0">
      <a:defRPr lang="tr-TR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17.08.2022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17.08.2022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17.08.2022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17.08.2022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17.08.2022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17.08.2022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17.08.2022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17.08.2022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17.08.2022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17.08.2022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17.08.2022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23720DD-5B6D-40BF-8493-A6B52D484E6B}" type="datetimeFigureOut">
              <a:rPr lang="tr-TR" smtClean="0"/>
              <a:t>17.08.2022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1800199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ŞİDDET VE ŞİDDETİN ÖNLENMESİ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87624" y="4873082"/>
            <a:ext cx="6912768" cy="765717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tr-TR" sz="14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MUŞ REHBERLİK VE ARAŞTIRMA MERKEZİ</a:t>
            </a:r>
            <a:endParaRPr lang="tr-TR" sz="1400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47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1115616" y="2121406"/>
            <a:ext cx="3528392" cy="3827874"/>
          </a:xfrm>
        </p:spPr>
        <p:txBody>
          <a:bodyPr>
            <a:normAutofit/>
          </a:bodyPr>
          <a:lstStyle/>
          <a:p>
            <a:r>
              <a:rPr lang="tr-TR" sz="1800" b="1" dirty="0"/>
              <a:t>Öğrenciye yönelik programlar ve </a:t>
            </a:r>
            <a:r>
              <a:rPr lang="tr-TR" sz="1800" b="1" dirty="0" smtClean="0"/>
              <a:t>uygulamalar:</a:t>
            </a:r>
          </a:p>
          <a:p>
            <a:r>
              <a:rPr lang="tr-TR" sz="2000" dirty="0" smtClean="0"/>
              <a:t>Kişilerarası </a:t>
            </a:r>
            <a:r>
              <a:rPr lang="tr-TR" sz="2000" dirty="0"/>
              <a:t>sorun çözme becerileri eğitimi</a:t>
            </a:r>
            <a:r>
              <a:rPr lang="tr-TR" sz="2000" dirty="0" smtClean="0"/>
              <a:t>,</a:t>
            </a:r>
          </a:p>
          <a:p>
            <a:r>
              <a:rPr lang="tr-TR" sz="2000" dirty="0" smtClean="0"/>
              <a:t> Karakter </a:t>
            </a:r>
            <a:r>
              <a:rPr lang="tr-TR" sz="2000" dirty="0"/>
              <a:t>eğitimi, </a:t>
            </a:r>
            <a:endParaRPr lang="tr-TR" sz="2000" dirty="0" smtClean="0"/>
          </a:p>
          <a:p>
            <a:r>
              <a:rPr lang="tr-TR" sz="2000" dirty="0"/>
              <a:t>A</a:t>
            </a:r>
            <a:r>
              <a:rPr lang="tr-TR" sz="2000" dirty="0" smtClean="0"/>
              <a:t>kran </a:t>
            </a:r>
            <a:r>
              <a:rPr lang="tr-TR" sz="2000" dirty="0"/>
              <a:t>danışmanlığı, </a:t>
            </a:r>
            <a:endParaRPr lang="tr-TR" sz="2000" dirty="0" smtClean="0"/>
          </a:p>
          <a:p>
            <a:r>
              <a:rPr lang="tr-TR" sz="2000" dirty="0"/>
              <a:t>Ç</a:t>
            </a:r>
            <a:r>
              <a:rPr lang="tr-TR" sz="2000" dirty="0" smtClean="0"/>
              <a:t>atışma </a:t>
            </a:r>
            <a:r>
              <a:rPr lang="tr-TR" sz="2000" dirty="0"/>
              <a:t>çözme ve arabuluculuk eğitimi</a:t>
            </a:r>
            <a:r>
              <a:rPr lang="tr-TR" sz="2000" dirty="0" smtClean="0"/>
              <a:t>,</a:t>
            </a:r>
          </a:p>
          <a:p>
            <a:r>
              <a:rPr lang="tr-TR" sz="2000" dirty="0" smtClean="0"/>
              <a:t>Yaratıcı drama çalışmaları vb.</a:t>
            </a:r>
            <a:endParaRPr lang="tr-TR" sz="2000" dirty="0"/>
          </a:p>
          <a:p>
            <a:endParaRPr lang="tr-TR" sz="2000" dirty="0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4"/>
          </p:nvPr>
        </p:nvSpPr>
        <p:spPr>
          <a:xfrm>
            <a:off x="4663440" y="2119312"/>
            <a:ext cx="3436952" cy="3901975"/>
          </a:xfrm>
        </p:spPr>
        <p:txBody>
          <a:bodyPr>
            <a:normAutofit/>
          </a:bodyPr>
          <a:lstStyle/>
          <a:p>
            <a:r>
              <a:rPr lang="tr-TR" sz="1800" b="1" dirty="0"/>
              <a:t>Öğretmenlere yönelik programlar ve uygulamalar: </a:t>
            </a:r>
            <a:endParaRPr lang="tr-TR" sz="1800" b="1" dirty="0" smtClean="0"/>
          </a:p>
          <a:p>
            <a:r>
              <a:rPr lang="tr-TR" sz="2000" dirty="0" smtClean="0"/>
              <a:t>Kendini </a:t>
            </a:r>
            <a:r>
              <a:rPr lang="tr-TR" sz="2000" dirty="0"/>
              <a:t>savunma eğitimi, saldırganlık yönetimi ve kavgaya müdahale edebilme, </a:t>
            </a:r>
            <a:endParaRPr lang="tr-TR" sz="2000" dirty="0" smtClean="0"/>
          </a:p>
          <a:p>
            <a:r>
              <a:rPr lang="tr-TR" sz="2000" dirty="0"/>
              <a:t>B</a:t>
            </a:r>
            <a:r>
              <a:rPr lang="tr-TR" sz="2000" dirty="0" smtClean="0"/>
              <a:t>ireysel </a:t>
            </a:r>
            <a:r>
              <a:rPr lang="tr-TR" sz="2000" dirty="0"/>
              <a:t>öğretim stratejileri kazandırma </a:t>
            </a:r>
            <a:endParaRPr lang="tr-TR" sz="2000" dirty="0" smtClean="0"/>
          </a:p>
          <a:p>
            <a:r>
              <a:rPr lang="tr-TR" sz="2000" dirty="0"/>
              <a:t>O</a:t>
            </a:r>
            <a:r>
              <a:rPr lang="tr-TR" sz="2000" dirty="0" smtClean="0"/>
              <a:t>lumlu </a:t>
            </a:r>
            <a:r>
              <a:rPr lang="tr-TR" sz="2000" dirty="0"/>
              <a:t>disiplin yöntemleri, </a:t>
            </a:r>
            <a:endParaRPr lang="tr-TR" sz="2000" dirty="0" smtClean="0"/>
          </a:p>
          <a:p>
            <a:r>
              <a:rPr lang="tr-TR" sz="2000" dirty="0"/>
              <a:t>Ö</a:t>
            </a:r>
            <a:r>
              <a:rPr lang="tr-TR" sz="2000" dirty="0" smtClean="0"/>
              <a:t>ğretmen </a:t>
            </a:r>
            <a:r>
              <a:rPr lang="tr-TR" sz="2000" dirty="0"/>
              <a:t>ve ana-baba etkileşimi, </a:t>
            </a:r>
            <a:r>
              <a:rPr lang="tr-TR" sz="2000" dirty="0" err="1"/>
              <a:t>vb</a:t>
            </a:r>
            <a:endParaRPr lang="tr-TR" sz="20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0477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tr-TR" sz="1900" b="1" dirty="0"/>
              <a:t>Öğretim programı ile ilgili uygulamalar: </a:t>
            </a:r>
            <a:endParaRPr lang="tr-TR" sz="1900" b="1" dirty="0" smtClean="0"/>
          </a:p>
          <a:p>
            <a:r>
              <a:rPr lang="tr-TR" dirty="0" smtClean="0"/>
              <a:t>Öğretim </a:t>
            </a:r>
            <a:r>
              <a:rPr lang="tr-TR" dirty="0"/>
              <a:t>programına sanat ve müzik </a:t>
            </a:r>
            <a:r>
              <a:rPr lang="tr-TR" dirty="0" smtClean="0"/>
              <a:t>gibi derslerin konulması</a:t>
            </a:r>
            <a:r>
              <a:rPr lang="tr-TR" dirty="0"/>
              <a:t>, </a:t>
            </a:r>
            <a:endParaRPr lang="tr-TR" dirty="0" smtClean="0"/>
          </a:p>
          <a:p>
            <a:r>
              <a:rPr lang="tr-TR" dirty="0" smtClean="0"/>
              <a:t>Hukukla </a:t>
            </a:r>
            <a:r>
              <a:rPr lang="tr-TR" dirty="0"/>
              <a:t>ilgili derslere yer </a:t>
            </a:r>
            <a:r>
              <a:rPr lang="tr-TR" dirty="0" smtClean="0"/>
              <a:t>verme,</a:t>
            </a:r>
          </a:p>
          <a:p>
            <a:r>
              <a:rPr lang="tr-TR" dirty="0"/>
              <a:t>Ö</a:t>
            </a:r>
            <a:r>
              <a:rPr lang="tr-TR" dirty="0" smtClean="0"/>
              <a:t>ğrencileri </a:t>
            </a:r>
            <a:r>
              <a:rPr lang="tr-TR" dirty="0"/>
              <a:t>iş hayatına hazırlamaya yönelik kısa süreli kurslar, vb.</a:t>
            </a:r>
          </a:p>
          <a:p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tr-TR" sz="2000" b="1" dirty="0"/>
              <a:t>Ana-babalara yönelik eğitimler: </a:t>
            </a:r>
            <a:endParaRPr lang="tr-TR" sz="2000" b="1" dirty="0" smtClean="0"/>
          </a:p>
          <a:p>
            <a:r>
              <a:rPr lang="tr-TR" dirty="0" smtClean="0"/>
              <a:t>Ailelerin bilinçlendirilmesi </a:t>
            </a:r>
            <a:r>
              <a:rPr lang="tr-TR" dirty="0"/>
              <a:t>için </a:t>
            </a:r>
            <a:r>
              <a:rPr lang="tr-TR" dirty="0" smtClean="0"/>
              <a:t>çalışmalar ve etkinlikler yapılması.</a:t>
            </a:r>
          </a:p>
          <a:p>
            <a:r>
              <a:rPr lang="tr-TR" b="1" dirty="0" smtClean="0"/>
              <a:t>Çevreye yönelik güvenlik önlemleri almak.</a:t>
            </a:r>
            <a:endParaRPr lang="tr-TR" b="1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5007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63040" y="908720"/>
            <a:ext cx="6853376" cy="50161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Saldırganlık </a:t>
            </a:r>
            <a:r>
              <a:rPr lang="tr-TR" dirty="0"/>
              <a:t>ve şiddet </a:t>
            </a:r>
            <a:r>
              <a:rPr lang="tr-TR" dirty="0" smtClean="0"/>
              <a:t>gibi olumsuz </a:t>
            </a:r>
            <a:r>
              <a:rPr lang="tr-TR" dirty="0"/>
              <a:t>davranışlar göstermenin </a:t>
            </a:r>
            <a:r>
              <a:rPr lang="tr-TR" dirty="0" smtClean="0"/>
              <a:t>nedenleri olarak öğrencilerin çatışma çözme</a:t>
            </a:r>
            <a:r>
              <a:rPr lang="tr-TR" dirty="0"/>
              <a:t>, problem çözme ve iletişim gibi </a:t>
            </a:r>
            <a:r>
              <a:rPr lang="tr-TR" dirty="0" smtClean="0"/>
              <a:t>becerilerini yeteri kadar öğrenememiş olmaları da gösterilebilir.</a:t>
            </a:r>
          </a:p>
          <a:p>
            <a:pPr marL="0" indent="0">
              <a:buNone/>
            </a:pPr>
            <a:r>
              <a:rPr lang="tr-TR" dirty="0" smtClean="0"/>
              <a:t>Bu nedenden dolayı öğrencilerle bu alanlarda çalışma yapmak(drama gibi) yararlı olacaktır.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933056"/>
            <a:ext cx="2674712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953002"/>
            <a:ext cx="3168352" cy="21298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9693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Güvenli Okul Kavramı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63040" y="1772816"/>
            <a:ext cx="6196405" cy="3950253"/>
          </a:xfrm>
        </p:spPr>
        <p:txBody>
          <a:bodyPr>
            <a:normAutofit/>
          </a:bodyPr>
          <a:lstStyle/>
          <a:p>
            <a:r>
              <a:rPr lang="tr-TR" dirty="0" smtClean="0"/>
              <a:t>Güvenli </a:t>
            </a:r>
            <a:r>
              <a:rPr lang="tr-TR" dirty="0"/>
              <a:t>bir okul, eğitim-öğretimin korkudan, şiddetten ve kaygıdan uzak, hoş bir ortamda gerçekleştirilebileceği </a:t>
            </a:r>
            <a:r>
              <a:rPr lang="tr-TR" dirty="0" smtClean="0"/>
              <a:t>yerdir.</a:t>
            </a:r>
          </a:p>
          <a:p>
            <a:r>
              <a:rPr lang="tr-TR" dirty="0" smtClean="0"/>
              <a:t>Güven </a:t>
            </a:r>
            <a:r>
              <a:rPr lang="tr-TR" dirty="0"/>
              <a:t>ortamı oluşmuş okul; zorbalıktan uzak, davranış beklentilerinin açık bir şekilde </a:t>
            </a:r>
            <a:r>
              <a:rPr lang="tr-TR" dirty="0" smtClean="0"/>
              <a:t>iletildiği, </a:t>
            </a:r>
            <a:r>
              <a:rPr lang="tr-TR" dirty="0"/>
              <a:t>d</a:t>
            </a:r>
            <a:r>
              <a:rPr lang="tr-TR" dirty="0" smtClean="0"/>
              <a:t>estekleyici </a:t>
            </a:r>
            <a:r>
              <a:rPr lang="tr-TR" dirty="0"/>
              <a:t>ve özenli bir şekilde </a:t>
            </a:r>
            <a:r>
              <a:rPr lang="tr-TR" dirty="0" smtClean="0"/>
              <a:t>uygulandığı yerdir.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502" y="4068553"/>
            <a:ext cx="2081808" cy="21538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7755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/>
              <a:t>ÖRNEK DRAMA ÇALIŞMALARI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Süreç: İnsanlar olumsuz duygularını hiçbir zaman kontrol etmeseler, kızgınlıklarını ya da öfkelerini, sonuçlarını düşünmeden dışarıya vursalar ne olurdu?</a:t>
            </a:r>
          </a:p>
          <a:p>
            <a:r>
              <a:rPr lang="tr-TR" dirty="0" smtClean="0"/>
              <a:t>Hayat neye benzerdi?</a:t>
            </a:r>
          </a:p>
          <a:p>
            <a:r>
              <a:rPr lang="tr-TR" dirty="0" smtClean="0"/>
              <a:t>İnsanlar duygularını nasıl kontrol eder? Siz nasıl ediyorsunuz?</a:t>
            </a:r>
          </a:p>
          <a:p>
            <a:r>
              <a:rPr lang="tr-TR" dirty="0" smtClean="0"/>
              <a:t>Duygularınızın kendiniz tarafından mı başkaları tarafından mı kontrol edilmesini istersiniz?</a:t>
            </a:r>
          </a:p>
        </p:txBody>
      </p:sp>
    </p:spTree>
    <p:extLst>
      <p:ext uri="{BB962C8B-B14F-4D97-AF65-F5344CB8AC3E}">
        <p14:creationId xmlns:p14="http://schemas.microsoft.com/office/powerpoint/2010/main" val="341275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Öğrencilere birer kağıt dağıtın ve kendilerini en çok öfkelendiren ya da rahatsız eden </a:t>
            </a:r>
            <a:r>
              <a:rPr lang="tr-TR" dirty="0"/>
              <a:t>5</a:t>
            </a:r>
            <a:r>
              <a:rPr lang="tr-TR" dirty="0" smtClean="0"/>
              <a:t> olayı yazmalarını isteyin.</a:t>
            </a:r>
          </a:p>
          <a:p>
            <a:r>
              <a:rPr lang="tr-TR" dirty="0" smtClean="0"/>
              <a:t>Tahtayı üçe bölün.</a:t>
            </a:r>
          </a:p>
          <a:p>
            <a:r>
              <a:rPr lang="tr-TR" dirty="0" smtClean="0"/>
              <a:t>Gönüllü öğrencilerden birer tane madde söylemelerini isteyin ve tahtanın birinci sütununa yazın.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678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Daha sonra ikinci sütuna her bir maddeyle ilgili duygularını sorun.</a:t>
            </a:r>
          </a:p>
          <a:p>
            <a:r>
              <a:rPr lang="tr-TR" dirty="0" smtClean="0"/>
              <a:t>Üçüncü sütuna, her bir duyguyu nasıl ifade ettiklerini sorun ve yazın.</a:t>
            </a:r>
          </a:p>
          <a:p>
            <a:r>
              <a:rPr lang="tr-TR" dirty="0" smtClean="0"/>
              <a:t>Daha sonra bu ifade şekillerinden hangilerinin kullanışlı olduğunu beraber belirleyin.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0042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Güzin </a:t>
            </a:r>
            <a:r>
              <a:rPr lang="tr-TR" dirty="0"/>
              <a:t>Abla </a:t>
            </a:r>
            <a:r>
              <a:rPr lang="tr-TR" dirty="0" smtClean="0"/>
              <a:t>Dert Dinliyor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r-TR" dirty="0" smtClean="0"/>
              <a:t>Kısaca </a:t>
            </a:r>
            <a:r>
              <a:rPr lang="tr-TR" dirty="0"/>
              <a:t>Güzin Abla hakkında bilgi verin. (Bir gazetede 30 yıl boyunca okuyucuların kişisel dertlerine çözüm bulmaya çalışmıştır gibi.) Bu arada ‘‘rumuz‘‘ kavramını da açıklayın.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Öğrencileri 2-4 kişilik küçük gruplara ayırın.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Her gruba; tartışıp ortak bir metin halinde Güzin Abla’ya gönderilmek üzere bir paragraflık bir dert yazmalarını isteyin. Kendilerine bir de rumuz bulacaklardır.15 dakika süre verin.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Dert paragraflarının yazımı bitince öğrencilere, yazdıkları paragrafları istedikleri grupla değiş tokuş yapmalarını söyleyin. Böylece her grubun önüne kendi yazmadığı bir dert gelecektir.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Öğrencilere önlerine gelen derdi okumalarını ve ‘‘ sevgili yavrum‘‘ diye başlayan bir çözüm paragrafı yazmalarını söyleyin. 15 dakika süre verin.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Son aşamada derdi yazan grup; derdi, çözümü yazan grup da bulduğu çözümü okusun.</a:t>
            </a:r>
          </a:p>
        </p:txBody>
      </p:sp>
    </p:spTree>
    <p:extLst>
      <p:ext uri="{BB962C8B-B14F-4D97-AF65-F5344CB8AC3E}">
        <p14:creationId xmlns:p14="http://schemas.microsoft.com/office/powerpoint/2010/main" val="66542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59632" y="2119257"/>
            <a:ext cx="6624736" cy="3603812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Şiddet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“yaralamak ya da zarar vermek amacıyla kullanılan fiziksel güç” ya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da, kişilere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nesnelere yönelik düşmanlık ve öfke duygusunun, yoğun ve yıkıcı bir şekilde ortaya çıkmasıdır.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880183"/>
            <a:ext cx="3475518" cy="21660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Dikdörtgen 3"/>
          <p:cNvSpPr/>
          <p:nvPr/>
        </p:nvSpPr>
        <p:spPr>
          <a:xfrm>
            <a:off x="1115616" y="1988839"/>
            <a:ext cx="6912768" cy="180020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44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15616" y="1412776"/>
            <a:ext cx="6984776" cy="43102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S</a:t>
            </a:r>
            <a:r>
              <a:rPr lang="tr-TR" dirty="0" smtClean="0"/>
              <a:t>on </a:t>
            </a:r>
            <a:r>
              <a:rPr lang="tr-TR" dirty="0"/>
              <a:t>yıllarda, çocuk ve ergenler arasında saldırgan davranışların </a:t>
            </a:r>
            <a:r>
              <a:rPr lang="tr-TR" dirty="0" smtClean="0"/>
              <a:t>artmasıyla okullarda şiddet </a:t>
            </a:r>
            <a:r>
              <a:rPr lang="tr-TR" dirty="0"/>
              <a:t>dikkat çekici bir problem </a:t>
            </a:r>
            <a:r>
              <a:rPr lang="tr-TR" dirty="0" smtClean="0"/>
              <a:t>haline gelmiştir. </a:t>
            </a:r>
          </a:p>
          <a:p>
            <a:pPr marL="0" indent="0">
              <a:buNone/>
            </a:pPr>
            <a:r>
              <a:rPr lang="tr-TR" dirty="0" smtClean="0"/>
              <a:t>Saldırgan </a:t>
            </a:r>
            <a:r>
              <a:rPr lang="tr-TR" dirty="0"/>
              <a:t>davranış, çocuk ve ergenlerin </a:t>
            </a:r>
            <a:r>
              <a:rPr lang="tr-TR" dirty="0" smtClean="0"/>
              <a:t>psikiyatri ve okullarda rehberlik servislerine yönlendirilmelerinin </a:t>
            </a:r>
            <a:r>
              <a:rPr lang="tr-TR" dirty="0"/>
              <a:t>de en yaygın nedeni </a:t>
            </a:r>
            <a:r>
              <a:rPr lang="tr-TR" dirty="0" smtClean="0"/>
              <a:t>olmaktadır.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740359"/>
            <a:ext cx="2847975" cy="18257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8319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043608" y="1124744"/>
            <a:ext cx="70567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Kişinin kendine zarar vermesi, mesela intihara kalkışması şiddet midir?</a:t>
            </a:r>
          </a:p>
          <a:p>
            <a:endParaRPr lang="tr-TR" dirty="0"/>
          </a:p>
          <a:p>
            <a:r>
              <a:rPr lang="tr-TR" dirty="0" smtClean="0"/>
              <a:t>                      </a:t>
            </a:r>
          </a:p>
          <a:p>
            <a:r>
              <a:rPr lang="tr-TR" dirty="0" smtClean="0"/>
              <a:t>Peki bir kişinin kardeşini ittirmesi? Babaannesine vurması?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Ya da bir mafya üyesinin bir adamın ayağına kurşun sıkması?</a:t>
            </a:r>
          </a:p>
          <a:p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836503"/>
            <a:ext cx="4536504" cy="23042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222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15616" y="1340768"/>
            <a:ext cx="6912768" cy="43823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b="1" dirty="0" smtClean="0"/>
              <a:t>Şiddet uygulandığı </a:t>
            </a:r>
            <a:r>
              <a:rPr lang="tr-TR" b="1" dirty="0"/>
              <a:t>kişiye </a:t>
            </a:r>
            <a:r>
              <a:rPr lang="tr-TR" b="1" dirty="0" smtClean="0"/>
              <a:t>göre;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Kişinin </a:t>
            </a:r>
            <a:r>
              <a:rPr lang="tr-TR" dirty="0"/>
              <a:t>kendisine yönelik </a:t>
            </a:r>
            <a:r>
              <a:rPr lang="tr-TR" dirty="0" smtClean="0"/>
              <a:t>şiddet</a:t>
            </a:r>
          </a:p>
          <a:p>
            <a:endParaRPr lang="tr-TR" dirty="0" smtClean="0"/>
          </a:p>
          <a:p>
            <a:r>
              <a:rPr lang="tr-TR" dirty="0" smtClean="0"/>
              <a:t>Kişilerarası şiddet</a:t>
            </a:r>
          </a:p>
          <a:p>
            <a:endParaRPr lang="tr-TR" dirty="0" smtClean="0"/>
          </a:p>
          <a:p>
            <a:r>
              <a:rPr lang="tr-TR" dirty="0" smtClean="0"/>
              <a:t>Kolektif şiddet  </a:t>
            </a:r>
          </a:p>
          <a:p>
            <a:pPr marL="0" indent="0">
              <a:buNone/>
            </a:pPr>
            <a:r>
              <a:rPr lang="tr-TR" dirty="0" smtClean="0"/>
              <a:t>                                              </a:t>
            </a:r>
            <a:r>
              <a:rPr lang="tr-TR" b="1" dirty="0" smtClean="0"/>
              <a:t>olarak üçe ayrılır.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908720"/>
            <a:ext cx="1995611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84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ŞİDDETİN NEDENLERİ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Kişisel: Dikkat eksikliği, hiperaktivite, okul başarısızlığı vb.</a:t>
            </a:r>
          </a:p>
          <a:p>
            <a:r>
              <a:rPr lang="tr-TR" dirty="0" smtClean="0"/>
              <a:t>Ailesel: Aile içi iletişim bozukluğu, ihmal, istismar vb.</a:t>
            </a:r>
          </a:p>
          <a:p>
            <a:r>
              <a:rPr lang="tr-TR" dirty="0" smtClean="0"/>
              <a:t>Çevresel: Medya, şehirleşmeden dolayı yabancılaşma vb.</a:t>
            </a:r>
          </a:p>
          <a:p>
            <a:r>
              <a:rPr lang="tr-TR" dirty="0" smtClean="0"/>
              <a:t>Toplumsal: Uyuşturucu ve ateşli silahlara kolay ulaşım, eğitim kalitesinin düşmesi vb. 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9597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63040" y="1340768"/>
            <a:ext cx="6196405" cy="4382301"/>
          </a:xfrm>
        </p:spPr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Araştırmalar gösteriyor ki özellikle sevgisiz </a:t>
            </a:r>
            <a:r>
              <a:rPr lang="tr-TR" dirty="0"/>
              <a:t>ve baskıcı bir ortamda yetişen ve şiddet yaşayan çocukların </a:t>
            </a:r>
            <a:r>
              <a:rPr lang="tr-TR" dirty="0" smtClean="0"/>
              <a:t>ileriki </a:t>
            </a:r>
            <a:r>
              <a:rPr lang="tr-TR" dirty="0"/>
              <a:t>yıllarda toplumda birer şiddet </a:t>
            </a:r>
            <a:r>
              <a:rPr lang="tr-TR" dirty="0" smtClean="0"/>
              <a:t>uygulayıcısı olma ihtimalleri daha yüksek!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3789040"/>
            <a:ext cx="3384375" cy="208409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4324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95023" y="692697"/>
            <a:ext cx="6965245" cy="1008111"/>
          </a:xfrm>
        </p:spPr>
        <p:txBody>
          <a:bodyPr>
            <a:normAutofit/>
          </a:bodyPr>
          <a:lstStyle/>
          <a:p>
            <a:r>
              <a:rPr lang="tr-TR" sz="2800" b="1" dirty="0" smtClean="0"/>
              <a:t>ŞİDDETİN GELDİĞİNİ FARK ETMEK</a:t>
            </a:r>
            <a:endParaRPr lang="tr-TR" sz="28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1298448" y="1484784"/>
            <a:ext cx="3200400" cy="4608512"/>
          </a:xfrm>
        </p:spPr>
        <p:txBody>
          <a:bodyPr>
            <a:noAutofit/>
          </a:bodyPr>
          <a:lstStyle/>
          <a:p>
            <a:r>
              <a:rPr lang="tr-TR" sz="1400" dirty="0"/>
              <a:t>Sosyal olarak içe kapanma</a:t>
            </a:r>
          </a:p>
          <a:p>
            <a:endParaRPr lang="tr-TR" sz="1400" dirty="0"/>
          </a:p>
          <a:p>
            <a:r>
              <a:rPr lang="tr-TR" sz="1400" dirty="0"/>
              <a:t>Aşırı izolasyon ve yalnızlık duyguları</a:t>
            </a:r>
          </a:p>
          <a:p>
            <a:endParaRPr lang="tr-TR" sz="1400" dirty="0"/>
          </a:p>
          <a:p>
            <a:r>
              <a:rPr lang="tr-TR" sz="1400" dirty="0"/>
              <a:t>Aşırı reddedilme duyguları</a:t>
            </a:r>
          </a:p>
          <a:p>
            <a:endParaRPr lang="tr-TR" sz="1400" dirty="0"/>
          </a:p>
          <a:p>
            <a:r>
              <a:rPr lang="tr-TR" sz="1400" dirty="0"/>
              <a:t>Şiddet mağduru olmak</a:t>
            </a:r>
          </a:p>
          <a:p>
            <a:endParaRPr lang="tr-TR" sz="1400" dirty="0"/>
          </a:p>
          <a:p>
            <a:r>
              <a:rPr lang="tr-TR" sz="1400" dirty="0"/>
              <a:t>Dalga geçilme ve tacize uğrama duyguları</a:t>
            </a:r>
          </a:p>
          <a:p>
            <a:endParaRPr lang="tr-TR" sz="1400" dirty="0"/>
          </a:p>
          <a:p>
            <a:r>
              <a:rPr lang="tr-TR" sz="1400" dirty="0"/>
              <a:t>Okula ilginin  ve akademik başarının düşük olması</a:t>
            </a:r>
          </a:p>
          <a:p>
            <a:endParaRPr lang="tr-TR" sz="1400" dirty="0"/>
          </a:p>
          <a:p>
            <a:r>
              <a:rPr lang="tr-TR" sz="1400" dirty="0"/>
              <a:t>Şiddeti yazılar ve resimler ile anlatmak</a:t>
            </a:r>
          </a:p>
          <a:p>
            <a:endParaRPr lang="tr-TR" sz="1400" dirty="0"/>
          </a:p>
          <a:p>
            <a:r>
              <a:rPr lang="tr-TR" sz="1400" dirty="0"/>
              <a:t>Kontrol edilemeyen öfke</a:t>
            </a:r>
          </a:p>
          <a:p>
            <a:pPr marL="0" indent="0">
              <a:buNone/>
            </a:pPr>
            <a:endParaRPr lang="tr-TR" sz="1400" dirty="0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4"/>
          </p:nvPr>
        </p:nvSpPr>
        <p:spPr>
          <a:xfrm>
            <a:off x="4663440" y="1484784"/>
            <a:ext cx="3200400" cy="4536504"/>
          </a:xfrm>
        </p:spPr>
        <p:txBody>
          <a:bodyPr>
            <a:normAutofit fontScale="62500" lnSpcReduction="20000"/>
          </a:bodyPr>
          <a:lstStyle/>
          <a:p>
            <a:r>
              <a:rPr lang="tr-TR" dirty="0"/>
              <a:t>Fevrilik ve düzenli/sürekli olarak vurma, sindirme, zorlayıcı davranışlar gösterme</a:t>
            </a:r>
          </a:p>
          <a:p>
            <a:endParaRPr lang="tr-TR" dirty="0"/>
          </a:p>
          <a:p>
            <a:r>
              <a:rPr lang="tr-TR" dirty="0"/>
              <a:t>Disiplin öyküsü</a:t>
            </a:r>
          </a:p>
          <a:p>
            <a:endParaRPr lang="tr-TR" dirty="0"/>
          </a:p>
          <a:p>
            <a:r>
              <a:rPr lang="tr-TR" dirty="0"/>
              <a:t>Önce yaşanmış şiddet ve agresif davranış hikayeleri</a:t>
            </a:r>
          </a:p>
          <a:p>
            <a:endParaRPr lang="tr-TR" dirty="0"/>
          </a:p>
          <a:p>
            <a:r>
              <a:rPr lang="tr-TR" dirty="0"/>
              <a:t>Farklılıklara toleransın olmaması ve ön yargılı olmak</a:t>
            </a:r>
          </a:p>
          <a:p>
            <a:endParaRPr lang="tr-TR" dirty="0"/>
          </a:p>
          <a:p>
            <a:r>
              <a:rPr lang="tr-TR" dirty="0"/>
              <a:t>Madde ve alkol kullanımı</a:t>
            </a:r>
          </a:p>
          <a:p>
            <a:endParaRPr lang="tr-TR" dirty="0"/>
          </a:p>
          <a:p>
            <a:r>
              <a:rPr lang="tr-TR" dirty="0"/>
              <a:t>Çetelere bağlı olma</a:t>
            </a:r>
          </a:p>
          <a:p>
            <a:endParaRPr lang="tr-TR" dirty="0"/>
          </a:p>
          <a:p>
            <a:r>
              <a:rPr lang="tr-TR" dirty="0"/>
              <a:t>Silaha yasal olmayan yollardan ulaşma ve kullanma</a:t>
            </a:r>
          </a:p>
          <a:p>
            <a:endParaRPr lang="tr-TR" dirty="0"/>
          </a:p>
          <a:p>
            <a:r>
              <a:rPr lang="tr-TR" dirty="0"/>
              <a:t>Ciddi şiddet tehdidi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371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Şiddeti Önlemek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63040" y="1772816"/>
            <a:ext cx="6196405" cy="3950253"/>
          </a:xfrm>
        </p:spPr>
        <p:txBody>
          <a:bodyPr/>
          <a:lstStyle/>
          <a:p>
            <a:pPr marL="0" indent="0">
              <a:buNone/>
            </a:pPr>
            <a:r>
              <a:rPr lang="tr-TR" sz="2200" dirty="0" smtClean="0"/>
              <a:t>Karşılaşılan şiddet davranışlarına çözüm bulmak için bu davranışları etkileyen tüm faktörler için çalışma yapmak gerekmektedir:</a:t>
            </a:r>
          </a:p>
          <a:p>
            <a:r>
              <a:rPr lang="tr-TR" dirty="0" smtClean="0"/>
              <a:t>Bireyin kendisi</a:t>
            </a:r>
          </a:p>
          <a:p>
            <a:r>
              <a:rPr lang="tr-TR" dirty="0" smtClean="0"/>
              <a:t>Ailesi</a:t>
            </a:r>
          </a:p>
          <a:p>
            <a:r>
              <a:rPr lang="tr-TR" dirty="0" smtClean="0"/>
              <a:t>Eğitim gördüğü ortam ve</a:t>
            </a:r>
          </a:p>
          <a:p>
            <a:r>
              <a:rPr lang="tr-TR" dirty="0" smtClean="0"/>
              <a:t>Çevre 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771" y="3212976"/>
            <a:ext cx="2919871" cy="2771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6467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ptiye">
  <a:themeElements>
    <a:clrScheme name="Raptiy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is Klasik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756</Words>
  <Application>Microsoft Office PowerPoint</Application>
  <PresentationFormat>Ekran Gösterisi (4:3)</PresentationFormat>
  <Paragraphs>108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4" baseType="lpstr">
      <vt:lpstr>Arial</vt:lpstr>
      <vt:lpstr>Brush Script MT</vt:lpstr>
      <vt:lpstr>Georgia</vt:lpstr>
      <vt:lpstr>Rage Italic</vt:lpstr>
      <vt:lpstr>Times New Roman</vt:lpstr>
      <vt:lpstr>Wingdings</vt:lpstr>
      <vt:lpstr>Raptiye</vt:lpstr>
      <vt:lpstr>ŞİDDET VE ŞİDDETİN ÖNLENMESİ</vt:lpstr>
      <vt:lpstr>PowerPoint Sunusu</vt:lpstr>
      <vt:lpstr>PowerPoint Sunusu</vt:lpstr>
      <vt:lpstr>PowerPoint Sunusu</vt:lpstr>
      <vt:lpstr>PowerPoint Sunusu</vt:lpstr>
      <vt:lpstr>ŞİDDETİN NEDENLERİ</vt:lpstr>
      <vt:lpstr>PowerPoint Sunusu</vt:lpstr>
      <vt:lpstr>ŞİDDETİN GELDİĞİNİ FARK ETMEK</vt:lpstr>
      <vt:lpstr>Şiddeti Önlemek</vt:lpstr>
      <vt:lpstr>PowerPoint Sunusu</vt:lpstr>
      <vt:lpstr>PowerPoint Sunusu</vt:lpstr>
      <vt:lpstr>PowerPoint Sunusu</vt:lpstr>
      <vt:lpstr>Güvenli Okul Kavramı </vt:lpstr>
      <vt:lpstr>ÖRNEK DRAMA ÇALIŞMALARI</vt:lpstr>
      <vt:lpstr>PowerPoint Sunusu</vt:lpstr>
      <vt:lpstr>PowerPoint Sunusu</vt:lpstr>
      <vt:lpstr> Güzin Abla Dert Dinliyor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ŞİDDET VE ŞİDDETİN ÖNLENMESİ</dc:title>
  <dc:creator>Mehmet</dc:creator>
  <cp:lastModifiedBy>Mehmet</cp:lastModifiedBy>
  <cp:revision>4</cp:revision>
  <dcterms:modified xsi:type="dcterms:W3CDTF">2022-08-17T08:35:25Z</dcterms:modified>
</cp:coreProperties>
</file>