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57" r:id="rId4"/>
    <p:sldId id="270" r:id="rId5"/>
    <p:sldId id="271" r:id="rId6"/>
    <p:sldId id="284" r:id="rId7"/>
    <p:sldId id="259" r:id="rId8"/>
    <p:sldId id="260" r:id="rId9"/>
    <p:sldId id="261" r:id="rId10"/>
    <p:sldId id="262" r:id="rId11"/>
    <p:sldId id="276" r:id="rId12"/>
    <p:sldId id="283" r:id="rId13"/>
    <p:sldId id="289" r:id="rId14"/>
    <p:sldId id="292" r:id="rId15"/>
    <p:sldId id="295" r:id="rId16"/>
    <p:sldId id="302" r:id="rId17"/>
    <p:sldId id="304" r:id="rId18"/>
    <p:sldId id="303" r:id="rId19"/>
    <p:sldId id="306" r:id="rId20"/>
    <p:sldId id="305" r:id="rId21"/>
    <p:sldId id="296" r:id="rId22"/>
    <p:sldId id="298" r:id="rId23"/>
    <p:sldId id="299" r:id="rId24"/>
    <p:sldId id="300" r:id="rId25"/>
    <p:sldId id="301" r:id="rId26"/>
    <p:sldId id="277" r:id="rId27"/>
    <p:sldId id="278" r:id="rId28"/>
    <p:sldId id="279" r:id="rId29"/>
    <p:sldId id="280" r:id="rId30"/>
    <p:sldId id="282" r:id="rId31"/>
    <p:sldId id="290" r:id="rId32"/>
    <p:sldId id="291" r:id="rId33"/>
    <p:sldId id="293" r:id="rId34"/>
    <p:sldId id="294" r:id="rId35"/>
    <p:sldId id="263" r:id="rId36"/>
    <p:sldId id="264" r:id="rId37"/>
    <p:sldId id="265" r:id="rId38"/>
    <p:sldId id="266" r:id="rId39"/>
    <p:sldId id="267" r:id="rId40"/>
    <p:sldId id="286" r:id="rId41"/>
    <p:sldId id="287" r:id="rId42"/>
    <p:sldId id="288" r:id="rId43"/>
    <p:sldId id="285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4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36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75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64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55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0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59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5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3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96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4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0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26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8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38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89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4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0C0ABF-4CA8-4E39-8917-6F7023B48AFE}" type="datetimeFigureOut">
              <a:rPr lang="tr-TR" smtClean="0"/>
              <a:t>2.09.2024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3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739591"/>
            <a:ext cx="6815669" cy="1647074"/>
          </a:xfrm>
        </p:spPr>
        <p:txBody>
          <a:bodyPr/>
          <a:lstStyle/>
          <a:p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ÇOC</a:t>
            </a:r>
            <a:r>
              <a:rPr lang="tr-TR" sz="4800" b="1" spc="-1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KLA</a:t>
            </a:r>
            <a:r>
              <a:rPr lang="tr-TR" sz="4800" b="1" spc="-1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IM</a:t>
            </a:r>
            <a:r>
              <a:rPr lang="tr-TR" sz="4800" b="1" spc="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lang="tr-TR" sz="4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Z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  SINIR</a:t>
            </a:r>
            <a:r>
              <a:rPr lang="tr-TR" sz="4800" b="1" spc="-5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KOYMAK</a:t>
            </a:r>
            <a:endParaRPr lang="tr-T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VELİ SUNUMU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9416" y="4594302"/>
            <a:ext cx="1215482" cy="2180246"/>
          </a:xfrm>
          <a:prstGeom prst="rect">
            <a:avLst/>
          </a:prstGeom>
        </p:spPr>
      </p:pic>
      <p:pic>
        <p:nvPicPr>
          <p:cNvPr id="9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2872" y="5083193"/>
            <a:ext cx="486894" cy="1691355"/>
          </a:xfrm>
          <a:prstGeom prst="rect">
            <a:avLst/>
          </a:prstGeom>
        </p:spPr>
      </p:pic>
      <p:pic>
        <p:nvPicPr>
          <p:cNvPr id="10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3777" y="5083193"/>
            <a:ext cx="444290" cy="1690417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119" y="4594302"/>
            <a:ext cx="1271237" cy="2179308"/>
          </a:xfrm>
          <a:prstGeom prst="rect">
            <a:avLst/>
          </a:prstGeom>
        </p:spPr>
      </p:pic>
      <p:pic>
        <p:nvPicPr>
          <p:cNvPr id="12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7357" y="5452946"/>
            <a:ext cx="1221868" cy="1320664"/>
          </a:xfrm>
          <a:prstGeom prst="rect">
            <a:avLst/>
          </a:prstGeom>
        </p:spPr>
      </p:pic>
      <p:pic>
        <p:nvPicPr>
          <p:cNvPr id="13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0712" y="4546804"/>
            <a:ext cx="1572322" cy="22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Kuralları önceden belirlemeniz ve çocuğunuzla hangi kuralın ne zaman geçerli olduğunu konuşmanız gerekir. </a:t>
            </a:r>
            <a:r>
              <a:rPr lang="tr-TR" dirty="0" smtClean="0"/>
              <a:t>Böylece </a:t>
            </a:r>
            <a:r>
              <a:rPr lang="tr-TR" dirty="0"/>
              <a:t>anne babanın beklentileri karşılıksız kalmaz. </a:t>
            </a:r>
          </a:p>
          <a:p>
            <a:r>
              <a:rPr lang="tr-TR" dirty="0"/>
              <a:t>Aile içinde ona da söz hakkının tanınması, kuralları benimsemesi için oldukça önemlidir. Bu durum kuralları uygularken de size yardımcı olacaktır.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62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ÇOCUKLAR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BÜYÜDÜKÇE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SINIRLARIN</a:t>
            </a:r>
            <a:r>
              <a:rPr lang="tr-TR" sz="3200" b="1" spc="-6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AYARLANMASI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56540" cy="3318936"/>
          </a:xfrm>
        </p:spPr>
        <p:txBody>
          <a:bodyPr>
            <a:normAutofit fontScale="92500"/>
          </a:bodyPr>
          <a:lstStyle/>
          <a:p>
            <a:pPr marL="60325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tr-TR" b="1" spc="-10" dirty="0">
                <a:latin typeface="Tahoma"/>
                <a:cs typeface="Tahoma"/>
              </a:rPr>
              <a:t>Çocuklar</a:t>
            </a:r>
            <a:r>
              <a:rPr lang="tr-TR" b="1" spc="5" dirty="0">
                <a:latin typeface="Tahoma"/>
                <a:cs typeface="Tahoma"/>
              </a:rPr>
              <a:t> </a:t>
            </a:r>
            <a:r>
              <a:rPr lang="tr-TR" b="1" spc="-10" dirty="0">
                <a:latin typeface="Tahoma"/>
                <a:cs typeface="Tahoma"/>
              </a:rPr>
              <a:t>büyüdükçe;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spcBef>
                <a:spcPts val="235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Sağlıklı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keşiflere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verecek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geniş,</a:t>
            </a:r>
            <a:endParaRPr lang="tr-TR" dirty="0">
              <a:latin typeface="Tahoma"/>
              <a:cs typeface="Tahoma"/>
            </a:endParaRPr>
          </a:p>
          <a:p>
            <a:pPr marL="355600" marR="1391920" indent="-342900">
              <a:lnSpc>
                <a:spcPct val="150100"/>
              </a:lnSpc>
              <a:spcBef>
                <a:spcPts val="66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Güvenliklerini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sağlayacak</a:t>
            </a:r>
            <a:r>
              <a:rPr lang="tr-TR" spc="7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sorumluluk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kazandıracak</a:t>
            </a:r>
            <a:r>
              <a:rPr lang="tr-TR" spc="45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kadar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kısıtlı</a:t>
            </a:r>
            <a:r>
              <a:rPr lang="tr-TR" spc="-10" dirty="0">
                <a:latin typeface="Tahoma"/>
                <a:cs typeface="Tahoma"/>
              </a:rPr>
              <a:t>,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100"/>
              </a:lnSpc>
              <a:spcBef>
                <a:spcPts val="67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Gelişim 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değişime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fırsat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tanıyacak</a:t>
            </a:r>
            <a:r>
              <a:rPr lang="tr-TR" spc="5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esnek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sınırlara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ihtiyaç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duyarlar</a:t>
            </a:r>
            <a:r>
              <a:rPr lang="tr-TR" spc="-5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7683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-5" dirty="0">
                <a:solidFill>
                  <a:schemeClr val="accent2">
                    <a:lumMod val="50000"/>
                  </a:schemeClr>
                </a:solidFill>
              </a:rPr>
              <a:t>SINIRLARINIZ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KESİN</a:t>
            </a:r>
            <a:r>
              <a:rPr lang="tr-TR" b="1" spc="-4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Mİ</a:t>
            </a:r>
            <a:r>
              <a:rPr lang="tr-TR" b="1" spc="-2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?</a:t>
            </a:r>
            <a:endParaRPr lang="tr-TR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tr-TR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GEVŞEK</a:t>
            </a:r>
            <a:r>
              <a:rPr lang="tr-TR" b="1" spc="-6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Mİ?</a:t>
            </a:r>
            <a:endParaRPr lang="tr-TR" dirty="0">
              <a:latin typeface="Tahoma"/>
              <a:cs typeface="Tahoma"/>
            </a:endParaRPr>
          </a:p>
          <a:p>
            <a:endParaRPr lang="tr-TR" dirty="0"/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4489" y="3832245"/>
            <a:ext cx="1848233" cy="23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3600" b="1" spc="-10" dirty="0">
                <a:solidFill>
                  <a:srgbClr val="C00000"/>
                </a:solidFill>
              </a:rPr>
              <a:t>GEVŞEK</a:t>
            </a:r>
            <a:r>
              <a:rPr lang="tr-TR" sz="3600" b="1" spc="-15" dirty="0">
                <a:solidFill>
                  <a:srgbClr val="C00000"/>
                </a:solidFill>
              </a:rPr>
              <a:t> </a:t>
            </a:r>
            <a:r>
              <a:rPr lang="tr-TR" sz="3600" b="1" spc="-5" dirty="0">
                <a:solidFill>
                  <a:srgbClr val="C00000"/>
                </a:solidFill>
              </a:rPr>
              <a:t>SINIRLAR</a:t>
            </a:r>
            <a:r>
              <a:rPr lang="tr-TR" sz="3600" b="1" spc="-5" dirty="0" smtClean="0">
                <a:solidFill>
                  <a:srgbClr val="C00000"/>
                </a:solidFill>
              </a:rPr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tr-TR" sz="2200" b="1" spc="-5" dirty="0">
                <a:latin typeface="Tahoma"/>
                <a:cs typeface="Tahoma"/>
              </a:rPr>
              <a:t>HAYIR’IN,</a:t>
            </a:r>
            <a:r>
              <a:rPr lang="tr-TR" sz="2200" b="1" dirty="0">
                <a:latin typeface="Tahoma"/>
                <a:cs typeface="Tahoma"/>
              </a:rPr>
              <a:t> </a:t>
            </a:r>
            <a:r>
              <a:rPr lang="tr-TR" sz="2200" b="1" spc="-5" dirty="0">
                <a:latin typeface="Tahoma"/>
                <a:cs typeface="Tahoma"/>
              </a:rPr>
              <a:t>EVET,</a:t>
            </a:r>
            <a:r>
              <a:rPr lang="tr-TR" sz="2200" b="1" dirty="0">
                <a:latin typeface="Tahoma"/>
                <a:cs typeface="Tahoma"/>
              </a:rPr>
              <a:t> </a:t>
            </a:r>
            <a:r>
              <a:rPr lang="tr-TR" sz="2200" b="1" spc="-5" dirty="0">
                <a:latin typeface="Tahoma"/>
                <a:cs typeface="Tahoma"/>
              </a:rPr>
              <a:t>BAZEN, OLABİLİR</a:t>
            </a:r>
            <a:r>
              <a:rPr lang="tr-TR" sz="2200" b="1" spc="-2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anlamına </a:t>
            </a:r>
            <a:r>
              <a:rPr lang="tr-TR"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geldiği</a:t>
            </a:r>
            <a:r>
              <a:rPr lang="tr-TR" sz="22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zamanlar.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/>
              <a:t>Net</a:t>
            </a:r>
            <a:r>
              <a:rPr lang="tr-TR" sz="2200" spc="-25" dirty="0"/>
              <a:t> </a:t>
            </a:r>
            <a:r>
              <a:rPr lang="tr-TR" sz="2200" dirty="0"/>
              <a:t>olmayan</a:t>
            </a:r>
            <a:r>
              <a:rPr lang="tr-TR" sz="2200" spc="-40" dirty="0"/>
              <a:t> </a:t>
            </a:r>
            <a:r>
              <a:rPr lang="tr-TR" sz="2200" spc="-5" dirty="0" smtClean="0"/>
              <a:t>mesajlar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 smtClean="0"/>
              <a:t>Tekrarlar</a:t>
            </a:r>
            <a:r>
              <a:rPr lang="tr-TR" sz="2200" spc="-20" dirty="0" smtClean="0"/>
              <a:t> </a:t>
            </a:r>
            <a:r>
              <a:rPr lang="tr-TR" sz="2200" spc="-5" dirty="0"/>
              <a:t>ve</a:t>
            </a:r>
            <a:r>
              <a:rPr lang="tr-TR" sz="2200" spc="-30" dirty="0"/>
              <a:t> </a:t>
            </a:r>
            <a:r>
              <a:rPr lang="tr-TR" sz="2200" dirty="0" smtClean="0"/>
              <a:t>hatırlatmalar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 smtClean="0"/>
              <a:t>Yanlış </a:t>
            </a:r>
            <a:r>
              <a:rPr lang="tr-TR" sz="2200" spc="-5" dirty="0"/>
              <a:t>davranışı görmezden </a:t>
            </a:r>
            <a:r>
              <a:rPr lang="tr-TR" sz="2200" dirty="0"/>
              <a:t>gelme </a:t>
            </a:r>
            <a:r>
              <a:rPr lang="tr-TR" sz="2200" spc="-735" dirty="0"/>
              <a:t> </a:t>
            </a:r>
            <a:r>
              <a:rPr lang="tr-TR" sz="2200" dirty="0"/>
              <a:t>Açık</a:t>
            </a:r>
            <a:r>
              <a:rPr lang="tr-TR" sz="2200" spc="5" dirty="0"/>
              <a:t> </a:t>
            </a:r>
            <a:r>
              <a:rPr lang="tr-TR" sz="2200" dirty="0"/>
              <a:t>olmayan </a:t>
            </a:r>
            <a:r>
              <a:rPr lang="tr-TR" sz="2200" spc="-5" dirty="0" smtClean="0"/>
              <a:t>direktifler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 smtClean="0"/>
              <a:t>Etkili </a:t>
            </a:r>
            <a:r>
              <a:rPr lang="tr-TR" sz="2200" dirty="0"/>
              <a:t>bir</a:t>
            </a:r>
            <a:r>
              <a:rPr lang="tr-TR" sz="2200" spc="-25" dirty="0"/>
              <a:t> </a:t>
            </a:r>
            <a:r>
              <a:rPr lang="tr-TR" sz="2200" dirty="0"/>
              <a:t>model</a:t>
            </a:r>
            <a:r>
              <a:rPr lang="tr-TR" sz="2200" spc="-25" dirty="0"/>
              <a:t> </a:t>
            </a:r>
            <a:r>
              <a:rPr lang="tr-TR" sz="2200" spc="-5" dirty="0" smtClean="0"/>
              <a:t>oluşturamama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 smtClean="0"/>
              <a:t>Pazarlık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 smtClean="0"/>
              <a:t>Rüşvetler</a:t>
            </a:r>
            <a:r>
              <a:rPr lang="tr-TR" sz="2200" spc="-15" dirty="0" smtClean="0"/>
              <a:t> </a:t>
            </a:r>
            <a:r>
              <a:rPr lang="tr-TR" sz="2200" spc="-5" dirty="0"/>
              <a:t>ve</a:t>
            </a:r>
            <a:r>
              <a:rPr lang="tr-TR" sz="2200" spc="-15" dirty="0"/>
              <a:t> </a:t>
            </a:r>
            <a:r>
              <a:rPr lang="tr-TR" sz="2200" spc="-5" dirty="0"/>
              <a:t>özel</a:t>
            </a:r>
            <a:r>
              <a:rPr lang="tr-TR" sz="2200" spc="-35" dirty="0"/>
              <a:t> </a:t>
            </a:r>
            <a:r>
              <a:rPr lang="tr-TR" sz="2200" dirty="0" smtClean="0"/>
              <a:t>ödüller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 smtClean="0"/>
              <a:t>Takipte</a:t>
            </a:r>
            <a:r>
              <a:rPr lang="tr-TR" sz="2200" spc="-40" dirty="0" smtClean="0"/>
              <a:t> </a:t>
            </a:r>
            <a:r>
              <a:rPr lang="tr-TR" sz="2200" spc="-5" dirty="0"/>
              <a:t>etkili</a:t>
            </a:r>
            <a:r>
              <a:rPr lang="tr-TR" sz="2200" spc="-25" dirty="0"/>
              <a:t> </a:t>
            </a:r>
            <a:r>
              <a:rPr lang="tr-TR" sz="2200" dirty="0" smtClean="0"/>
              <a:t>olamama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7447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7510" algn="l"/>
              </a:tabLst>
            </a:pPr>
            <a:r>
              <a:rPr lang="tr-TR" sz="3600" b="1" spc="-5" dirty="0">
                <a:solidFill>
                  <a:srgbClr val="C00000"/>
                </a:solidFill>
              </a:rPr>
              <a:t>KESİN</a:t>
            </a:r>
            <a:r>
              <a:rPr lang="tr-TR" sz="3600" b="1" spc="-60" dirty="0">
                <a:solidFill>
                  <a:srgbClr val="C00000"/>
                </a:solidFill>
              </a:rPr>
              <a:t> </a:t>
            </a:r>
            <a:r>
              <a:rPr lang="tr-TR" sz="3600" b="1" spc="-5" dirty="0" smtClean="0">
                <a:solidFill>
                  <a:srgbClr val="C00000"/>
                </a:solidFill>
              </a:rPr>
              <a:t>SINIRLAR: </a:t>
            </a:r>
            <a:r>
              <a:rPr lang="tr-TR" spc="-5" dirty="0" smtClean="0"/>
              <a:t/>
            </a:r>
            <a:br>
              <a:rPr lang="tr-TR" spc="-5" dirty="0" smtClean="0"/>
            </a:br>
            <a:r>
              <a:rPr lang="tr-TR" sz="2700" spc="-30" dirty="0" smtClean="0">
                <a:solidFill>
                  <a:schemeClr val="tx1"/>
                </a:solidFill>
                <a:latin typeface="Tahoma"/>
                <a:cs typeface="Tahoma"/>
              </a:rPr>
              <a:t>HAYIR’IN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GERÇEKTEN</a:t>
            </a:r>
            <a:r>
              <a:rPr lang="tr-TR" sz="2700" spc="2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30" dirty="0">
                <a:solidFill>
                  <a:schemeClr val="tx1"/>
                </a:solidFill>
                <a:latin typeface="Tahoma"/>
                <a:cs typeface="Tahoma"/>
              </a:rPr>
              <a:t>HAYIR</a:t>
            </a:r>
            <a:r>
              <a:rPr lang="tr-TR" sz="27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anlamına</a:t>
            </a:r>
            <a:r>
              <a:rPr lang="tr-TR" sz="27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geldiği</a:t>
            </a:r>
            <a:r>
              <a:rPr lang="tr-TR" sz="2700" spc="-25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zamanlar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6395" indent="-354330">
              <a:lnSpc>
                <a:spcPct val="100000"/>
              </a:lnSpc>
              <a:spcBef>
                <a:spcPts val="2165"/>
              </a:spcBef>
              <a:buClr>
                <a:srgbClr val="333399"/>
              </a:buClr>
              <a:buSzPct val="75000"/>
              <a:buFont typeface="Wingdings"/>
              <a:buChar char=""/>
              <a:tabLst>
                <a:tab pos="366395" algn="l"/>
                <a:tab pos="367030" algn="l"/>
              </a:tabLst>
            </a:pPr>
            <a:r>
              <a:rPr lang="tr-TR" spc="-5" dirty="0" smtClean="0">
                <a:solidFill>
                  <a:srgbClr val="1C1C1C"/>
                </a:solidFill>
                <a:latin typeface="Tahoma"/>
                <a:cs typeface="Tahoma"/>
              </a:rPr>
              <a:t>   Mesajlar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davranışlar</a:t>
            </a:r>
            <a:r>
              <a:rPr lang="tr-TR" spc="-2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üzerinde</a:t>
            </a:r>
            <a:r>
              <a:rPr lang="tr-TR" spc="-4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yoğunlaşır</a:t>
            </a:r>
            <a:r>
              <a:rPr lang="tr-TR" spc="-30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dirty="0" smtClean="0">
              <a:solidFill>
                <a:srgbClr val="1C1C1C"/>
              </a:solidFill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dirty="0" smtClean="0">
                <a:solidFill>
                  <a:srgbClr val="1C1C1C"/>
                </a:solidFill>
                <a:latin typeface="Tahoma"/>
                <a:cs typeface="Tahoma"/>
              </a:rPr>
              <a:t>Doğrudan</a:t>
            </a:r>
            <a:r>
              <a:rPr lang="tr-TR" spc="-25" dirty="0" smtClean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ve</a:t>
            </a:r>
            <a:r>
              <a:rPr lang="tr-TR" spc="-1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belirgin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ifadeler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kullanılır</a:t>
            </a:r>
            <a:r>
              <a:rPr lang="tr-TR" spc="-30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Normal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ses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dirty="0">
                <a:solidFill>
                  <a:srgbClr val="1C1C1C"/>
                </a:solidFill>
                <a:latin typeface="Tahoma"/>
                <a:cs typeface="Tahoma"/>
              </a:rPr>
              <a:t>tonuyla</a:t>
            </a:r>
            <a:r>
              <a:rPr lang="tr-TR" spc="-4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konuşulur</a:t>
            </a:r>
            <a:r>
              <a:rPr lang="tr-TR" spc="-35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Gerekiyorsa</a:t>
            </a:r>
            <a:r>
              <a:rPr lang="tr-TR" spc="2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sonuçlar</a:t>
            </a:r>
            <a:r>
              <a:rPr lang="tr-TR" spc="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belirlenir</a:t>
            </a:r>
            <a:r>
              <a:rPr lang="tr-TR" spc="-35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Sözler</a:t>
            </a:r>
            <a:r>
              <a:rPr lang="tr-TR" spc="-2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davranışlarla</a:t>
            </a:r>
            <a:r>
              <a:rPr lang="tr-TR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desteklenir.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39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yaşında</a:t>
            </a:r>
            <a:r>
              <a:rPr lang="tr-TR" sz="3200" b="1" spc="-4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bir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çocuğun</a:t>
            </a:r>
            <a:r>
              <a:rPr lang="tr-TR" sz="3200" b="1" spc="-2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ifadesi</a:t>
            </a:r>
            <a:r>
              <a:rPr lang="tr-TR" sz="3200" b="1" spc="-3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şöyle;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tr-TR" spc="-5" dirty="0">
                <a:latin typeface="Tahoma"/>
                <a:cs typeface="Tahoma"/>
              </a:rPr>
              <a:t>“Ne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olduğunu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tam olarak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anlayamazsam,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bana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kızdıkları </a:t>
            </a:r>
            <a:r>
              <a:rPr lang="tr-TR" spc="-8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şeyleri</a:t>
            </a:r>
            <a:r>
              <a:rPr lang="tr-TR" spc="15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yapmaya</a:t>
            </a:r>
            <a:r>
              <a:rPr lang="tr-TR" spc="1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devam</a:t>
            </a:r>
            <a:r>
              <a:rPr lang="tr-TR" spc="1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ederim.</a:t>
            </a:r>
            <a:r>
              <a:rPr lang="tr-TR" spc="14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Çünkü</a:t>
            </a:r>
            <a:r>
              <a:rPr lang="tr-TR" spc="13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benim</a:t>
            </a:r>
            <a:r>
              <a:rPr lang="tr-TR" spc="1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annem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babam,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ben</a:t>
            </a:r>
            <a:r>
              <a:rPr lang="tr-TR" spc="-5" dirty="0">
                <a:latin typeface="Tahoma"/>
                <a:cs typeface="Tahoma"/>
              </a:rPr>
              <a:t> çok ileri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gittiğimi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anlayıncaya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kadar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yumuşak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davranmaya</a:t>
            </a:r>
            <a:r>
              <a:rPr lang="tr-TR" dirty="0">
                <a:latin typeface="Tahoma"/>
                <a:cs typeface="Tahoma"/>
              </a:rPr>
              <a:t> devam </a:t>
            </a:r>
            <a:r>
              <a:rPr lang="tr-TR" spc="-10" dirty="0">
                <a:latin typeface="Tahoma"/>
                <a:cs typeface="Tahoma"/>
              </a:rPr>
              <a:t>ederler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sonra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aniden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patlarlar.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Ben </a:t>
            </a:r>
            <a:r>
              <a:rPr lang="tr-TR" dirty="0">
                <a:latin typeface="Tahoma"/>
                <a:cs typeface="Tahoma"/>
              </a:rPr>
              <a:t>o ana </a:t>
            </a:r>
            <a:r>
              <a:rPr lang="tr-TR" spc="-5" dirty="0">
                <a:latin typeface="Tahoma"/>
                <a:cs typeface="Tahoma"/>
              </a:rPr>
              <a:t>kadar </a:t>
            </a:r>
            <a:r>
              <a:rPr lang="tr-TR" spc="-10" dirty="0">
                <a:latin typeface="Tahoma"/>
                <a:cs typeface="Tahoma"/>
              </a:rPr>
              <a:t>yanlış </a:t>
            </a:r>
            <a:r>
              <a:rPr lang="tr-TR" spc="-5" dirty="0">
                <a:latin typeface="Tahoma"/>
                <a:cs typeface="Tahoma"/>
              </a:rPr>
              <a:t>davrandığımı anlayamam, doğru </a:t>
            </a:r>
            <a:r>
              <a:rPr lang="tr-TR" spc="-8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davrandığımı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sanırım</a:t>
            </a:r>
            <a:r>
              <a:rPr lang="tr-TR" spc="-5" dirty="0" smtClean="0">
                <a:latin typeface="Tahoma"/>
                <a:cs typeface="Tahoma"/>
              </a:rPr>
              <a:t>”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06417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r>
              <a:rPr lang="tr-TR" altLang="tr-TR" sz="3200" b="1" dirty="0" smtClean="0"/>
              <a:t/>
            </a:r>
            <a:br>
              <a:rPr lang="tr-TR" altLang="tr-TR" sz="3200" b="1" dirty="0" smtClean="0"/>
            </a:br>
            <a:r>
              <a:rPr lang="tr-TR" altLang="tr-TR" sz="3200" b="1" dirty="0" smtClean="0">
                <a:solidFill>
                  <a:srgbClr val="FF0000"/>
                </a:solidFill>
              </a:rPr>
              <a:t>kullanılmaması</a:t>
            </a:r>
            <a:r>
              <a:rPr lang="tr-TR" altLang="tr-TR" sz="3200" b="1" dirty="0" smtClean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30966"/>
            <a:ext cx="9601196" cy="3791414"/>
          </a:xfrm>
        </p:spPr>
        <p:txBody>
          <a:bodyPr numCol="2">
            <a:noAutofit/>
          </a:bodyPr>
          <a:lstStyle/>
          <a:p>
            <a:pPr>
              <a:lnSpc>
                <a:spcPct val="90000"/>
              </a:lnSpc>
            </a:pPr>
            <a:r>
              <a:rPr lang="tr-TR" altLang="tr-TR" dirty="0"/>
              <a:t>İstekler, umutlar, </a:t>
            </a:r>
            <a:r>
              <a:rPr lang="tr-TR" altLang="tr-TR" dirty="0" smtClean="0"/>
              <a:t>zorunluluklar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Tekrar ve hatırlatmalar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Konuşmalar, dersler, söylevler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Yanlış davranışı görmezden gelme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Açık olmayan </a:t>
            </a:r>
            <a:r>
              <a:rPr lang="tr-TR" altLang="tr-TR" dirty="0" smtClean="0"/>
              <a:t>direktifler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Etkili bir model </a:t>
            </a:r>
            <a:r>
              <a:rPr lang="tr-TR" altLang="tr-TR" dirty="0" smtClean="0"/>
              <a:t>oluşturamama</a:t>
            </a:r>
          </a:p>
          <a:p>
            <a:pPr>
              <a:lnSpc>
                <a:spcPct val="90000"/>
              </a:lnSpc>
            </a:pPr>
            <a:endParaRPr lang="tr-TR" altLang="tr-TR" dirty="0"/>
          </a:p>
          <a:p>
            <a:pPr marL="0" indent="0">
              <a:lnSpc>
                <a:spcPct val="90000"/>
              </a:lnSpc>
              <a:buNone/>
            </a:pP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Pazarlık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Tartışma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Rüşvetler ve özel ödüller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Anne baba arasındaki tutarsızlık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Arkadan takipte etkili </a:t>
            </a:r>
            <a:r>
              <a:rPr lang="tr-TR" altLang="tr-TR" dirty="0" smtClean="0"/>
              <a:t>olamama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2735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r>
              <a:rPr lang="tr-TR" altLang="tr-TR" sz="3200" b="1" dirty="0"/>
              <a:t/>
            </a:r>
            <a:br>
              <a:rPr lang="tr-TR" altLang="tr-TR" sz="3200" b="1" dirty="0"/>
            </a:br>
            <a:r>
              <a:rPr lang="tr-TR" altLang="tr-TR" sz="3200" b="1" dirty="0">
                <a:solidFill>
                  <a:srgbClr val="FF0000"/>
                </a:solidFill>
              </a:rPr>
              <a:t>kullanılmaması</a:t>
            </a:r>
            <a:r>
              <a:rPr lang="tr-TR" altLang="tr-TR" sz="3200" b="1" dirty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</a:rPr>
              <a:t>Gerçekleştirilmeyecek veya belirsiz tehditler kullanmayın. </a:t>
            </a:r>
          </a:p>
          <a:p>
            <a:pPr>
              <a:buFontTx/>
              <a:buNone/>
            </a:pPr>
            <a:r>
              <a:rPr lang="tr-TR" altLang="tr-TR" dirty="0"/>
              <a:t>   “ Oraya gelirsem çok kötü olur.”</a:t>
            </a:r>
          </a:p>
          <a:p>
            <a:pPr>
              <a:buFontTx/>
              <a:buNone/>
            </a:pPr>
            <a:r>
              <a:rPr lang="tr-TR" altLang="tr-TR" dirty="0"/>
              <a:t>   “ Hele bir dene bak neler yapıyorum.”</a:t>
            </a:r>
          </a:p>
          <a:p>
            <a:pPr>
              <a:buFontTx/>
              <a:buNone/>
            </a:pPr>
            <a:r>
              <a:rPr lang="tr-TR" altLang="tr-TR" dirty="0"/>
              <a:t>   “ Seni döverim.”</a:t>
            </a:r>
          </a:p>
          <a:p>
            <a:pPr>
              <a:buFontTx/>
              <a:buNone/>
            </a:pPr>
            <a:r>
              <a:rPr lang="tr-TR" altLang="tr-TR" dirty="0"/>
              <a:t>   “ Babana söylersem görürsün gününü.” </a:t>
            </a:r>
            <a:r>
              <a:rPr lang="tr-TR" altLang="tr-TR" dirty="0" smtClean="0"/>
              <a:t>gibi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5299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r>
              <a:rPr lang="tr-TR" altLang="tr-TR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altLang="tr-TR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altLang="tr-TR" sz="3200" b="1" dirty="0" smtClean="0">
                <a:solidFill>
                  <a:srgbClr val="FF0000"/>
                </a:solidFill>
              </a:rPr>
              <a:t>kullanılması</a:t>
            </a:r>
            <a:r>
              <a:rPr lang="tr-TR" altLang="tr-TR" sz="3200" b="1" dirty="0" smtClean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Mesajlarınızı davranışlar üzerine yoğunlaştırın</a:t>
            </a:r>
          </a:p>
          <a:p>
            <a:r>
              <a:rPr lang="tr-TR" altLang="tr-TR" dirty="0"/>
              <a:t>Doğrudan ve belirgin ifadeler kullanın</a:t>
            </a:r>
          </a:p>
          <a:p>
            <a:r>
              <a:rPr lang="tr-TR" altLang="tr-TR" dirty="0"/>
              <a:t>Normal sesinizi kullanın</a:t>
            </a:r>
          </a:p>
          <a:p>
            <a:r>
              <a:rPr lang="tr-TR" altLang="tr-TR" dirty="0"/>
              <a:t>Sonuçları belirleyin</a:t>
            </a:r>
          </a:p>
          <a:p>
            <a:r>
              <a:rPr lang="tr-TR" altLang="tr-TR" dirty="0"/>
              <a:t>Sözlerinizi davranışlarla destekleyin</a:t>
            </a:r>
            <a:r>
              <a:rPr lang="tr-TR" altLang="tr-TR" dirty="0" smtClean="0"/>
              <a:t>.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0052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b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altLang="tr-TR" sz="3200" b="1" dirty="0">
                <a:solidFill>
                  <a:srgbClr val="FF0000"/>
                </a:solidFill>
              </a:rPr>
              <a:t>kullanılması</a:t>
            </a:r>
            <a:r>
              <a:rPr lang="tr-TR" altLang="tr-TR" sz="3200" b="1" dirty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altLang="tr-TR" dirty="0"/>
              <a:t>Kararlı olun ve açıklama yapmanız gerekiyorsa mantıklı ve kısa açıklamalar yapın</a:t>
            </a:r>
            <a:r>
              <a:rPr lang="tr-TR" altLang="tr-TR" dirty="0" smtClean="0"/>
              <a:t>.</a:t>
            </a:r>
          </a:p>
          <a:p>
            <a:r>
              <a:rPr lang="tr-TR" altLang="tr-TR" dirty="0" smtClean="0"/>
              <a:t>“ </a:t>
            </a:r>
            <a:r>
              <a:rPr lang="tr-TR" altLang="tr-TR" dirty="0"/>
              <a:t>Hayır ” demeden önce bir kez daha düşünün. Ağzınızdan çıkacak </a:t>
            </a:r>
            <a:r>
              <a:rPr lang="tr-TR" altLang="tr-TR" dirty="0" smtClean="0"/>
              <a:t>hayır kelimesi</a:t>
            </a:r>
            <a:r>
              <a:rPr lang="tr-TR" altLang="tr-TR" dirty="0"/>
              <a:t>,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belki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olabilir,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evet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anlamlarına gelmemelidir. </a:t>
            </a:r>
          </a:p>
        </p:txBody>
      </p:sp>
    </p:spTree>
    <p:extLst>
      <p:ext uri="{BB962C8B-B14F-4D97-AF65-F5344CB8AC3E}">
        <p14:creationId xmlns:p14="http://schemas.microsoft.com/office/powerpoint/2010/main" val="19336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4251" y="1316668"/>
            <a:ext cx="9601196" cy="3177273"/>
          </a:xfrm>
        </p:spPr>
        <p:txBody>
          <a:bodyPr>
            <a:normAutofit/>
          </a:bodyPr>
          <a:lstStyle/>
          <a:p>
            <a:pPr marL="41275" marR="368300" indent="-29209">
              <a:lnSpc>
                <a:spcPct val="150000"/>
              </a:lnSpc>
              <a:spcBef>
                <a:spcPts val="105"/>
              </a:spcBef>
            </a:pPr>
            <a:r>
              <a:rPr lang="tr-TR" sz="2200" b="1" spc="-10" dirty="0">
                <a:latin typeface="Tahoma"/>
                <a:cs typeface="Tahoma"/>
              </a:rPr>
              <a:t>Sınır </a:t>
            </a:r>
            <a:r>
              <a:rPr lang="tr-TR" sz="2200" b="1" spc="-5" dirty="0">
                <a:latin typeface="Tahoma"/>
                <a:cs typeface="Tahoma"/>
              </a:rPr>
              <a:t>koyma </a:t>
            </a:r>
            <a:r>
              <a:rPr lang="tr-TR" sz="2200" b="1" spc="-10" dirty="0">
                <a:latin typeface="Tahoma"/>
                <a:cs typeface="Tahoma"/>
              </a:rPr>
              <a:t>konusunda </a:t>
            </a:r>
            <a:r>
              <a:rPr lang="tr-TR" sz="2200" b="1" spc="-5" dirty="0">
                <a:latin typeface="Tahoma"/>
                <a:cs typeface="Tahoma"/>
              </a:rPr>
              <a:t>sorunları </a:t>
            </a:r>
            <a:r>
              <a:rPr lang="tr-TR" sz="2200" b="1" spc="-810" dirty="0">
                <a:latin typeface="Tahoma"/>
                <a:cs typeface="Tahoma"/>
              </a:rPr>
              <a:t> </a:t>
            </a:r>
            <a:r>
              <a:rPr lang="tr-TR" sz="2200" b="1" spc="-10" dirty="0">
                <a:latin typeface="Tahoma"/>
                <a:cs typeface="Tahoma"/>
              </a:rPr>
              <a:t>önlemenin </a:t>
            </a:r>
            <a:r>
              <a:rPr lang="tr-TR" sz="2200" b="1" spc="-5" dirty="0">
                <a:latin typeface="Tahoma"/>
                <a:cs typeface="Tahoma"/>
              </a:rPr>
              <a:t>ilk adımı; </a:t>
            </a:r>
            <a:r>
              <a:rPr lang="tr-TR" sz="2200" spc="-10" dirty="0">
                <a:latin typeface="Tahoma"/>
                <a:cs typeface="Tahoma"/>
              </a:rPr>
              <a:t>yanlış giden </a:t>
            </a:r>
            <a:r>
              <a:rPr lang="tr-TR" sz="2200" spc="-81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şeylerin</a:t>
            </a:r>
            <a:r>
              <a:rPr lang="tr-TR" sz="2200" spc="3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farkına</a:t>
            </a:r>
            <a:r>
              <a:rPr lang="tr-TR" sz="2200" spc="2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varmaktır.</a:t>
            </a:r>
            <a:r>
              <a:rPr lang="tr-TR" sz="2200" dirty="0">
                <a:latin typeface="Tahoma"/>
                <a:cs typeface="Tahoma"/>
              </a:rPr>
              <a:t/>
            </a:r>
            <a:br>
              <a:rPr lang="tr-TR" sz="2200" dirty="0">
                <a:latin typeface="Tahoma"/>
                <a:cs typeface="Tahoma"/>
              </a:rPr>
            </a:br>
            <a:r>
              <a:rPr lang="tr-TR" sz="2200" spc="-5" dirty="0">
                <a:latin typeface="Tahoma"/>
                <a:cs typeface="Tahoma"/>
              </a:rPr>
              <a:t>Amacımız</a:t>
            </a:r>
            <a:r>
              <a:rPr lang="tr-TR" sz="2200" spc="30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mükemmellik</a:t>
            </a:r>
            <a:r>
              <a:rPr lang="tr-TR" sz="2200" spc="6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değil, </a:t>
            </a:r>
            <a:r>
              <a:rPr lang="tr-TR" sz="2200" spc="-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ilerleme</a:t>
            </a:r>
            <a:r>
              <a:rPr lang="tr-TR" sz="2200" spc="3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kaydetmektir.</a:t>
            </a:r>
            <a:r>
              <a:rPr lang="tr-TR" sz="2200" spc="4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Bunu</a:t>
            </a:r>
            <a:r>
              <a:rPr lang="tr-TR" sz="2200" spc="-1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ancak </a:t>
            </a:r>
            <a:r>
              <a:rPr lang="tr-TR" sz="2200" spc="-80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pratik</a:t>
            </a:r>
            <a:r>
              <a:rPr lang="tr-TR" sz="2200" spc="1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yaparak</a:t>
            </a:r>
            <a:r>
              <a:rPr lang="tr-TR" sz="2200" spc="1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sağlayabiliriz.</a:t>
            </a:r>
            <a:r>
              <a:rPr lang="tr-TR" dirty="0">
                <a:latin typeface="Tahoma"/>
                <a:cs typeface="Tahoma"/>
              </a:rPr>
              <a:t/>
            </a:r>
            <a:br>
              <a:rPr lang="tr-TR" dirty="0">
                <a:latin typeface="Tahoma"/>
                <a:cs typeface="Tahoma"/>
              </a:rPr>
            </a:br>
            <a:endParaRPr lang="tr-TR" dirty="0"/>
          </a:p>
        </p:txBody>
      </p:sp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1140" y="3611491"/>
            <a:ext cx="2362647" cy="25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9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854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b="1" dirty="0">
                <a:solidFill>
                  <a:srgbClr val="FF0000"/>
                </a:solidFill>
              </a:rPr>
              <a:t>Çocuklarınıza yasaklar yerine sınırlı seçenekler sunun.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b="1" dirty="0"/>
              <a:t> </a:t>
            </a:r>
            <a:r>
              <a:rPr lang="tr-TR" altLang="tr-TR" b="1" dirty="0">
                <a:solidFill>
                  <a:srgbClr val="FF0000"/>
                </a:solidFill>
              </a:rPr>
              <a:t>Örneğin; </a:t>
            </a:r>
            <a:r>
              <a:rPr lang="tr-TR" altLang="tr-TR" b="1" dirty="0"/>
              <a:t>“Hemen masaya otur ve yemeğini ye” </a:t>
            </a:r>
            <a:r>
              <a:rPr lang="tr-TR" altLang="tr-TR" dirty="0"/>
              <a:t>yerine </a:t>
            </a:r>
            <a:r>
              <a:rPr lang="tr-TR" altLang="tr-TR" b="1" dirty="0"/>
              <a:t>“Yemeğini kendin mi alırsın yoksa ben mi koyayım”</a:t>
            </a:r>
            <a:r>
              <a:rPr lang="tr-TR" altLang="tr-TR" dirty="0"/>
              <a:t> denmelidir.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Böylece çocuğun karar verme yetisinin gelişmesine yardımcı olunur</a:t>
            </a:r>
            <a:r>
              <a:rPr lang="tr-TR" altLang="tr-TR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tr-TR" altLang="tr-TR" b="1" dirty="0">
                <a:solidFill>
                  <a:srgbClr val="FF0000"/>
                </a:solidFill>
              </a:rPr>
              <a:t>Çocuklara neyi yapmaması gerektiğini değil, neyi yapması gerektiğini söylenmelidir.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</a:t>
            </a:r>
            <a:r>
              <a:rPr lang="tr-TR" altLang="tr-TR" b="1" dirty="0">
                <a:solidFill>
                  <a:srgbClr val="FF0000"/>
                </a:solidFill>
              </a:rPr>
              <a:t>Örneğin; </a:t>
            </a:r>
            <a:r>
              <a:rPr lang="tr-TR" altLang="tr-TR" b="1" dirty="0" smtClean="0"/>
              <a:t>“Defterlerini </a:t>
            </a:r>
            <a:r>
              <a:rPr lang="tr-TR" altLang="tr-TR" b="1" dirty="0"/>
              <a:t>ortada bırakma” </a:t>
            </a:r>
            <a:r>
              <a:rPr lang="tr-TR" altLang="tr-TR" dirty="0"/>
              <a:t>yerine </a:t>
            </a:r>
            <a:r>
              <a:rPr lang="tr-TR" altLang="tr-TR" b="1" dirty="0" smtClean="0"/>
              <a:t>“Defterlerini </a:t>
            </a:r>
            <a:r>
              <a:rPr lang="tr-TR" altLang="tr-TR" b="1" dirty="0"/>
              <a:t>toplayıp çantanın içine koyar mısın” </a:t>
            </a:r>
            <a:r>
              <a:rPr lang="tr-TR" altLang="tr-TR" dirty="0"/>
              <a:t>denmelidir.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Bir süre sonra çocuğun bu sorumluluğu ikaz edilmeden almış olması beklenir</a:t>
            </a:r>
            <a:r>
              <a:rPr lang="tr-TR" altLang="tr-TR" dirty="0" smtClean="0"/>
              <a:t>.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3765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KESİN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SINIRLAR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BELİRLEMENİN</a:t>
            </a:r>
            <a:r>
              <a:rPr lang="tr-TR" sz="3200" b="1" spc="-10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YOLLARI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spc="-5" dirty="0">
                <a:solidFill>
                  <a:schemeClr val="tx1"/>
                </a:solidFill>
                <a:latin typeface="Tahoma"/>
                <a:cs typeface="Tahoma"/>
              </a:rPr>
              <a:t>İŞBİRLİĞİNİN</a:t>
            </a:r>
            <a:r>
              <a:rPr lang="tr-TR" b="1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chemeClr val="tx1"/>
                </a:solidFill>
                <a:latin typeface="Tahoma"/>
                <a:cs typeface="Tahoma"/>
              </a:rPr>
              <a:t>DİLİ:</a:t>
            </a:r>
            <a:r>
              <a:rPr lang="tr-TR" b="1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pc="-5" dirty="0" smtClean="0">
                <a:solidFill>
                  <a:schemeClr val="tx1"/>
                </a:solidFill>
                <a:latin typeface="Tahoma"/>
                <a:cs typeface="Tahoma"/>
              </a:rPr>
              <a:t>YÜREKLENDİRME</a:t>
            </a:r>
          </a:p>
          <a:p>
            <a:pPr marL="0" indent="0">
              <a:buNone/>
            </a:pPr>
            <a:endParaRPr lang="tr-TR" dirty="0">
              <a:latin typeface="Tahoma"/>
              <a:cs typeface="Tahoma"/>
            </a:endParaRPr>
          </a:p>
          <a:p>
            <a:pPr marL="354965" marR="173355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Yüreklendirici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cesaret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kırıcı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mesajların,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çocukların </a:t>
            </a:r>
            <a:r>
              <a:rPr lang="tr-TR" dirty="0">
                <a:latin typeface="Tahoma"/>
                <a:cs typeface="Tahoma"/>
              </a:rPr>
              <a:t>davranışları </a:t>
            </a:r>
            <a:r>
              <a:rPr lang="tr-TR" spc="-5" dirty="0">
                <a:latin typeface="Tahoma"/>
                <a:cs typeface="Tahoma"/>
              </a:rPr>
              <a:t>üzerindeki etkileri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çok farklıdır.</a:t>
            </a:r>
            <a:endParaRPr lang="tr-TR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CC"/>
              </a:buClr>
              <a:buFont typeface="Wingdings"/>
              <a:buChar char=""/>
            </a:pPr>
            <a:endParaRPr lang="tr-TR" sz="4000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Biri </a:t>
            </a:r>
            <a:r>
              <a:rPr lang="tr-TR" dirty="0">
                <a:latin typeface="Tahoma"/>
                <a:cs typeface="Tahoma"/>
              </a:rPr>
              <a:t>işbirliğine,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diğeri dirence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neden</a:t>
            </a:r>
            <a:r>
              <a:rPr lang="tr-TR" spc="-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3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CESARET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KIRICI</a:t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</a:b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SÖZEL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: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1995"/>
          </a:xfrm>
        </p:spPr>
        <p:txBody>
          <a:bodyPr>
            <a:normAutofit fontScale="85000" lnSpcReduction="20000"/>
          </a:bodyPr>
          <a:lstStyle/>
          <a:p>
            <a:pPr marL="393700">
              <a:lnSpc>
                <a:spcPct val="100000"/>
              </a:lnSpc>
            </a:pPr>
            <a:r>
              <a:rPr lang="tr-TR" b="1" spc="-5" dirty="0">
                <a:latin typeface="Tahoma"/>
                <a:cs typeface="Tahoma"/>
              </a:rPr>
              <a:t>“Bir</a:t>
            </a:r>
            <a:r>
              <a:rPr lang="tr-TR" b="1" spc="-30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kerecik</a:t>
            </a:r>
            <a:r>
              <a:rPr lang="tr-TR" b="1" spc="-15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olsun</a:t>
            </a:r>
            <a:r>
              <a:rPr lang="tr-TR" b="1" spc="-40" dirty="0">
                <a:latin typeface="Tahoma"/>
                <a:cs typeface="Tahoma"/>
              </a:rPr>
              <a:t> </a:t>
            </a:r>
            <a:r>
              <a:rPr lang="tr-TR" b="1" dirty="0" smtClean="0">
                <a:latin typeface="Tahoma"/>
                <a:cs typeface="Tahoma"/>
              </a:rPr>
              <a:t>işbirliği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b="1" dirty="0" smtClean="0">
                <a:latin typeface="Tahoma"/>
                <a:cs typeface="Tahoma"/>
              </a:rPr>
              <a:t>yapamaz</a:t>
            </a:r>
            <a:r>
              <a:rPr lang="tr-TR" b="1" spc="-95" dirty="0" smtClean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mısın</a:t>
            </a:r>
            <a:r>
              <a:rPr lang="tr-TR" b="1" dirty="0" smtClean="0">
                <a:latin typeface="Tahoma"/>
                <a:cs typeface="Tahoma"/>
              </a:rPr>
              <a:t>?”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İşbirliği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yapacağına</a:t>
            </a:r>
            <a:r>
              <a:rPr lang="tr-TR" dirty="0" smtClean="0">
                <a:latin typeface="Tahoma"/>
                <a:cs typeface="Tahoma"/>
              </a:rPr>
              <a:t> inanmıyorum</a:t>
            </a:r>
            <a:endParaRPr lang="tr-TR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770"/>
              </a:spcBef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Suçlama,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utandırma</a:t>
            </a:r>
            <a:endParaRPr lang="tr-TR" dirty="0" smtClean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b="1" spc="-5" dirty="0">
                <a:latin typeface="Tahoma"/>
                <a:cs typeface="Tahoma"/>
              </a:rPr>
              <a:t>“İnanmıyorum,</a:t>
            </a:r>
            <a:r>
              <a:rPr lang="tr-TR" b="1" spc="-50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ödevini</a:t>
            </a:r>
            <a:r>
              <a:rPr lang="tr-TR" b="1" spc="-40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yapmışsın</a:t>
            </a:r>
            <a:r>
              <a:rPr lang="tr-TR" b="1" dirty="0" smtClean="0">
                <a:latin typeface="Tahoma"/>
                <a:cs typeface="Tahoma"/>
              </a:rPr>
              <a:t>.”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Senin</a:t>
            </a:r>
            <a:r>
              <a:rPr lang="tr-TR" spc="15" dirty="0" smtClean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ödevini </a:t>
            </a:r>
            <a:r>
              <a:rPr lang="tr-TR" spc="-5" dirty="0" smtClean="0">
                <a:latin typeface="Tahoma"/>
                <a:cs typeface="Tahoma"/>
              </a:rPr>
              <a:t>yapmana</a:t>
            </a:r>
            <a:r>
              <a:rPr lang="tr-TR" spc="-45" dirty="0" smtClean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güvenmiyorum</a:t>
            </a:r>
            <a:r>
              <a:rPr lang="tr-TR" dirty="0" smtClean="0">
                <a:latin typeface="Tahoma"/>
                <a:cs typeface="Tahoma"/>
              </a:rPr>
              <a:t>.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Dışlama,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utandırma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b="1" dirty="0">
                <a:latin typeface="Tahoma"/>
                <a:cs typeface="Tahoma"/>
              </a:rPr>
              <a:t>“Hele</a:t>
            </a:r>
            <a:r>
              <a:rPr lang="tr-TR" b="1" spc="-35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bir </a:t>
            </a:r>
            <a:r>
              <a:rPr lang="tr-TR" b="1" spc="-5" dirty="0">
                <a:latin typeface="Tahoma"/>
                <a:cs typeface="Tahoma"/>
              </a:rPr>
              <a:t>daha</a:t>
            </a:r>
            <a:r>
              <a:rPr lang="tr-TR" b="1" spc="-25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dene</a:t>
            </a:r>
            <a:r>
              <a:rPr lang="tr-TR" b="1" spc="-20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de görelim”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Yanlış </a:t>
            </a:r>
            <a:r>
              <a:rPr lang="tr-TR" dirty="0">
                <a:latin typeface="Tahoma"/>
                <a:cs typeface="Tahoma"/>
              </a:rPr>
              <a:t>davranmaya devam </a:t>
            </a:r>
            <a:r>
              <a:rPr lang="tr-TR" spc="-5" dirty="0">
                <a:latin typeface="Tahoma"/>
                <a:cs typeface="Tahoma"/>
              </a:rPr>
              <a:t>et, çünkü senin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işbirliği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yapacağına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inanmıyorum.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Tehdit, meydan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okuma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24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CESARET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KIRICI</a:t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DAVRANIŞSAL </a:t>
            </a:r>
            <a:r>
              <a:rPr lang="tr-TR" sz="3200" b="1" spc="-92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MESAJLAR: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1737" y="2556932"/>
            <a:ext cx="1076092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/>
              <a:t>“8 yaşında ödevini yapan bir çocuğa, anne  sürekli yardım teklif ediyor.”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>
                <a:solidFill>
                  <a:srgbClr val="C00000"/>
                </a:solidFill>
              </a:rPr>
              <a:t>Altında yatan </a:t>
            </a:r>
            <a:r>
              <a:rPr lang="tr-TR" b="1" dirty="0" smtClean="0">
                <a:solidFill>
                  <a:srgbClr val="C00000"/>
                </a:solidFill>
              </a:rPr>
              <a:t>mesaj: </a:t>
            </a:r>
            <a:r>
              <a:rPr lang="tr-TR" dirty="0" smtClean="0"/>
              <a:t>Sen </a:t>
            </a:r>
            <a:r>
              <a:rPr lang="tr-TR" dirty="0"/>
              <a:t>kendi başına ödevini yapamazsın.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tr-TR" dirty="0"/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/>
              <a:t>“2 Çocuk kavga ediyor, babaları işe karışıyor.”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>
                <a:solidFill>
                  <a:srgbClr val="C00000"/>
                </a:solidFill>
              </a:rPr>
              <a:t>Altında yatan mesaj: </a:t>
            </a:r>
            <a:r>
              <a:rPr lang="tr-TR" dirty="0"/>
              <a:t>Siz problemi tek başınıza  çözemezsiniz.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33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YÜREKLENDİRİCİ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İşbirliğini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başlatma,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Çözümü</a:t>
            </a:r>
            <a:r>
              <a:rPr lang="tr-TR" spc="-5" dirty="0">
                <a:latin typeface="Tahoma"/>
                <a:cs typeface="Tahoma"/>
              </a:rPr>
              <a:t> çocuklara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buldurma,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Uygun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seçenekleri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onaylama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Yüreklendirme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Olumlu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geribildirim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içerir</a:t>
            </a:r>
            <a:r>
              <a:rPr lang="tr-TR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38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SONUÇLARI</a:t>
            </a:r>
            <a:r>
              <a:rPr lang="tr-TR" sz="3200" b="1" spc="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ETKİLİ</a:t>
            </a:r>
            <a:r>
              <a:rPr lang="tr-TR" sz="3200" b="1" spc="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KILAN	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Kontrol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etme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Sona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erdirme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 smtClean="0">
                <a:latin typeface="Tahoma"/>
                <a:cs typeface="Tahoma"/>
              </a:rPr>
              <a:t>Sakinleşme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 smtClean="0">
                <a:latin typeface="Tahoma"/>
                <a:cs typeface="Tahoma"/>
              </a:rPr>
              <a:t>Kararlılık-tutarlılık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endParaRPr lang="tr-TR" spc="-5" dirty="0">
              <a:latin typeface="Tahoma"/>
              <a:cs typeface="Tahoma"/>
            </a:endParaRPr>
          </a:p>
          <a:p>
            <a:pPr marL="12065" indent="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None/>
              <a:tabLst>
                <a:tab pos="354965" algn="l"/>
                <a:tab pos="356235" algn="l"/>
              </a:tabLst>
            </a:pPr>
            <a:endParaRPr lang="tr-TR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 err="1" smtClean="0">
                <a:latin typeface="Tahoma"/>
                <a:cs typeface="Tahoma"/>
              </a:rPr>
              <a:t>Anındalık</a:t>
            </a:r>
            <a:endParaRPr lang="tr-TR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 smtClean="0">
                <a:latin typeface="Tahoma"/>
                <a:cs typeface="Tahoma"/>
              </a:rPr>
              <a:t>Model</a:t>
            </a:r>
            <a:r>
              <a:rPr lang="tr-TR" spc="-45" dirty="0" smtClean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oluşturma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 smtClean="0">
                <a:latin typeface="Tahoma"/>
                <a:cs typeface="Tahoma"/>
              </a:rPr>
              <a:t>Zaman</a:t>
            </a:r>
            <a:r>
              <a:rPr lang="tr-TR" spc="-40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sınırlamaları</a:t>
            </a:r>
            <a:endParaRPr lang="tr-TR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 smtClean="0">
                <a:latin typeface="Tahoma"/>
                <a:cs typeface="Tahoma"/>
              </a:rPr>
              <a:t>Temiz</a:t>
            </a:r>
            <a:r>
              <a:rPr lang="tr-TR" spc="-20" dirty="0" smtClean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sayfa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açmak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130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ANA-BABALAR</a:t>
            </a:r>
            <a:b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KURALLARINI</a:t>
            </a:r>
            <a:r>
              <a:rPr lang="tr-TR" sz="3200" b="1" spc="-3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NASIL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ÖĞRETİRLER?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237" y="3004500"/>
            <a:ext cx="8559526" cy="2736031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816237" y="2495390"/>
            <a:ext cx="549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Disiplin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kurarken;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3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Eğitim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Modelinden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birini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kullanırız.</a:t>
            </a:r>
            <a:endParaRPr sz="1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893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CEZACI/OTOKRATİK</a:t>
            </a:r>
            <a:r>
              <a:rPr lang="tr-TR" sz="3200" b="1" spc="-6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YAKLAŞIM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342" y="2364059"/>
            <a:ext cx="11140068" cy="4014439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600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inancı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600" spc="-5" dirty="0">
                <a:latin typeface="Tahoma"/>
                <a:cs typeface="Tahoma"/>
              </a:rPr>
              <a:t>Eğer</a:t>
            </a:r>
            <a:r>
              <a:rPr lang="tr-TR" sz="1600" spc="-1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acı</a:t>
            </a:r>
            <a:r>
              <a:rPr lang="tr-TR" sz="1600" spc="-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çekmezlerse,</a:t>
            </a:r>
            <a:r>
              <a:rPr lang="tr-TR" sz="1600" spc="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çocuklar</a:t>
            </a:r>
            <a:r>
              <a:rPr lang="tr-TR" sz="1600" spc="2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öğrenemezler.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latin typeface="Tahoma"/>
                <a:cs typeface="Tahoma"/>
              </a:rPr>
              <a:t>Çocuklar</a:t>
            </a:r>
            <a:r>
              <a:rPr lang="tr-TR" sz="1600" spc="4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korkmazlarsa</a:t>
            </a:r>
            <a:r>
              <a:rPr lang="tr-TR" sz="1600" spc="5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sizin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kurallarınıza</a:t>
            </a:r>
            <a:r>
              <a:rPr lang="tr-TR" sz="1600" spc="2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saygı</a:t>
            </a:r>
            <a:r>
              <a:rPr lang="tr-TR" sz="1600" spc="4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göstermezler</a:t>
            </a:r>
            <a:r>
              <a:rPr lang="tr-TR" sz="1600" spc="-10" dirty="0" smtClean="0">
                <a:latin typeface="Tahoma"/>
                <a:cs typeface="Tahoma"/>
              </a:rPr>
              <a:t>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Güç</a:t>
            </a:r>
            <a:r>
              <a:rPr lang="tr-TR" sz="16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6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kontrol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600" spc="-5" dirty="0">
                <a:latin typeface="Tahoma"/>
                <a:cs typeface="Tahoma"/>
              </a:rPr>
              <a:t>Hepsi</a:t>
            </a:r>
            <a:r>
              <a:rPr lang="tr-TR" sz="1600" spc="-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ana</a:t>
            </a:r>
            <a:r>
              <a:rPr lang="tr-TR" sz="1600" spc="-35" dirty="0">
                <a:latin typeface="Tahoma"/>
                <a:cs typeface="Tahoma"/>
              </a:rPr>
              <a:t> </a:t>
            </a:r>
            <a:r>
              <a:rPr lang="tr-TR" sz="1600" spc="-5" dirty="0" smtClean="0">
                <a:latin typeface="Tahoma"/>
                <a:cs typeface="Tahoma"/>
              </a:rPr>
              <a:t>babanın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Problem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çözme</a:t>
            </a:r>
            <a:r>
              <a:rPr lang="tr-TR" sz="16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süreci</a:t>
            </a:r>
            <a:endParaRPr lang="tr-TR" sz="1600" dirty="0">
              <a:latin typeface="Tahoma"/>
              <a:cs typeface="Tahoma"/>
            </a:endParaRPr>
          </a:p>
          <a:p>
            <a:pPr marL="12700" marR="1790700" algn="just">
              <a:lnSpc>
                <a:spcPct val="100000"/>
              </a:lnSpc>
              <a:spcBef>
                <a:spcPts val="5"/>
              </a:spcBef>
            </a:pPr>
            <a:r>
              <a:rPr lang="tr-TR" sz="1600" spc="-10" dirty="0">
                <a:latin typeface="Tahoma"/>
                <a:cs typeface="Tahoma"/>
              </a:rPr>
              <a:t>Zorla problemi çözme çocuğun </a:t>
            </a:r>
            <a:r>
              <a:rPr lang="tr-TR" sz="1600" spc="-5" dirty="0">
                <a:latin typeface="Tahoma"/>
                <a:cs typeface="Tahoma"/>
              </a:rPr>
              <a:t>aleyhine </a:t>
            </a:r>
            <a:r>
              <a:rPr lang="tr-TR" sz="160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Süreci </a:t>
            </a:r>
            <a:r>
              <a:rPr lang="tr-TR" sz="1600" spc="-5" dirty="0">
                <a:latin typeface="Tahoma"/>
                <a:cs typeface="Tahoma"/>
              </a:rPr>
              <a:t>ana baba </a:t>
            </a:r>
            <a:r>
              <a:rPr lang="tr-TR" sz="1600" spc="-10" dirty="0">
                <a:latin typeface="Tahoma"/>
                <a:cs typeface="Tahoma"/>
              </a:rPr>
              <a:t>yönetir </a:t>
            </a:r>
            <a:r>
              <a:rPr lang="tr-TR" sz="1600" spc="-5" dirty="0">
                <a:latin typeface="Tahoma"/>
                <a:cs typeface="Tahoma"/>
              </a:rPr>
              <a:t>ve </a:t>
            </a:r>
            <a:r>
              <a:rPr lang="tr-TR" sz="1600" spc="-10" dirty="0">
                <a:latin typeface="Tahoma"/>
                <a:cs typeface="Tahoma"/>
              </a:rPr>
              <a:t>kontrol </a:t>
            </a:r>
            <a:r>
              <a:rPr lang="tr-TR" sz="1600" spc="-10" dirty="0" smtClean="0">
                <a:latin typeface="Tahoma"/>
                <a:cs typeface="Tahoma"/>
              </a:rPr>
              <a:t>eder. </a:t>
            </a:r>
            <a:r>
              <a:rPr lang="tr-TR" sz="1600" spc="-5" dirty="0" smtClean="0">
                <a:latin typeface="Tahoma"/>
                <a:cs typeface="Tahoma"/>
              </a:rPr>
              <a:t>Kararları</a:t>
            </a:r>
            <a:r>
              <a:rPr lang="tr-TR" sz="1600" spc="-15" dirty="0" smtClean="0">
                <a:latin typeface="Tahoma"/>
                <a:cs typeface="Tahoma"/>
              </a:rPr>
              <a:t> </a:t>
            </a:r>
            <a:r>
              <a:rPr lang="tr-TR" sz="1600" spc="-5" dirty="0" smtClean="0">
                <a:latin typeface="Tahoma"/>
                <a:cs typeface="Tahoma"/>
              </a:rPr>
              <a:t>onlar</a:t>
            </a:r>
            <a:r>
              <a:rPr lang="tr-TR" sz="1600" spc="15" dirty="0" smtClean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alır</a:t>
            </a:r>
            <a:r>
              <a:rPr lang="tr-TR" sz="1600" spc="-10" dirty="0" smtClean="0">
                <a:latin typeface="Tahoma"/>
                <a:cs typeface="Tahoma"/>
              </a:rPr>
              <a:t>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öğrenir</a:t>
            </a:r>
            <a:endParaRPr lang="tr-TR" sz="1600" dirty="0">
              <a:latin typeface="Tahoma"/>
              <a:cs typeface="Tahoma"/>
            </a:endParaRPr>
          </a:p>
          <a:p>
            <a:pPr marL="12700" marR="1075690">
              <a:lnSpc>
                <a:spcPct val="100000"/>
              </a:lnSpc>
              <a:spcBef>
                <a:spcPts val="5"/>
              </a:spcBef>
              <a:tabLst>
                <a:tab pos="1009015" algn="l"/>
              </a:tabLst>
            </a:pPr>
            <a:r>
              <a:rPr lang="tr-TR" sz="1600" spc="-10" dirty="0">
                <a:latin typeface="Tahoma"/>
                <a:cs typeface="Tahoma"/>
              </a:rPr>
              <a:t>Problemi</a:t>
            </a:r>
            <a:r>
              <a:rPr lang="tr-TR" sz="1600" spc="2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çözmek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ana</a:t>
            </a:r>
            <a:r>
              <a:rPr lang="tr-TR" sz="1600" spc="-1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babaların</a:t>
            </a:r>
            <a:r>
              <a:rPr lang="tr-TR" sz="160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sorumluluğudur. </a:t>
            </a:r>
            <a:r>
              <a:rPr lang="tr-TR" sz="1600" spc="-484" dirty="0">
                <a:latin typeface="Tahoma"/>
                <a:cs typeface="Tahoma"/>
              </a:rPr>
              <a:t> </a:t>
            </a:r>
            <a:r>
              <a:rPr lang="tr-TR" sz="1600" spc="-10" dirty="0" smtClean="0">
                <a:latin typeface="Tahoma"/>
                <a:cs typeface="Tahoma"/>
              </a:rPr>
              <a:t>İletişimde kırıcı</a:t>
            </a:r>
            <a:r>
              <a:rPr lang="tr-TR" sz="1600" dirty="0" smtClean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yöntemleri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öğrenir</a:t>
            </a:r>
            <a:r>
              <a:rPr lang="tr-TR" sz="1600" spc="-5" dirty="0" smtClean="0">
                <a:latin typeface="Tahoma"/>
                <a:cs typeface="Tahoma"/>
              </a:rPr>
              <a:t>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600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6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6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verir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500880" algn="l"/>
              </a:tabLst>
            </a:pPr>
            <a:r>
              <a:rPr lang="tr-TR" sz="1600" spc="-5" dirty="0">
                <a:latin typeface="Tahoma"/>
                <a:cs typeface="Tahoma"/>
              </a:rPr>
              <a:t>Öfke,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inatçılık,</a:t>
            </a:r>
            <a:r>
              <a:rPr lang="tr-TR" sz="1600" spc="5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intikam,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isyan,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geri</a:t>
            </a:r>
            <a:r>
              <a:rPr lang="tr-TR" sz="1600" spc="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çekilme,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 smtClean="0">
                <a:latin typeface="Tahoma"/>
                <a:cs typeface="Tahoma"/>
              </a:rPr>
              <a:t>kolay bastırılma</a:t>
            </a:r>
            <a:endParaRPr lang="tr-TR"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856453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7342" y="625293"/>
            <a:ext cx="9601196" cy="1303867"/>
          </a:xfrm>
        </p:spPr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SERBEST</a:t>
            </a:r>
            <a:r>
              <a:rPr lang="tr-TR" sz="3200" b="1" spc="-5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YAKLAŞIM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7342" y="1664834"/>
            <a:ext cx="9601196" cy="4479487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inancı</a:t>
            </a:r>
            <a:endParaRPr lang="tr-TR" sz="1200" dirty="0">
              <a:latin typeface="Tahoma"/>
              <a:cs typeface="Tahoma"/>
            </a:endParaRPr>
          </a:p>
          <a:p>
            <a:pPr marL="12700" marR="5080">
              <a:lnSpc>
                <a:spcPts val="1340"/>
              </a:lnSpc>
              <a:spcBef>
                <a:spcPts val="325"/>
              </a:spcBef>
            </a:pPr>
            <a:r>
              <a:rPr lang="tr-TR" sz="1200" dirty="0">
                <a:latin typeface="Tahoma"/>
                <a:cs typeface="Tahoma"/>
              </a:rPr>
              <a:t>Benim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görevim çocuklara</a:t>
            </a:r>
            <a:r>
              <a:rPr lang="tr-TR" sz="1200" spc="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hizmet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vermek ve</a:t>
            </a:r>
            <a:r>
              <a:rPr lang="tr-TR" sz="1200" spc="2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onları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mutlu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etmektir.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 smtClean="0">
                <a:latin typeface="Tahoma"/>
                <a:cs typeface="Tahoma"/>
              </a:rPr>
              <a:t>Çocuklarımı </a:t>
            </a:r>
            <a:r>
              <a:rPr lang="tr-TR" sz="1200" spc="-425" dirty="0" smtClean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sonuçlar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etkili</a:t>
            </a:r>
            <a:r>
              <a:rPr lang="tr-TR" sz="1200" dirty="0">
                <a:latin typeface="Tahoma"/>
                <a:cs typeface="Tahoma"/>
              </a:rPr>
              <a:t> </a:t>
            </a:r>
            <a:r>
              <a:rPr lang="tr-TR" sz="1200" spc="-5" dirty="0" smtClean="0">
                <a:latin typeface="Tahoma"/>
                <a:cs typeface="Tahoma"/>
              </a:rPr>
              <a:t>olamazlar.</a:t>
            </a:r>
            <a:endParaRPr lang="tr-TR" sz="1200" dirty="0" smtClean="0">
              <a:latin typeface="Tahoma"/>
              <a:cs typeface="Tahoma"/>
            </a:endParaRPr>
          </a:p>
          <a:p>
            <a:pPr marL="0" marR="5080" indent="0">
              <a:lnSpc>
                <a:spcPts val="1340"/>
              </a:lnSpc>
              <a:spcBef>
                <a:spcPts val="325"/>
              </a:spcBef>
              <a:buNone/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spc="-5" dirty="0" smtClean="0">
                <a:solidFill>
                  <a:srgbClr val="FF0000"/>
                </a:solidFill>
                <a:latin typeface="Tahoma"/>
                <a:cs typeface="Tahoma"/>
              </a:rPr>
              <a:t>    Güç</a:t>
            </a:r>
            <a:r>
              <a:rPr lang="tr-TR" sz="1200" b="1" spc="-4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kontrol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Hepsi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 smtClean="0">
                <a:latin typeface="Tahoma"/>
                <a:cs typeface="Tahoma"/>
              </a:rPr>
              <a:t>çocuklarda</a:t>
            </a:r>
            <a:endParaRPr lang="tr-TR" sz="1200" dirty="0" smtClean="0"/>
          </a:p>
          <a:p>
            <a:pPr marL="12700" marR="3608704">
              <a:lnSpc>
                <a:spcPct val="100000"/>
              </a:lnSpc>
              <a:spcBef>
                <a:spcPts val="105"/>
              </a:spcBef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Problem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çözme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süreci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endParaRPr lang="tr-TR" sz="1200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 marR="3608704">
              <a:lnSpc>
                <a:spcPct val="100000"/>
              </a:lnSpc>
              <a:spcBef>
                <a:spcPts val="105"/>
              </a:spcBef>
            </a:pPr>
            <a:r>
              <a:rPr lang="tr-TR" sz="1200" spc="-5" dirty="0" smtClean="0">
                <a:latin typeface="Tahoma"/>
                <a:cs typeface="Tahoma"/>
              </a:rPr>
              <a:t>İkna</a:t>
            </a:r>
            <a:r>
              <a:rPr lang="tr-TR" sz="1200" spc="-15" dirty="0" smtClean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ederek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problem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çözme </a:t>
            </a:r>
            <a:r>
              <a:rPr lang="tr-TR" sz="1200" spc="-4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Çocuklar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kazanır.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Problem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çözme </a:t>
            </a:r>
            <a:r>
              <a:rPr lang="tr-TR" sz="1200" spc="-5" dirty="0">
                <a:latin typeface="Tahoma"/>
                <a:cs typeface="Tahoma"/>
              </a:rPr>
              <a:t>aşamalarını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ana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babalar</a:t>
            </a:r>
            <a:r>
              <a:rPr lang="tr-TR" sz="1200" spc="-5" dirty="0">
                <a:latin typeface="Tahoma"/>
                <a:cs typeface="Tahoma"/>
              </a:rPr>
              <a:t> gerçekleştirir</a:t>
            </a:r>
            <a:r>
              <a:rPr lang="tr-TR" sz="1200" spc="-5" dirty="0" smtClean="0">
                <a:latin typeface="Tahoma"/>
                <a:cs typeface="Tahoma"/>
              </a:rPr>
              <a:t>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öğrenir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Kurallar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benim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için değil,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başkaları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için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vardır.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Ben</a:t>
            </a:r>
            <a:r>
              <a:rPr lang="tr-TR" sz="1200" spc="-3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istediğimi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yaparım.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Ana</a:t>
            </a:r>
            <a:r>
              <a:rPr lang="tr-TR" sz="1200" dirty="0">
                <a:latin typeface="Tahoma"/>
                <a:cs typeface="Tahoma"/>
              </a:rPr>
              <a:t> babalar</a:t>
            </a:r>
            <a:r>
              <a:rPr lang="tr-TR" sz="1200" spc="2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çocuklarının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sorunlarının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çözümünden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sorumludur.</a:t>
            </a:r>
            <a:r>
              <a:rPr lang="tr-TR" sz="1200" dirty="0">
                <a:latin typeface="Tahoma"/>
                <a:cs typeface="Tahoma"/>
              </a:rPr>
              <a:t> bağımlılığı,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saygısızlığı,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ben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–merkezciliği</a:t>
            </a:r>
            <a:r>
              <a:rPr lang="tr-TR" sz="1200" dirty="0" smtClean="0">
                <a:latin typeface="Tahoma"/>
                <a:cs typeface="Tahoma"/>
              </a:rPr>
              <a:t>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2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2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spc="-5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2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2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spc="-5" dirty="0">
                <a:solidFill>
                  <a:srgbClr val="FF0000"/>
                </a:solidFill>
                <a:latin typeface="Tahoma"/>
                <a:cs typeface="Tahoma"/>
              </a:rPr>
              <a:t>verir: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Sınırları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test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ederler.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Kuralları ve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otoriteyi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zorlar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ve</a:t>
            </a:r>
            <a:r>
              <a:rPr lang="tr-TR" sz="1200" dirty="0">
                <a:latin typeface="Tahoma"/>
                <a:cs typeface="Tahoma"/>
              </a:rPr>
              <a:t> reddederler.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Söylenenleri</a:t>
            </a:r>
            <a:r>
              <a:rPr lang="tr-TR" sz="1200" spc="-3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duymazdan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gelirler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Sözleriyle</a:t>
            </a:r>
            <a:r>
              <a:rPr lang="tr-TR" sz="120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ana-babalarını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yıpratırlar</a:t>
            </a:r>
            <a:r>
              <a:rPr lang="tr-TR" sz="1200" spc="-5" dirty="0" smtClean="0">
                <a:latin typeface="Tahoma"/>
                <a:cs typeface="Tahoma"/>
              </a:rPr>
              <a:t>.</a:t>
            </a:r>
            <a:endParaRPr lang="tr-TR"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571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DEMOKRATİK</a:t>
            </a:r>
            <a:r>
              <a:rPr lang="tr-TR" sz="3200" b="1" spc="-7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YAKLAŞIM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3146"/>
          </a:xfrm>
        </p:spPr>
        <p:txBody>
          <a:bodyPr>
            <a:normAutofit fontScale="92500" lnSpcReduction="20000"/>
          </a:bodyPr>
          <a:lstStyle/>
          <a:p>
            <a:pPr marL="12065" marR="217804" indent="0">
              <a:spcBef>
                <a:spcPts val="100"/>
              </a:spcBef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50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inancı: </a:t>
            </a:r>
            <a:r>
              <a:rPr lang="tr-TR" sz="1500" spc="-5" dirty="0" smtClean="0">
                <a:latin typeface="Tahoma"/>
                <a:cs typeface="Tahoma"/>
              </a:rPr>
              <a:t>Çocuklar </a:t>
            </a:r>
            <a:r>
              <a:rPr lang="tr-TR" sz="1500" spc="-5" dirty="0">
                <a:latin typeface="Tahoma"/>
                <a:cs typeface="Tahoma"/>
              </a:rPr>
              <a:t>problemlerini kendi </a:t>
            </a:r>
            <a:r>
              <a:rPr lang="tr-TR" sz="1500" dirty="0">
                <a:latin typeface="Tahoma"/>
                <a:cs typeface="Tahoma"/>
              </a:rPr>
              <a:t>başına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çözebilirler.</a:t>
            </a:r>
            <a:r>
              <a:rPr lang="tr-TR" sz="1500" dirty="0" smtClean="0">
                <a:latin typeface="Tahoma"/>
                <a:cs typeface="Tahoma"/>
              </a:rPr>
              <a:t> </a:t>
            </a:r>
          </a:p>
          <a:p>
            <a:pPr marL="12065" marR="217804" indent="0">
              <a:spcBef>
                <a:spcPts val="100"/>
              </a:spcBef>
              <a:buNone/>
            </a:pPr>
            <a:r>
              <a:rPr lang="tr-TR" sz="1500" spc="-5" dirty="0" smtClean="0">
                <a:latin typeface="Tahoma"/>
                <a:cs typeface="Tahoma"/>
              </a:rPr>
              <a:t>Çocuklara</a:t>
            </a:r>
            <a:r>
              <a:rPr lang="tr-TR" sz="1500" spc="-35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seçenekler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sunulmalıdır,</a:t>
            </a:r>
            <a:r>
              <a:rPr lang="tr-TR" sz="1500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seçtikleri </a:t>
            </a:r>
            <a:r>
              <a:rPr lang="tr-TR" sz="1500" spc="-5" dirty="0">
                <a:latin typeface="Tahoma"/>
                <a:cs typeface="Tahoma"/>
              </a:rPr>
              <a:t>davranışların sonuçlarından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ders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almalarına</a:t>
            </a:r>
            <a:r>
              <a:rPr lang="tr-TR" sz="1500" spc="-5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izin verilmelidir</a:t>
            </a:r>
            <a:r>
              <a:rPr lang="tr-TR" sz="1500" spc="-5" dirty="0" smtClean="0">
                <a:latin typeface="Tahoma"/>
                <a:cs typeface="Tahoma"/>
              </a:rPr>
              <a:t>.</a:t>
            </a:r>
            <a:endParaRPr lang="tr-TR" sz="15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Güç</a:t>
            </a:r>
            <a:r>
              <a:rPr lang="tr-TR" sz="15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5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kontrol</a:t>
            </a:r>
            <a:r>
              <a:rPr lang="tr-TR" sz="1500" b="1" dirty="0" smtClean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lang="tr-TR" sz="1500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Çocuklara</a:t>
            </a:r>
            <a:r>
              <a:rPr lang="tr-TR" sz="1500" spc="-5" dirty="0">
                <a:latin typeface="Tahoma"/>
                <a:cs typeface="Tahoma"/>
              </a:rPr>
              <a:t>,</a:t>
            </a:r>
            <a:r>
              <a:rPr lang="tr-TR" sz="1500" spc="-35" dirty="0">
                <a:latin typeface="Tahoma"/>
                <a:cs typeface="Tahoma"/>
              </a:rPr>
              <a:t> </a:t>
            </a:r>
            <a:r>
              <a:rPr lang="tr-TR" sz="1500" dirty="0">
                <a:latin typeface="Tahoma"/>
                <a:cs typeface="Tahoma"/>
              </a:rPr>
              <a:t>ancak</a:t>
            </a:r>
            <a:r>
              <a:rPr lang="tr-TR" sz="1500" spc="-3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sorumlulukla</a:t>
            </a:r>
            <a:r>
              <a:rPr lang="tr-TR" sz="1500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taşıyabilecekleri </a:t>
            </a:r>
            <a:r>
              <a:rPr lang="tr-TR" sz="1500" spc="-5" dirty="0">
                <a:latin typeface="Tahoma"/>
                <a:cs typeface="Tahoma"/>
              </a:rPr>
              <a:t>kadar güç </a:t>
            </a:r>
            <a:r>
              <a:rPr lang="tr-TR" sz="1500" dirty="0">
                <a:latin typeface="Tahoma"/>
                <a:cs typeface="Tahoma"/>
              </a:rPr>
              <a:t>ve </a:t>
            </a:r>
            <a:r>
              <a:rPr lang="tr-TR" sz="1500" spc="-5" dirty="0">
                <a:latin typeface="Tahoma"/>
                <a:cs typeface="Tahoma"/>
              </a:rPr>
              <a:t>kontrol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verilmelidir</a:t>
            </a:r>
            <a:r>
              <a:rPr lang="tr-TR" sz="1500" spc="-5" dirty="0" smtClean="0">
                <a:latin typeface="Tahoma"/>
                <a:cs typeface="Tahoma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Problem</a:t>
            </a:r>
            <a:r>
              <a:rPr lang="tr-TR" sz="15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çözme</a:t>
            </a:r>
            <a:r>
              <a:rPr lang="tr-TR" sz="1500" b="1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süreci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İşbirliği,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İki</a:t>
            </a:r>
            <a:r>
              <a:rPr lang="tr-TR" sz="1500" spc="-15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tarafta</a:t>
            </a:r>
            <a:r>
              <a:rPr lang="tr-TR" sz="1500" spc="-2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kazanır,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Karşılıklı</a:t>
            </a:r>
            <a:r>
              <a:rPr lang="tr-TR" sz="1500" spc="-40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saygıya</a:t>
            </a:r>
            <a:r>
              <a:rPr lang="tr-TR" sz="1500" spc="-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dayanır,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Çocuklar </a:t>
            </a:r>
            <a:r>
              <a:rPr lang="tr-TR" sz="1500" spc="-5" dirty="0">
                <a:latin typeface="Tahoma"/>
                <a:cs typeface="Tahoma"/>
              </a:rPr>
              <a:t>problem çözme sürecinin aktif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katılımcılarıdır</a:t>
            </a:r>
          </a:p>
          <a:p>
            <a:pPr marL="12699" marR="18592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5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5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öğrenir: </a:t>
            </a:r>
            <a:r>
              <a:rPr lang="tr-TR" sz="1500" spc="-5" dirty="0" smtClean="0">
                <a:latin typeface="Tahoma"/>
                <a:cs typeface="Tahoma"/>
              </a:rPr>
              <a:t>Sorumluluk </a:t>
            </a:r>
            <a:r>
              <a:rPr lang="tr-TR" sz="1500" spc="-515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İşbirliği</a:t>
            </a:r>
            <a:r>
              <a:rPr lang="tr-TR" sz="1500" dirty="0" smtClean="0">
                <a:latin typeface="Tahoma"/>
                <a:cs typeface="Tahoma"/>
              </a:rPr>
              <a:t>, </a:t>
            </a:r>
          </a:p>
          <a:p>
            <a:pPr marL="12699" marR="18592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tr-TR" sz="1500" spc="-5" dirty="0" smtClean="0">
                <a:latin typeface="Tahoma"/>
                <a:cs typeface="Tahoma"/>
              </a:rPr>
              <a:t>Bağı</a:t>
            </a:r>
            <a:r>
              <a:rPr lang="tr-TR" sz="1500" spc="-10" dirty="0" smtClean="0">
                <a:latin typeface="Tahoma"/>
                <a:cs typeface="Tahoma"/>
              </a:rPr>
              <a:t>m</a:t>
            </a:r>
            <a:r>
              <a:rPr lang="tr-TR" sz="1500" dirty="0" smtClean="0">
                <a:latin typeface="Tahoma"/>
                <a:cs typeface="Tahoma"/>
              </a:rPr>
              <a:t>s</a:t>
            </a:r>
            <a:r>
              <a:rPr lang="tr-TR" sz="1500" spc="-10" dirty="0" smtClean="0">
                <a:latin typeface="Tahoma"/>
                <a:cs typeface="Tahoma"/>
              </a:rPr>
              <a:t>ı</a:t>
            </a:r>
            <a:r>
              <a:rPr lang="tr-TR" sz="1500" dirty="0" smtClean="0">
                <a:latin typeface="Tahoma"/>
                <a:cs typeface="Tahoma"/>
              </a:rPr>
              <a:t>zl</a:t>
            </a:r>
            <a:r>
              <a:rPr lang="tr-TR" sz="1500" spc="-10" dirty="0" smtClean="0">
                <a:latin typeface="Tahoma"/>
                <a:cs typeface="Tahoma"/>
              </a:rPr>
              <a:t>ı</a:t>
            </a:r>
            <a:r>
              <a:rPr lang="tr-TR" sz="1500" dirty="0" smtClean="0">
                <a:latin typeface="Tahoma"/>
                <a:cs typeface="Tahoma"/>
              </a:rPr>
              <a:t>k, </a:t>
            </a:r>
            <a:r>
              <a:rPr lang="tr-TR" sz="1500" spc="-5" dirty="0" smtClean="0">
                <a:latin typeface="Tahoma"/>
                <a:cs typeface="Tahoma"/>
              </a:rPr>
              <a:t>Kurallara</a:t>
            </a:r>
            <a:r>
              <a:rPr lang="tr-TR" sz="1500" spc="-50" dirty="0" smtClean="0">
                <a:latin typeface="Tahoma"/>
                <a:cs typeface="Tahoma"/>
              </a:rPr>
              <a:t> </a:t>
            </a:r>
            <a:r>
              <a:rPr lang="tr-TR" sz="1500" dirty="0">
                <a:latin typeface="Tahoma"/>
                <a:cs typeface="Tahoma"/>
              </a:rPr>
              <a:t>ve</a:t>
            </a:r>
            <a:r>
              <a:rPr lang="tr-TR" sz="1500" spc="-1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otoriteye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saygı</a:t>
            </a:r>
            <a:endParaRPr lang="tr-TR" sz="1500" dirty="0">
              <a:latin typeface="Tahoma"/>
              <a:cs typeface="Tahoma"/>
            </a:endParaRP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5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500" b="1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verir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: </a:t>
            </a:r>
            <a:r>
              <a:rPr lang="tr-TR" sz="1500" spc="-5" dirty="0">
                <a:latin typeface="Tahoma"/>
                <a:cs typeface="Tahoma"/>
              </a:rPr>
              <a:t>Benlik </a:t>
            </a:r>
            <a:r>
              <a:rPr lang="tr-TR" sz="1500" spc="-5" dirty="0" smtClean="0">
                <a:latin typeface="Tahoma"/>
                <a:cs typeface="Tahoma"/>
              </a:rPr>
              <a:t>kontrolü, Daha</a:t>
            </a:r>
            <a:r>
              <a:rPr lang="tr-TR" sz="1500" spc="-55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çok</a:t>
            </a:r>
            <a:r>
              <a:rPr lang="tr-TR" sz="1500" spc="-4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işbirliği, </a:t>
            </a: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Kendi</a:t>
            </a:r>
            <a:r>
              <a:rPr lang="tr-TR" sz="1500" spc="-10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başlarına</a:t>
            </a:r>
            <a:r>
              <a:rPr lang="tr-TR" sz="1500" spc="-4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problemlerin</a:t>
            </a:r>
            <a:r>
              <a:rPr lang="tr-TR" sz="1500" spc="-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çözülmesi,</a:t>
            </a:r>
            <a:r>
              <a:rPr lang="tr-TR" sz="1500" dirty="0" smtClean="0">
                <a:latin typeface="Tahoma"/>
                <a:cs typeface="Tahoma"/>
              </a:rPr>
              <a:t> </a:t>
            </a: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Ana</a:t>
            </a:r>
            <a:r>
              <a:rPr lang="tr-TR" sz="1500" spc="10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babaların</a:t>
            </a:r>
            <a:r>
              <a:rPr lang="tr-TR" sz="1500" spc="3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sözlerini</a:t>
            </a:r>
            <a:r>
              <a:rPr lang="tr-TR" sz="1500" spc="5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ciddiye</a:t>
            </a:r>
            <a:r>
              <a:rPr lang="tr-TR" sz="1500" spc="2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alma</a:t>
            </a:r>
            <a:endParaRPr lang="tr-TR" sz="15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170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Sınır Nedir ve Neden Gereklidir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775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Sınır koyma; bireyin kendi varlığını diğerlerininkinden ayırt etmeyi, haklarının nerede başlayıp bittiğini anlamayı sağlar. </a:t>
            </a:r>
            <a:endParaRPr lang="tr-TR" dirty="0" smtClean="0"/>
          </a:p>
          <a:p>
            <a:r>
              <a:rPr lang="tr-TR" dirty="0" smtClean="0"/>
              <a:t>Varlığının </a:t>
            </a:r>
            <a:r>
              <a:rPr lang="tr-TR" dirty="0"/>
              <a:t>ve sınırlarının farkında olan çocuklar kendilerini ve dış dünyayı daha kolay kavrayabilirler. </a:t>
            </a:r>
            <a:endParaRPr lang="tr-TR" dirty="0" smtClean="0"/>
          </a:p>
          <a:p>
            <a:r>
              <a:rPr lang="tr-TR" dirty="0" smtClean="0"/>
              <a:t>Bunun </a:t>
            </a:r>
            <a:r>
              <a:rPr lang="tr-TR" dirty="0"/>
              <a:t>nedeni ise doğru tanımlanmış sınırların çocuklara keşif ve öğrenmeyi </a:t>
            </a:r>
            <a:r>
              <a:rPr lang="tr-TR" dirty="0" smtClean="0"/>
              <a:t>güvene </a:t>
            </a:r>
            <a:r>
              <a:rPr lang="tr-TR" dirty="0"/>
              <a:t>yapabilecekleri bir alan sağlamasıdır. </a:t>
            </a:r>
            <a:endParaRPr lang="tr-TR" dirty="0" smtClean="0"/>
          </a:p>
          <a:p>
            <a:r>
              <a:rPr lang="tr-TR" dirty="0"/>
              <a:t>Çocuklar kuralların uygulanmasında anne ve babalarının yetkin olduklarını hissettiklerinde ve kendilerini koruyabileceklerini bildiklerinde, dış dünyayı bir tehdit olarak görmez ve keşfetmeye başlarlar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330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ÇOCUKLAR SİZİN KURALLARINIZI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92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NASIL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ÖĞRENİR?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Kurallarımızı</a:t>
            </a:r>
            <a:r>
              <a:rPr lang="tr-TR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iki</a:t>
            </a:r>
            <a:r>
              <a:rPr lang="tr-TR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yöntemle</a:t>
            </a: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 öğretiriz.</a:t>
            </a:r>
            <a:endParaRPr lang="tr-TR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366395" indent="-354330">
              <a:lnSpc>
                <a:spcPct val="100000"/>
              </a:lnSpc>
              <a:spcBef>
                <a:spcPts val="2014"/>
              </a:spcBef>
              <a:buAutoNum type="arabicPeriod"/>
              <a:tabLst>
                <a:tab pos="367030" algn="l"/>
              </a:tabLst>
            </a:pPr>
            <a:r>
              <a:rPr lang="tr-TR" spc="-5" dirty="0">
                <a:latin typeface="Tahoma"/>
                <a:cs typeface="Tahoma"/>
              </a:rPr>
              <a:t>Sözlerimiz</a:t>
            </a:r>
            <a:endParaRPr lang="tr-TR" dirty="0">
              <a:latin typeface="Tahoma"/>
              <a:cs typeface="Tahoma"/>
            </a:endParaRPr>
          </a:p>
          <a:p>
            <a:pPr marL="366395" indent="-354330">
              <a:lnSpc>
                <a:spcPct val="100000"/>
              </a:lnSpc>
              <a:spcBef>
                <a:spcPts val="2014"/>
              </a:spcBef>
              <a:buAutoNum type="arabicPeriod"/>
              <a:tabLst>
                <a:tab pos="367030" algn="l"/>
              </a:tabLst>
            </a:pPr>
            <a:r>
              <a:rPr lang="tr-TR" spc="-5" dirty="0">
                <a:latin typeface="Tahoma"/>
                <a:cs typeface="Tahoma"/>
              </a:rPr>
              <a:t>Davranışlarımız</a:t>
            </a:r>
            <a:endParaRPr lang="tr-TR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lang="tr-TR" spc="-5" dirty="0">
                <a:latin typeface="Tahoma"/>
                <a:cs typeface="Tahoma"/>
              </a:rPr>
              <a:t>Sadece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davranışlar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somuttur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.</a:t>
            </a:r>
          </a:p>
          <a:p>
            <a:pPr marL="12700" marR="5080">
              <a:lnSpc>
                <a:spcPct val="170000"/>
              </a:lnSpc>
            </a:pP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Kuralları öğretmedeki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başarısızlık;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Sözlerle </a:t>
            </a:r>
            <a:r>
              <a:rPr lang="tr-TR" b="1" dirty="0">
                <a:latin typeface="Tahoma"/>
                <a:cs typeface="Tahoma"/>
              </a:rPr>
              <a:t>davranışlar arasındaki </a:t>
            </a:r>
            <a:r>
              <a:rPr lang="tr-TR" b="1" spc="-5" dirty="0">
                <a:latin typeface="Tahoma"/>
                <a:cs typeface="Tahoma"/>
              </a:rPr>
              <a:t>tutarsızlıktan </a:t>
            </a:r>
            <a:r>
              <a:rPr lang="tr-TR" b="1" spc="-735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kaynaklanır.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16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Etkisiz</a:t>
            </a:r>
            <a:r>
              <a:rPr lang="tr-TR" sz="3200" b="1" spc="-3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sözel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mesajlara</a:t>
            </a:r>
            <a:r>
              <a:rPr lang="tr-TR" sz="3200" b="1" spc="-6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Artık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banyo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zamanı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tamam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mı?</a:t>
            </a:r>
            <a:endParaRPr lang="tr-TR" dirty="0">
              <a:latin typeface="Tahoma"/>
              <a:cs typeface="Tahoma"/>
            </a:endParaRPr>
          </a:p>
          <a:p>
            <a:pPr marL="355600" marR="142875" indent="-343535">
              <a:lnSpc>
                <a:spcPct val="1501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Hiç</a:t>
            </a:r>
            <a:r>
              <a:rPr lang="tr-TR" spc="-5" dirty="0">
                <a:latin typeface="Tahoma"/>
                <a:cs typeface="Tahoma"/>
              </a:rPr>
              <a:t> olmazsa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biraz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nazik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olmayı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deneyemez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misin?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Biraz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toparlan.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Ödevinin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erken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bittiğini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görmek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hoş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olurdu.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Artık bu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yeter</a:t>
            </a:r>
            <a:r>
              <a:rPr lang="tr-TR" spc="-5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583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Etkisiz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davranışsal</a:t>
            </a:r>
            <a:r>
              <a:rPr lang="tr-TR" sz="3200" b="1" spc="-4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mesajlara </a:t>
            </a:r>
            <a:r>
              <a:rPr lang="tr-TR" sz="3200" b="1" spc="-92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5600" marR="6985" indent="-343535">
              <a:lnSpc>
                <a:spcPct val="150000"/>
              </a:lnSpc>
              <a:spcBef>
                <a:spcPts val="10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Çocukların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büyük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dağınıklığa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arkalarını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dönüp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gitmelerine </a:t>
            </a:r>
            <a:r>
              <a:rPr lang="tr-TR" spc="-67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 </a:t>
            </a:r>
            <a:r>
              <a:rPr lang="tr-TR" spc="-10" dirty="0">
                <a:latin typeface="Tahoma"/>
                <a:cs typeface="Tahoma"/>
              </a:rPr>
              <a:t>vermek.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Çocukların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dağıttıklarını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onlar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adına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toplamak.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Yanlış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davranışı</a:t>
            </a:r>
            <a:r>
              <a:rPr lang="tr-TR" spc="-5" dirty="0">
                <a:latin typeface="Tahoma"/>
                <a:cs typeface="Tahoma"/>
              </a:rPr>
              <a:t> değişeceği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düşüncesiyle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görmezden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gelmek.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45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Sizin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keyfiniz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yerindeyken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kabul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edilemez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davranışı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görmezden</a:t>
            </a:r>
            <a:r>
              <a:rPr lang="tr-TR" spc="-5" dirty="0" smtClean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gelmek.</a:t>
            </a:r>
            <a:endParaRPr lang="tr-TR" dirty="0">
              <a:latin typeface="Tahoma"/>
              <a:cs typeface="Tahoma"/>
            </a:endParaRPr>
          </a:p>
          <a:p>
            <a:pPr marL="355600" marR="558800" indent="-343535">
              <a:lnSpc>
                <a:spcPct val="150000"/>
              </a:lnSpc>
              <a:spcBef>
                <a:spcPts val="525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Vuran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çocuğa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nasıl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duygu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olduğunu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anlaması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için </a:t>
            </a:r>
            <a:r>
              <a:rPr lang="tr-TR" spc="-675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vurmak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84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Etkili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Sözel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Örnekleri</a:t>
            </a:r>
            <a:endParaRPr lang="tr-TR" sz="32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Derhal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vurmayı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bırak.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Oturma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odasında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cips yeme.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Dışarı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çıkmadan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önce</a:t>
            </a:r>
            <a:r>
              <a:rPr lang="tr-TR" spc="-5" dirty="0">
                <a:latin typeface="Tahoma"/>
                <a:cs typeface="Tahoma"/>
              </a:rPr>
              <a:t> oyuncaklarını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topla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ve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kutusuna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koy.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Saat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17,30’a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kadar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evde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</a:t>
            </a:r>
            <a:r>
              <a:rPr lang="tr-TR" spc="-5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364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Etkili</a:t>
            </a:r>
            <a:r>
              <a:rPr lang="tr-TR" sz="3200" b="1" spc="4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Davranışsal</a:t>
            </a:r>
            <a:r>
              <a:rPr lang="tr-TR" sz="3200" b="1" spc="6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Mesajlara</a:t>
            </a:r>
            <a:r>
              <a:rPr lang="tr-TR" sz="3200" b="1" spc="2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Örnekler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34599" cy="3318936"/>
          </a:xfrm>
        </p:spPr>
        <p:txBody>
          <a:bodyPr>
            <a:normAutofit/>
          </a:bodyPr>
          <a:lstStyle/>
          <a:p>
            <a:pPr marL="354965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Vuran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çocuğa mola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yöntemini uygulamak.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Oyuncaklarını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toplamayan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çocuğun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oyuncaklarını</a:t>
            </a:r>
            <a:r>
              <a:rPr lang="tr-TR" spc="25" dirty="0" smtClean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kaldırmak,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oynamasına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vermemek.</a:t>
            </a:r>
            <a:endParaRPr lang="tr-TR" dirty="0">
              <a:latin typeface="Tahoma"/>
              <a:cs typeface="Tahoma"/>
            </a:endParaRPr>
          </a:p>
          <a:p>
            <a:pPr marL="354965" marR="280035" indent="-342900">
              <a:lnSpc>
                <a:spcPct val="150100"/>
              </a:lnSpc>
              <a:spcBef>
                <a:spcPts val="22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Zamanında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eve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gelmeyen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çocuğun </a:t>
            </a:r>
            <a:r>
              <a:rPr lang="tr-TR" spc="-10" dirty="0">
                <a:latin typeface="Tahoma"/>
                <a:cs typeface="Tahoma"/>
              </a:rPr>
              <a:t>eve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geliş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saatini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gözden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geçirmek.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Çocuğunuz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kapatmazsa</a:t>
            </a:r>
            <a:r>
              <a:rPr lang="tr-TR" spc="7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televizyonu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kapatmak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86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  <a:r>
              <a:rPr lang="tr-TR" b="1" dirty="0"/>
              <a:t>“Harekete Geçme Metodu”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1) Duyguyu Kabul Edin</a:t>
            </a:r>
            <a:br>
              <a:rPr lang="tr-TR" dirty="0"/>
            </a:br>
            <a:r>
              <a:rPr lang="tr-TR" dirty="0"/>
              <a:t>2) Sınırı İfade Edin</a:t>
            </a:r>
            <a:br>
              <a:rPr lang="tr-TR" dirty="0"/>
            </a:br>
            <a:r>
              <a:rPr lang="tr-TR" dirty="0"/>
              <a:t>3) Alternatif Seçenekler Hedefleyin</a:t>
            </a: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6345" y="2488372"/>
            <a:ext cx="4607309" cy="34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21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1) </a:t>
            </a:r>
            <a:r>
              <a:rPr lang="tr-TR" b="1" dirty="0"/>
              <a:t>Çocuğunuzun duygusunu ya da isteğini kabul edin </a:t>
            </a:r>
            <a:r>
              <a:rPr lang="tr-TR" b="1" dirty="0">
                <a:solidFill>
                  <a:srgbClr val="FF0000"/>
                </a:solidFill>
              </a:rPr>
              <a:t>(sesiniz empati ve anlayış iletmeli</a:t>
            </a:r>
            <a:r>
              <a:rPr lang="tr-TR" b="1" dirty="0" smtClean="0">
                <a:solidFill>
                  <a:srgbClr val="FF0000"/>
                </a:solidFill>
              </a:rPr>
              <a:t>) </a:t>
            </a:r>
            <a:r>
              <a:rPr lang="tr-TR" dirty="0" smtClean="0"/>
              <a:t>. </a:t>
            </a:r>
            <a:r>
              <a:rPr lang="tr-TR" dirty="0"/>
              <a:t>Çocuğunuzun duygusunu ya da isteğini kabul edin:</a:t>
            </a:r>
            <a:br>
              <a:rPr lang="tr-TR" dirty="0"/>
            </a:br>
            <a:r>
              <a:rPr lang="tr-TR" b="1" dirty="0">
                <a:solidFill>
                  <a:srgbClr val="0070C0"/>
                </a:solidFill>
              </a:rPr>
              <a:t>"Ali, duvarı boyamanın eğlenceli olacağını düşündüğünü biliyorum..."</a:t>
            </a:r>
            <a:r>
              <a:rPr lang="tr-TR" b="1" dirty="0"/>
              <a:t> </a:t>
            </a:r>
            <a:r>
              <a:rPr lang="tr-TR" dirty="0"/>
              <a:t>Çocuk duygularının, isteklerinin ve dileklerinin ebeveyn tarafından geçerli olduğunu ve kabul edildiğini öğrenir. Sadece bu empatiyi duyarak çocuğunuzun duygularını yansıtmanız birçok kez onun duygusunun veya ihtiyacının yoğunluğunu azaltır.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639229" y="1243581"/>
            <a:ext cx="8954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  <a:endParaRPr lang="tr-TR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tr-TR" sz="3200" b="1" dirty="0" smtClean="0"/>
              <a:t>“</a:t>
            </a:r>
            <a:r>
              <a:rPr lang="tr-TR" sz="3200" b="1" dirty="0"/>
              <a:t>Harekete Geçme Metodu”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5870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2) Sınırı ifade edin </a:t>
            </a:r>
            <a:r>
              <a:rPr lang="tr-TR" b="1" dirty="0">
                <a:solidFill>
                  <a:srgbClr val="C00000"/>
                </a:solidFill>
              </a:rPr>
              <a:t>(belirli ve net olun—ve kısa sürsün).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>
                <a:solidFill>
                  <a:srgbClr val="0070C0"/>
                </a:solidFill>
              </a:rPr>
              <a:t>‘‘Ama duvar </a:t>
            </a:r>
            <a:r>
              <a:rPr lang="tr-TR" b="1" dirty="0">
                <a:solidFill>
                  <a:srgbClr val="0070C0"/>
                </a:solidFill>
              </a:rPr>
              <a:t>boyamak için değildir</a:t>
            </a:r>
            <a:r>
              <a:rPr lang="tr-TR" b="1" dirty="0" smtClean="0">
                <a:solidFill>
                  <a:srgbClr val="0070C0"/>
                </a:solidFill>
              </a:rPr>
              <a:t>.’’</a:t>
            </a:r>
          </a:p>
          <a:p>
            <a:r>
              <a:rPr lang="tr-TR" b="1" dirty="0"/>
              <a:t>3) Kabul edilebilir alternatif seçenekler hedefleyin </a:t>
            </a:r>
            <a:r>
              <a:rPr lang="tr-TR" b="1" dirty="0">
                <a:solidFill>
                  <a:srgbClr val="C00000"/>
                </a:solidFill>
              </a:rPr>
              <a:t>(çocuğun yaşına bağlı olarak bir ya da daha çok seçenek sağlayabilirsiniz).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0070C0"/>
                </a:solidFill>
              </a:rPr>
              <a:t>"Boyama yapmak için resim kağıtlarını (resim kağıtlarını işaret ederek) kullanabilirsin." </a:t>
            </a:r>
            <a:r>
              <a:rPr lang="tr-TR" dirty="0"/>
              <a:t>Hedef davranışlar, çocuğa kendini kontrol etme alıştırması yapmak için fırsat tanıyarak, duygularını ya da asıl hareketini ifade edebilmesi için kabul edilebilir bir çıkış yolu sunacaktır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23892" y="119897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</a:p>
          <a:p>
            <a:pPr algn="ctr"/>
            <a:r>
              <a:rPr lang="tr-TR" sz="3200" b="1" dirty="0"/>
              <a:t>“Harekete Geçme Metodu”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01931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Koyduğunuz 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Kurallara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Uymuyorsa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Çocuğunuz beraber belirlediğiniz bir kurala uymuyorsa, öncelikle sakin bir ses tonu ile ilgili kuralı tekrarlayın. Bunu yaparken, çocuğunuzla aynı seviyede olmayı ve göz kontağı kurmayı ihmal etmeyin.</a:t>
            </a:r>
          </a:p>
          <a:p>
            <a:pPr lvl="0"/>
            <a:r>
              <a:rPr lang="tr-TR" dirty="0"/>
              <a:t>Kuralı tekrarlarken, </a:t>
            </a:r>
            <a:r>
              <a:rPr lang="tr-TR" b="1" dirty="0">
                <a:solidFill>
                  <a:srgbClr val="C00000"/>
                </a:solidFill>
              </a:rPr>
              <a:t>“lütfen, rica etsem, yalvarırım” </a:t>
            </a:r>
            <a:r>
              <a:rPr lang="tr-TR" dirty="0"/>
              <a:t>gibi sözcükler yerine, kararlı ancak sert olmayan bir ses tonu ile, </a:t>
            </a:r>
            <a:r>
              <a:rPr lang="tr-TR" b="1" dirty="0">
                <a:solidFill>
                  <a:srgbClr val="C00000"/>
                </a:solidFill>
              </a:rPr>
              <a:t>“.......yapmanı bekliyorum” </a:t>
            </a:r>
            <a:r>
              <a:rPr lang="tr-TR" dirty="0"/>
              <a:t>demeyi deneyin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39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Koyduğunuz 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Kurallara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Uymuyorsa...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Yüksek ses, bağırma, şiddet uygulama, aşırı öfkelenme gibi tavırlar çocuğun kurala uymasını kolaylaştırmadığı gibi, anne babadan korkmasına ve ilerleyen zamanlarda onların anne babalık becerilerine saygı duymamasına sebep olabilir.</a:t>
            </a:r>
          </a:p>
          <a:p>
            <a:pPr lvl="0"/>
            <a:r>
              <a:rPr lang="tr-TR" dirty="0"/>
              <a:t>Kuralı tekrarladıktan sonra, çocuğunuz hala uymayı reddediyorsa, </a:t>
            </a:r>
            <a:r>
              <a:rPr lang="tr-TR" b="1" dirty="0">
                <a:solidFill>
                  <a:srgbClr val="C00000"/>
                </a:solidFill>
              </a:rPr>
              <a:t>“Peki, üstüne hırkanı giymediğin ve hava çok soğuk olduğu için, bu şekilde dışarı çıkmıyoruz”</a:t>
            </a:r>
            <a:r>
              <a:rPr lang="tr-TR" b="1" dirty="0"/>
              <a:t> </a:t>
            </a:r>
            <a:r>
              <a:rPr lang="tr-TR" dirty="0"/>
              <a:t>diyerek, davranışının sonucunu yaşamasını sağlayın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69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ÇOCUKLAR</a:t>
            </a: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SINIRLARA NEDEN </a:t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92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İHTİYAÇ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DUYARLAR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4965" indent="-342900">
              <a:spcBef>
                <a:spcPts val="9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onayladığımız</a:t>
            </a:r>
            <a:r>
              <a:rPr lang="tr-TR" spc="5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davranışları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tanımlar.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ilişkileri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tanımlar.</a:t>
            </a:r>
            <a:endParaRPr lang="tr-TR" dirty="0">
              <a:latin typeface="Tahoma"/>
              <a:cs typeface="Tahoma"/>
            </a:endParaRPr>
          </a:p>
          <a:p>
            <a:pPr marL="354965" marR="351155" indent="-342900">
              <a:lnSpc>
                <a:spcPct val="150000"/>
              </a:lnSpc>
              <a:spcBef>
                <a:spcPts val="67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çocukların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araştırma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yapmalarına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yardımcı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olur.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büyümenin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ölçütüdür.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güvenlik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sağlar</a:t>
            </a:r>
            <a:r>
              <a:rPr lang="tr-TR" spc="-10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8006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Koyduğunuz</a:t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Kurallara Uymuyorsa...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55600" marR="300355" indent="-342900">
              <a:lnSpc>
                <a:spcPct val="150000"/>
              </a:lnSpc>
              <a:spcBef>
                <a:spcPts val="100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 smtClean="0">
                <a:latin typeface="Tahoma"/>
                <a:cs typeface="Tahoma"/>
              </a:rPr>
              <a:t>Çocuğunuz </a:t>
            </a:r>
            <a:r>
              <a:rPr lang="tr-TR" dirty="0">
                <a:latin typeface="Tahoma"/>
                <a:cs typeface="Tahoma"/>
              </a:rPr>
              <a:t>isteği </a:t>
            </a:r>
            <a:r>
              <a:rPr lang="tr-TR" spc="-5" dirty="0">
                <a:latin typeface="Tahoma"/>
                <a:cs typeface="Tahoma"/>
              </a:rPr>
              <a:t>yapılmadığı </a:t>
            </a:r>
            <a:r>
              <a:rPr lang="tr-TR" dirty="0">
                <a:latin typeface="Tahoma"/>
                <a:cs typeface="Tahoma"/>
              </a:rPr>
              <a:t>için bağırıp </a:t>
            </a:r>
            <a:r>
              <a:rPr lang="tr-TR" spc="-5" dirty="0">
                <a:latin typeface="Tahoma"/>
                <a:cs typeface="Tahoma"/>
              </a:rPr>
              <a:t>çağırmaya,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ağlamaya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başladığında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sakinleşmesi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için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bir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 smtClean="0">
                <a:solidFill>
                  <a:srgbClr val="CC0000"/>
                </a:solidFill>
                <a:latin typeface="Tahoma"/>
                <a:cs typeface="Tahoma"/>
              </a:rPr>
              <a:t>süre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b="1" dirty="0" smtClean="0">
                <a:solidFill>
                  <a:srgbClr val="CC0000"/>
                </a:solidFill>
                <a:latin typeface="Tahoma"/>
                <a:cs typeface="Tahoma"/>
              </a:rPr>
              <a:t>kendi</a:t>
            </a:r>
            <a:r>
              <a:rPr lang="tr-TR" b="1" spc="-10" dirty="0" smtClean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haline</a:t>
            </a:r>
            <a:r>
              <a:rPr lang="tr-TR" b="1" spc="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bırakın.</a:t>
            </a:r>
            <a:r>
              <a:rPr lang="tr-TR" b="1" spc="-1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(Mola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yöntemi)</a:t>
            </a:r>
            <a:endParaRPr lang="tr-TR" dirty="0">
              <a:latin typeface="Tahoma"/>
              <a:cs typeface="Tahoma"/>
            </a:endParaRPr>
          </a:p>
          <a:p>
            <a:pPr marL="355600" marR="124460" indent="-342900">
              <a:lnSpc>
                <a:spcPct val="150100"/>
              </a:lnSpc>
              <a:spcBef>
                <a:spcPts val="620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Kendi başına </a:t>
            </a:r>
            <a:r>
              <a:rPr lang="tr-TR" spc="-5" dirty="0">
                <a:latin typeface="Tahoma"/>
                <a:cs typeface="Tahoma"/>
              </a:rPr>
              <a:t>sakinleşebildiğinde </a:t>
            </a:r>
            <a:r>
              <a:rPr lang="tr-TR" dirty="0">
                <a:latin typeface="Tahoma"/>
                <a:cs typeface="Tahoma"/>
              </a:rPr>
              <a:t>davranışını </a:t>
            </a:r>
            <a:r>
              <a:rPr lang="tr-TR" spc="-5" dirty="0">
                <a:latin typeface="Tahoma"/>
                <a:cs typeface="Tahoma"/>
              </a:rPr>
              <a:t>ve </a:t>
            </a:r>
            <a:r>
              <a:rPr lang="tr-TR" dirty="0">
                <a:latin typeface="Tahoma"/>
                <a:cs typeface="Tahoma"/>
              </a:rPr>
              <a:t>ondan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beklediğiniz</a:t>
            </a:r>
            <a:r>
              <a:rPr lang="tr-TR" spc="-3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davranışın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olduğunu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konuşun</a:t>
            </a:r>
            <a:r>
              <a:rPr lang="tr-TR" dirty="0">
                <a:solidFill>
                  <a:srgbClr val="CC0000"/>
                </a:solidFill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000"/>
              </a:lnSpc>
              <a:spcBef>
                <a:spcPts val="625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Kendisine </a:t>
            </a:r>
            <a:r>
              <a:rPr lang="tr-TR" spc="-5" dirty="0">
                <a:latin typeface="Tahoma"/>
                <a:cs typeface="Tahoma"/>
              </a:rPr>
              <a:t>ya </a:t>
            </a:r>
            <a:r>
              <a:rPr lang="tr-TR" dirty="0">
                <a:latin typeface="Tahoma"/>
                <a:cs typeface="Tahoma"/>
              </a:rPr>
              <a:t>da </a:t>
            </a:r>
            <a:r>
              <a:rPr lang="tr-TR" spc="-5" dirty="0">
                <a:latin typeface="Tahoma"/>
                <a:cs typeface="Tahoma"/>
              </a:rPr>
              <a:t>çevreye zarar verme eğilimi </a:t>
            </a:r>
            <a:r>
              <a:rPr lang="tr-TR" dirty="0">
                <a:latin typeface="Tahoma"/>
                <a:cs typeface="Tahoma"/>
              </a:rPr>
              <a:t>içerisinde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olduğunda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sıkıca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tutup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zarar</a:t>
            </a:r>
            <a:r>
              <a:rPr lang="tr-TR" b="1" spc="-1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vermesini</a:t>
            </a:r>
            <a:r>
              <a:rPr lang="tr-TR" b="1" spc="-3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engelleyin</a:t>
            </a:r>
            <a:r>
              <a:rPr lang="tr-TR" b="1" dirty="0" smtClean="0">
                <a:solidFill>
                  <a:srgbClr val="CC0000"/>
                </a:solidFill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73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MOLA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KULLANMA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YÖNTEMİ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Molanın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olduğunu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anlatın</a:t>
            </a:r>
          </a:p>
          <a:p>
            <a:pPr marL="354965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Uygun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mola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yeri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saptayın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68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Saat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kullanın</a:t>
            </a:r>
            <a:endParaRPr lang="tr-TR" dirty="0">
              <a:latin typeface="Tahoma"/>
              <a:cs typeface="Tahoma"/>
            </a:endParaRPr>
          </a:p>
          <a:p>
            <a:pPr marL="354965" marR="5080" indent="-342900">
              <a:lnSpc>
                <a:spcPct val="15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Direnç </a:t>
            </a:r>
            <a:r>
              <a:rPr lang="tr-TR" dirty="0">
                <a:latin typeface="Tahoma"/>
                <a:cs typeface="Tahoma"/>
              </a:rPr>
              <a:t>durumunda sınırlandırılmış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seçenekleri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olan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mola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uygulayın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95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Mola</a:t>
            </a:r>
            <a:r>
              <a:rPr lang="fi-FI" b="1" spc="-2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yöntemi</a:t>
            </a:r>
            <a:r>
              <a:rPr lang="fi-FI" b="1" spc="-5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b="1" spc="-5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/>
            </a:r>
            <a:br>
              <a:rPr lang="tr-TR" b="1" spc="-5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</a:b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ne</a:t>
            </a:r>
            <a:r>
              <a:rPr lang="fi-FI" b="1" spc="-1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zaman</a:t>
            </a:r>
            <a:r>
              <a:rPr lang="fi-FI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kullanılmalı</a:t>
            </a: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?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3535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Kurala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uymama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Saygısız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Meydan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okuma</a:t>
            </a: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Kin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dolu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incitici</a:t>
            </a:r>
            <a:r>
              <a:rPr lang="tr-TR" spc="-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Şiddet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dolu, </a:t>
            </a:r>
            <a:r>
              <a:rPr lang="tr-TR" spc="-5" dirty="0">
                <a:latin typeface="Tahoma"/>
                <a:cs typeface="Tahoma"/>
              </a:rPr>
              <a:t>saldırganca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Öfke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nöbetleri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0593" y="3334215"/>
            <a:ext cx="2322323" cy="2903235"/>
          </a:xfrm>
          <a:prstGeom prst="rect">
            <a:avLst/>
          </a:prstGeom>
        </p:spPr>
      </p:pic>
      <p:pic>
        <p:nvPicPr>
          <p:cNvPr id="6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42917" y="4572000"/>
            <a:ext cx="898600" cy="1665450"/>
          </a:xfrm>
          <a:prstGeom prst="rect">
            <a:avLst/>
          </a:prstGeom>
        </p:spPr>
      </p:pic>
      <p:pic>
        <p:nvPicPr>
          <p:cNvPr id="7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1517" y="4192859"/>
            <a:ext cx="1052863" cy="20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0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4761" y="758283"/>
            <a:ext cx="10225667" cy="2665141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2060"/>
                </a:solidFill>
              </a:rPr>
              <a:t>MUŞ </a:t>
            </a:r>
            <a:br>
              <a:rPr lang="tr-TR" sz="4000" b="1" dirty="0" smtClean="0">
                <a:solidFill>
                  <a:srgbClr val="002060"/>
                </a:solidFill>
              </a:rPr>
            </a:br>
            <a:r>
              <a:rPr lang="tr-TR" sz="4000" b="1" dirty="0" smtClean="0">
                <a:solidFill>
                  <a:srgbClr val="002060"/>
                </a:solidFill>
              </a:rPr>
              <a:t>REHBERLİK VE ARAŞTIRMA MERKEZİ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362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SINIRLAR</a:t>
            </a:r>
            <a:r>
              <a:rPr lang="tr-TR" sz="3200" b="1"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VE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SAĞLIKLI</a:t>
            </a:r>
            <a:r>
              <a:rPr lang="tr-TR" sz="3200" b="1"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GELİŞME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lang="tr-TR" sz="2000" spc="-5" dirty="0">
                <a:latin typeface="Tahoma"/>
                <a:cs typeface="Tahoma"/>
              </a:rPr>
              <a:t>Bütün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çocuklar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yeteneklerini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denemek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10" dirty="0" smtClean="0">
                <a:latin typeface="Tahoma"/>
                <a:cs typeface="Tahoma"/>
              </a:rPr>
              <a:t>ve</a:t>
            </a:r>
            <a:r>
              <a:rPr lang="tr-TR" sz="2000" dirty="0" smtClean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geliştirmek</a:t>
            </a:r>
            <a:r>
              <a:rPr lang="tr-TR" sz="2000" spc="-5" dirty="0">
                <a:latin typeface="Tahoma"/>
                <a:cs typeface="Tahoma"/>
              </a:rPr>
              <a:t>,</a:t>
            </a:r>
            <a:r>
              <a:rPr lang="tr-TR" sz="2000" spc="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daha</a:t>
            </a:r>
            <a:r>
              <a:rPr lang="tr-TR" sz="2000" spc="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sorumlu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ve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uyumlu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bireyler </a:t>
            </a:r>
            <a:r>
              <a:rPr lang="tr-TR" sz="2000" spc="-86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olmayı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öğrenmek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için,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10" dirty="0">
                <a:latin typeface="Tahoma"/>
                <a:cs typeface="Tahoma"/>
              </a:rPr>
              <a:t>hayatları</a:t>
            </a:r>
            <a:r>
              <a:rPr lang="tr-TR" sz="2000" spc="4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üzerinde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bir 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miktar</a:t>
            </a:r>
            <a:r>
              <a:rPr lang="tr-TR" sz="2000" spc="15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özgürlük</a:t>
            </a:r>
            <a:r>
              <a:rPr lang="tr-TR" sz="2000" spc="-5" dirty="0">
                <a:latin typeface="Tahoma"/>
                <a:cs typeface="Tahoma"/>
              </a:rPr>
              <a:t>,</a:t>
            </a:r>
            <a:r>
              <a:rPr lang="tr-TR" sz="2000" spc="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güç ve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kontrole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ihtiyaç 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duyarlar</a:t>
            </a:r>
            <a:r>
              <a:rPr lang="tr-TR" sz="2000" spc="-5" dirty="0" smtClean="0">
                <a:latin typeface="Tahoma"/>
                <a:cs typeface="Tahoma"/>
              </a:rPr>
              <a:t>.</a:t>
            </a:r>
          </a:p>
          <a:p>
            <a:pPr marL="12700">
              <a:spcBef>
                <a:spcPts val="1785"/>
              </a:spcBef>
            </a:pPr>
            <a:r>
              <a:rPr lang="tr-T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 olarak;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sınır koyma çocuklara önemli bir öğrenme fırsatı tanır. Sınırların olmadığı bir ortamda yetişen çocuklar, kabuklarından çıkıp dünyaya açıldıklarında çatışma, reddedilme ve olumsuz tepkilerle karşılaşırlar</a:t>
            </a: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7180" y="4259766"/>
            <a:ext cx="1345578" cy="20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8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NEDEN</a:t>
            </a:r>
            <a:r>
              <a:rPr lang="tr-TR" sz="3200" b="1" spc="30" dirty="0">
                <a:solidFill>
                  <a:schemeClr val="tx1"/>
                </a:solidFill>
              </a:rPr>
              <a:t> </a:t>
            </a:r>
            <a:r>
              <a:rPr lang="tr-TR" sz="3200" b="1" spc="-10" dirty="0">
                <a:solidFill>
                  <a:srgbClr val="C00000"/>
                </a:solidFill>
              </a:rPr>
              <a:t>"HAYIR"</a:t>
            </a:r>
            <a:r>
              <a:rPr lang="tr-TR" sz="3200" b="1" spc="5" dirty="0">
                <a:solidFill>
                  <a:srgbClr val="C00000"/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DİYEMİYORUZ?</a:t>
            </a:r>
            <a:r>
              <a:rPr lang="tr-TR" sz="3200" b="1" dirty="0">
                <a:solidFill>
                  <a:schemeClr val="tx1"/>
                </a:solidFill>
              </a:rPr>
              <a:t/>
            </a:r>
            <a:br>
              <a:rPr lang="tr-TR" sz="3200" b="1" dirty="0">
                <a:solidFill>
                  <a:schemeClr val="tx1"/>
                </a:solidFill>
              </a:rPr>
            </a:b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NEDEN</a:t>
            </a:r>
            <a:r>
              <a:rPr lang="tr-TR" sz="3200" b="1" spc="3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 KOYMAKTA</a:t>
            </a:r>
            <a:r>
              <a:rPr lang="tr-TR" sz="3200" b="1" spc="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ZORLANIYORUZ?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2556932"/>
            <a:ext cx="10482146" cy="3318936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dirty="0">
                <a:latin typeface="Tahoma"/>
                <a:cs typeface="Tahoma"/>
              </a:rPr>
              <a:t>Kendi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anne-babasından</a:t>
            </a:r>
            <a:r>
              <a:rPr lang="tr-TR" sz="2000" spc="-3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farklı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davranma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ve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farklı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ebeveyn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olma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isteği</a:t>
            </a: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Çocukla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geçirilen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zamanın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kısıtlı</a:t>
            </a:r>
            <a:r>
              <a:rPr lang="tr-TR" sz="2000" spc="3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olması,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bu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zamanı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sorunsuz</a:t>
            </a:r>
            <a:r>
              <a:rPr lang="tr-TR" sz="2000" spc="-30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geçirme</a:t>
            </a:r>
            <a:r>
              <a:rPr lang="tr-TR" sz="2000" dirty="0" smtClean="0">
                <a:latin typeface="Tahoma"/>
                <a:cs typeface="Tahoma"/>
              </a:rPr>
              <a:t> isteği</a:t>
            </a:r>
            <a:endParaRPr lang="tr-TR"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dirty="0">
                <a:latin typeface="Tahoma"/>
                <a:cs typeface="Tahoma"/>
              </a:rPr>
              <a:t>Çalışan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annelerin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yaşadığı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suçluluk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duygusu</a:t>
            </a:r>
            <a:endParaRPr lang="tr-TR"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Baskı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altında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büyümüş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anne-babaların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çocuklarını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serbest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bırakmayı</a:t>
            </a:r>
            <a:r>
              <a:rPr lang="tr-TR" sz="2000" dirty="0" smtClean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tercih</a:t>
            </a:r>
            <a:r>
              <a:rPr lang="tr-TR" sz="2000" spc="-35" dirty="0" smtClean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etmeleri</a:t>
            </a:r>
            <a:endParaRPr lang="tr-TR"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Hayır dedikten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sonra</a:t>
            </a:r>
            <a:r>
              <a:rPr lang="tr-TR" sz="2000" spc="-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kararlı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davranmak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için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mücadele</a:t>
            </a:r>
            <a:r>
              <a:rPr lang="tr-TR" sz="2000" spc="-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etmenin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zorluğu</a:t>
            </a:r>
            <a:endParaRPr lang="tr-TR"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6469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Sınırlar anlaşılır ve net olduğu sürece çocuklar için anlamak ve izlemek daha kolay olacaktır. Karmaşık mesajlar, çocuğunuzun kendisinden ne istendiğini anlayamamasına ve bu nedenle kuralı uygulayamamasına neden olur</a:t>
            </a:r>
            <a:r>
              <a:rPr lang="tr-TR" dirty="0" smtClean="0"/>
              <a:t>.</a:t>
            </a:r>
          </a:p>
          <a:p>
            <a:r>
              <a:rPr lang="tr-TR" dirty="0"/>
              <a:t>Kuralları uygularken anne ve babanın kurala beraber karar vermesi ve kuralı aynı şekilde uygulamaları önemlidir. Tutarlılığınızı destekleyecek diğer bir özellik ise kuralın her zaman geçerli olmasıdır.</a:t>
            </a:r>
          </a:p>
        </p:txBody>
      </p:sp>
    </p:spTree>
    <p:extLst>
      <p:ext uri="{BB962C8B-B14F-4D97-AF65-F5344CB8AC3E}">
        <p14:creationId xmlns:p14="http://schemas.microsoft.com/office/powerpoint/2010/main" val="125027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Ebeveynler tutarsız ve istikrarsız davrandıklarında çocukların çıkardığı sonuç </a:t>
            </a:r>
            <a:r>
              <a:rPr lang="tr-TR" b="1" dirty="0">
                <a:solidFill>
                  <a:srgbClr val="C00000"/>
                </a:solidFill>
              </a:rPr>
              <a:t>“kurallar bir defa bozulabildiyse demek ki tekrar bozulabilir” </a:t>
            </a:r>
            <a:r>
              <a:rPr lang="tr-TR" dirty="0"/>
              <a:t>olacaktır.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onlara geçici bir zafer duygusu hissettirse de uzun vadede onların kişilik gelişimleri için çok da destekleyici bir durum değildir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Kuralların </a:t>
            </a:r>
            <a:r>
              <a:rPr lang="tr-TR" dirty="0"/>
              <a:t>net ve istikrarlı olmadığı evlerde büyüyen çocukların </a:t>
            </a:r>
            <a:r>
              <a:rPr lang="tr-TR" dirty="0" smtClean="0"/>
              <a:t>okulda </a:t>
            </a:r>
            <a:r>
              <a:rPr lang="tr-TR" dirty="0"/>
              <a:t>ve sosyal </a:t>
            </a:r>
            <a:r>
              <a:rPr lang="tr-TR" dirty="0" smtClean="0"/>
              <a:t>hayatta </a:t>
            </a:r>
            <a:r>
              <a:rPr lang="tr-TR" dirty="0"/>
              <a:t>sıkıntı yaşaması muhtemeldir.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148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Çocuklara verilmek istenen değerler öncelikle anne ve baba tarafından uygulanırsa değerlerin çocuk tarafından içselleştirilmesi daha kolay olacaktır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Çocuklar </a:t>
            </a:r>
            <a:r>
              <a:rPr lang="tr-TR" dirty="0"/>
              <a:t>baktıklarını düşünmediğiniz zamanlarda bile davranışlarınızı gözlemler ve kendilerine model alırlar</a:t>
            </a:r>
            <a:r>
              <a:rPr lang="tr-TR" dirty="0" smtClean="0"/>
              <a:t>.</a:t>
            </a:r>
          </a:p>
          <a:p>
            <a:r>
              <a:rPr lang="tr-TR" dirty="0"/>
              <a:t>Çocuğunuzu sürekli kısıtlamak ya da aşırı kurallar koymak da uygun değildir.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nedenle kuralları koyarken anne ve baba olarak sizler için en önemli ve olmazsa olmaz kuralları belirlemeniz önemlidir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55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Kırmızı Mor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412</TotalTime>
  <Words>1770</Words>
  <Application>Microsoft Office PowerPoint</Application>
  <PresentationFormat>Geniş ekran</PresentationFormat>
  <Paragraphs>246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9" baseType="lpstr">
      <vt:lpstr>Arial</vt:lpstr>
      <vt:lpstr>Garamond</vt:lpstr>
      <vt:lpstr>Tahoma</vt:lpstr>
      <vt:lpstr>Times New Roman</vt:lpstr>
      <vt:lpstr>Wingdings</vt:lpstr>
      <vt:lpstr>Organik</vt:lpstr>
      <vt:lpstr>ÇOCUKLARIMIZA  SINIR KOYMAK</vt:lpstr>
      <vt:lpstr>Sınır koyma konusunda sorunları  önlemenin ilk adımı; yanlış giden  şeylerin farkına varmaktır. Amacımız mükemmellik değil,  ilerleme kaydetmektir. Bunu ancak  pratik yaparak sağlayabiliriz. </vt:lpstr>
      <vt:lpstr>Sınır Nedir ve Neden Gereklidir?</vt:lpstr>
      <vt:lpstr>ÇOCUKLAR SINIRLARA NEDEN   İHTİYAÇ DUYARLAR ?</vt:lpstr>
      <vt:lpstr>SINIRLAR VE SAĞLIKLI GELİŞME</vt:lpstr>
      <vt:lpstr>NEDEN "HAYIR" DİYEMİYORUZ? NEDEN SINIR KOYMAKTA ZORLANIYORUZ?</vt:lpstr>
      <vt:lpstr>Çocuğa Kural ve Sınır Koyarken…</vt:lpstr>
      <vt:lpstr>Çocuğa Kural ve Sınır Koyarken…</vt:lpstr>
      <vt:lpstr>Çocuğa Kural ve Sınır Koyarken…</vt:lpstr>
      <vt:lpstr>Çocuğa Kural ve Sınır Koyarken…</vt:lpstr>
      <vt:lpstr>ÇOCUKLAR BÜYÜDÜKÇE  SINIRLARIN AYARLANMASI</vt:lpstr>
      <vt:lpstr>SINIRLARINIZ</vt:lpstr>
      <vt:lpstr>GEVŞEK SINIRLAR: HAYIR’IN, EVET, BAZEN, OLABİLİR anlamına geldiği zamanlar.</vt:lpstr>
      <vt:lpstr>KESİN SINIRLAR:  HAYIR’IN GERÇEKTEN HAYIR anlamına geldiği zamanlar</vt:lpstr>
      <vt:lpstr>9 yaşında bir çocuğun ifadesi şöyle;</vt:lpstr>
      <vt:lpstr>Çocuk eğitiminde  kullanılmaması gereken yöntemler</vt:lpstr>
      <vt:lpstr>Çocuk eğitiminde  kullanılmaması gereken yöntemler</vt:lpstr>
      <vt:lpstr>Çocuk eğitiminde  kullanılması gereken yöntemler</vt:lpstr>
      <vt:lpstr>Çocuk eğitiminde  kullanılması gereken yöntemler</vt:lpstr>
      <vt:lpstr>PowerPoint Sunusu</vt:lpstr>
      <vt:lpstr>KESİN SINIRLAR   BELİRLEMENİN YOLLARI</vt:lpstr>
      <vt:lpstr>CESARET KIRICI  SÖZEL MESAJLAR:</vt:lpstr>
      <vt:lpstr>CESARET KIRICI  DAVRANIŞSAL  MESAJLAR:</vt:lpstr>
      <vt:lpstr>YÜREKLENDİRİCİ MESAJLAR</vt:lpstr>
      <vt:lpstr>SONUÇLARI ETKİLİ KILAN YÖNTEMLER</vt:lpstr>
      <vt:lpstr>ANA-BABALAR KURALLARINI NASIL ÖĞRETİRLER?</vt:lpstr>
      <vt:lpstr>CEZACI/OTOKRATİK YAKLAŞIM</vt:lpstr>
      <vt:lpstr>SERBEST YAKLAŞIM</vt:lpstr>
      <vt:lpstr>DEMOKRATİK YAKLAŞIM</vt:lpstr>
      <vt:lpstr>ÇOCUKLAR SİZİN KURALLARINIZI   NASIL ÖĞRENİR?</vt:lpstr>
      <vt:lpstr>Etkisiz sözel mesajlara örnekler:</vt:lpstr>
      <vt:lpstr>Etkisiz davranışsal mesajlara  örnekler:</vt:lpstr>
      <vt:lpstr>Etkili Sözel Mesaj Örnekleri</vt:lpstr>
      <vt:lpstr>Etkili Davranışsal Mesajlara Örnekler</vt:lpstr>
      <vt:lpstr>Sınır Belirlemenin Üç Basamaklı “Harekete Geçme Metodu”</vt:lpstr>
      <vt:lpstr>PowerPoint Sunusu</vt:lpstr>
      <vt:lpstr>PowerPoint Sunusu</vt:lpstr>
      <vt:lpstr>Çocuğunuz Koyduğunuz  Kurallara Uymuyorsa...</vt:lpstr>
      <vt:lpstr>Çocuğunuz Koyduğunuz  Kurallara Uymuyorsa...</vt:lpstr>
      <vt:lpstr>Çocuğunuz Koyduğunuz  Kurallara Uymuyorsa...</vt:lpstr>
      <vt:lpstr>MOLA KULLANMA YÖNTEMİ</vt:lpstr>
      <vt:lpstr>Mola yöntemi  ne zaman kullanılmalı?</vt:lpstr>
      <vt:lpstr>MUŞ  REHBERLİK VE ARAŞTIRMA MERKEZİ </vt:lpstr>
    </vt:vector>
  </TitlesOfParts>
  <Company>NouS/TncTR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ÇOCUKLARIMIZA  SINIR KOYMAK</dc:title>
  <dc:creator>asd3</dc:creator>
  <cp:lastModifiedBy>Microsoft hesabı</cp:lastModifiedBy>
  <cp:revision>53</cp:revision>
  <dcterms:created xsi:type="dcterms:W3CDTF">2023-08-25T10:54:17Z</dcterms:created>
  <dcterms:modified xsi:type="dcterms:W3CDTF">2024-09-02T08:01:39Z</dcterms:modified>
</cp:coreProperties>
</file>