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33"/>
  </p:notesMasterIdLst>
  <p:sldIdLst>
    <p:sldId id="256" r:id="rId2"/>
    <p:sldId id="257" r:id="rId3"/>
    <p:sldId id="273" r:id="rId4"/>
    <p:sldId id="283" r:id="rId5"/>
    <p:sldId id="282" r:id="rId6"/>
    <p:sldId id="284" r:id="rId7"/>
    <p:sldId id="288" r:id="rId8"/>
    <p:sldId id="285" r:id="rId9"/>
    <p:sldId id="286" r:id="rId10"/>
    <p:sldId id="287" r:id="rId11"/>
    <p:sldId id="289" r:id="rId12"/>
    <p:sldId id="293" r:id="rId13"/>
    <p:sldId id="290" r:id="rId14"/>
    <p:sldId id="291" r:id="rId15"/>
    <p:sldId id="292" r:id="rId16"/>
    <p:sldId id="294" r:id="rId17"/>
    <p:sldId id="295" r:id="rId18"/>
    <p:sldId id="296" r:id="rId19"/>
    <p:sldId id="297" r:id="rId20"/>
    <p:sldId id="298" r:id="rId21"/>
    <p:sldId id="300" r:id="rId22"/>
    <p:sldId id="301" r:id="rId23"/>
    <p:sldId id="302" r:id="rId24"/>
    <p:sldId id="303" r:id="rId25"/>
    <p:sldId id="304" r:id="rId26"/>
    <p:sldId id="306" r:id="rId27"/>
    <p:sldId id="308" r:id="rId28"/>
    <p:sldId id="311" r:id="rId29"/>
    <p:sldId id="309" r:id="rId30"/>
    <p:sldId id="310" r:id="rId31"/>
    <p:sldId id="312" r:id="rId32"/>
  </p:sldIdLst>
  <p:sldSz cx="1219517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82" autoAdjust="0"/>
    <p:restoredTop sz="94687"/>
  </p:normalViewPr>
  <p:slideViewPr>
    <p:cSldViewPr>
      <p:cViewPr varScale="1">
        <p:scale>
          <a:sx n="87" d="100"/>
          <a:sy n="87" d="100"/>
        </p:scale>
        <p:origin x="654" y="90"/>
      </p:cViewPr>
      <p:guideLst>
        <p:guide orient="horz" pos="2160"/>
        <p:guide pos="384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0185E2-A6ED-3244-9FF1-2C5F70A59707}" type="datetimeFigureOut">
              <a:rPr lang="tr-TR" smtClean="0"/>
              <a:pPr/>
              <a:t>04.09.2024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3F3F3C-0222-8546-B3CD-6F024F42FC61}" type="slidenum">
              <a:rPr lang="tr-TR" smtClean="0"/>
              <a:pPr/>
              <a:t>‹#›</a:t>
            </a:fld>
            <a:endParaRPr lang="tr-TR"/>
          </a:p>
        </p:txBody>
      </p:sp>
    </p:spTree>
    <p:extLst>
      <p:ext uri="{BB962C8B-B14F-4D97-AF65-F5344CB8AC3E}">
        <p14:creationId xmlns:p14="http://schemas.microsoft.com/office/powerpoint/2010/main" val="950536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C3F3F3C-0222-8546-B3CD-6F024F42FC61}" type="slidenum">
              <a:rPr lang="tr-TR" smtClean="0"/>
              <a:pPr/>
              <a:t>9</a:t>
            </a:fld>
            <a:endParaRPr lang="tr-TR"/>
          </a:p>
        </p:txBody>
      </p:sp>
    </p:spTree>
    <p:extLst>
      <p:ext uri="{BB962C8B-B14F-4D97-AF65-F5344CB8AC3E}">
        <p14:creationId xmlns:p14="http://schemas.microsoft.com/office/powerpoint/2010/main" val="2523539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C3F3F3C-0222-8546-B3CD-6F024F42FC61}" type="slidenum">
              <a:rPr lang="tr-TR" smtClean="0"/>
              <a:pPr/>
              <a:t>14</a:t>
            </a:fld>
            <a:endParaRPr lang="tr-TR"/>
          </a:p>
        </p:txBody>
      </p:sp>
    </p:spTree>
    <p:extLst>
      <p:ext uri="{BB962C8B-B14F-4D97-AF65-F5344CB8AC3E}">
        <p14:creationId xmlns:p14="http://schemas.microsoft.com/office/powerpoint/2010/main" val="2512121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CC3F3F3C-0222-8546-B3CD-6F024F42FC61}" type="slidenum">
              <a:rPr lang="tr-TR" smtClean="0"/>
              <a:pPr/>
              <a:t>15</a:t>
            </a:fld>
            <a:endParaRPr lang="tr-TR"/>
          </a:p>
        </p:txBody>
      </p:sp>
    </p:spTree>
    <p:extLst>
      <p:ext uri="{BB962C8B-B14F-4D97-AF65-F5344CB8AC3E}">
        <p14:creationId xmlns:p14="http://schemas.microsoft.com/office/powerpoint/2010/main" val="1221597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5256" y="1447801"/>
            <a:ext cx="8827956"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5256" y="4777380"/>
            <a:ext cx="8827956"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14298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5257" y="4800587"/>
            <a:ext cx="882795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5256" y="685800"/>
            <a:ext cx="8827956"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5257" y="5367325"/>
            <a:ext cx="8827954"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8092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5255" y="1447800"/>
            <a:ext cx="8827957"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5255" y="3657600"/>
            <a:ext cx="8827957"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69032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5212" y="1447800"/>
            <a:ext cx="8001398"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903" y="3771174"/>
            <a:ext cx="7281545"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5255" y="4350657"/>
            <a:ext cx="8827957"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12" name="TextBox 11"/>
          <p:cNvSpPr txBox="1"/>
          <p:nvPr/>
        </p:nvSpPr>
        <p:spPr>
          <a:xfrm>
            <a:off x="898529" y="971253"/>
            <a:ext cx="80212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9332920" y="2613787"/>
            <a:ext cx="80212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712851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5255" y="3124201"/>
            <a:ext cx="8827958"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5255" y="4777381"/>
            <a:ext cx="8827957"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59197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3112" y="1981200"/>
            <a:ext cx="294763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633" y="2667000"/>
            <a:ext cx="2928112"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4671" y="1981200"/>
            <a:ext cx="293700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4115" y="2667000"/>
            <a:ext cx="294756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6556" y="1981200"/>
            <a:ext cx="2932877"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6556" y="2667000"/>
            <a:ext cx="2932877"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711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404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36394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633" y="4250949"/>
            <a:ext cx="294081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633" y="2209800"/>
            <a:ext cx="294081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633" y="4827212"/>
            <a:ext cx="294081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90388" y="4250949"/>
            <a:ext cx="293128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90387" y="2209800"/>
            <a:ext cx="293128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9035" y="4827211"/>
            <a:ext cx="293517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6556" y="4250949"/>
            <a:ext cx="2932877"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6555" y="2209800"/>
            <a:ext cx="2932877"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6431" y="4827209"/>
            <a:ext cx="293676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711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404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6778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679643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6375" y="430214"/>
            <a:ext cx="1753057"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633" y="887414"/>
            <a:ext cx="7425082"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70476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1768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5257" y="2861734"/>
            <a:ext cx="8827955"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5256" y="4777381"/>
            <a:ext cx="8827956"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76959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600" y="2060576"/>
            <a:ext cx="4397484"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5966" y="2056093"/>
            <a:ext cx="4397486"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41396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600" y="1905000"/>
            <a:ext cx="439748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600" y="2514600"/>
            <a:ext cx="4397484"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5968" y="1905000"/>
            <a:ext cx="439748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5968" y="2514600"/>
            <a:ext cx="4397484"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94942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9075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159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5254" y="1447800"/>
            <a:ext cx="3401950"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5863" y="1447800"/>
            <a:ext cx="5197350"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5254" y="3129281"/>
            <a:ext cx="3401949"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36251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4208" y="1854192"/>
            <a:ext cx="5094232"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51356" y="1143000"/>
            <a:ext cx="320123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5255" y="3657600"/>
            <a:ext cx="5086303"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04.09.2024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71871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4038063"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522808" cy="2365453"/>
          </a:xfrm>
          <a:prstGeom prst="rect">
            <a:avLst/>
          </a:prstGeom>
        </p:spPr>
      </p:pic>
      <p:sp>
        <p:nvSpPr>
          <p:cNvPr id="16" name="Oval 15"/>
          <p:cNvSpPr/>
          <p:nvPr/>
        </p:nvSpPr>
        <p:spPr>
          <a:xfrm>
            <a:off x="8611254" y="1676400"/>
            <a:ext cx="2820134"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8001495" y="1"/>
            <a:ext cx="1603805"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8119" y="6096000"/>
            <a:ext cx="993993" cy="762000"/>
          </a:xfrm>
          <a:prstGeom prst="rect">
            <a:avLst/>
          </a:prstGeom>
        </p:spPr>
      </p:pic>
      <p:sp>
        <p:nvSpPr>
          <p:cNvPr id="14" name="Rectangle 13"/>
          <p:cNvSpPr/>
          <p:nvPr/>
        </p:nvSpPr>
        <p:spPr>
          <a:xfrm>
            <a:off x="10440530" y="0"/>
            <a:ext cx="685979"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280" y="452718"/>
            <a:ext cx="9407172"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600" y="2052919"/>
            <a:ext cx="894887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8413" y="1790662"/>
            <a:ext cx="990599" cy="304878"/>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9F75050-0E15-4C5B-92B0-66D068882F1F}" type="datetimeFigureOut">
              <a:rPr lang="tr-TR" smtClean="0"/>
              <a:pPr/>
              <a:t>04.09.2024</a:t>
            </a:fld>
            <a:endParaRPr lang="tr-TR"/>
          </a:p>
        </p:txBody>
      </p:sp>
      <p:sp>
        <p:nvSpPr>
          <p:cNvPr id="5" name="Footer Placeholder 4"/>
          <p:cNvSpPr>
            <a:spLocks noGrp="1"/>
          </p:cNvSpPr>
          <p:nvPr>
            <p:ph type="ftr" sz="quarter" idx="3"/>
          </p:nvPr>
        </p:nvSpPr>
        <p:spPr>
          <a:xfrm rot="5400000">
            <a:off x="8954407" y="3225258"/>
            <a:ext cx="3859795" cy="30488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5237" y="295730"/>
            <a:ext cx="838417"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716057929"/>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382811" y="1500174"/>
            <a:ext cx="7858180" cy="1470025"/>
          </a:xfrm>
        </p:spPr>
        <p:txBody>
          <a:bodyPr>
            <a:normAutofit/>
          </a:bodyPr>
          <a:lstStyle/>
          <a:p>
            <a:pPr algn="ctr"/>
            <a:r>
              <a:rPr lang="tr-TR" b="1" dirty="0" smtClean="0"/>
              <a:t>SINIR KOYMA </a:t>
            </a:r>
            <a:endParaRPr lang="tr-TR" b="1" dirty="0"/>
          </a:p>
        </p:txBody>
      </p:sp>
      <p:sp>
        <p:nvSpPr>
          <p:cNvPr id="3" name="2 Alt Başlık"/>
          <p:cNvSpPr>
            <a:spLocks noGrp="1"/>
          </p:cNvSpPr>
          <p:nvPr>
            <p:ph type="subTitle" idx="1"/>
          </p:nvPr>
        </p:nvSpPr>
        <p:spPr>
          <a:xfrm>
            <a:off x="3311505" y="3500438"/>
            <a:ext cx="5357850" cy="1257312"/>
          </a:xfrm>
        </p:spPr>
        <p:txBody>
          <a:bodyPr>
            <a:normAutofit/>
          </a:bodyPr>
          <a:lstStyle/>
          <a:p>
            <a:pPr algn="ctr"/>
            <a:r>
              <a:rPr lang="tr-TR" b="1" dirty="0" smtClean="0">
                <a:solidFill>
                  <a:schemeClr val="tx1"/>
                </a:solidFill>
              </a:rPr>
              <a:t>ORTAOKUL ÖĞRENCİ </a:t>
            </a:r>
            <a:r>
              <a:rPr lang="tr-TR" b="1" dirty="0">
                <a:solidFill>
                  <a:schemeClr val="tx1"/>
                </a:solidFill>
              </a:rPr>
              <a:t>SUNUMU </a:t>
            </a:r>
          </a:p>
        </p:txBody>
      </p:sp>
      <p:sp>
        <p:nvSpPr>
          <p:cNvPr id="4" name="2 Alt Başlık">
            <a:extLst>
              <a:ext uri="{FF2B5EF4-FFF2-40B4-BE49-F238E27FC236}">
                <a16:creationId xmlns:a16="http://schemas.microsoft.com/office/drawing/2014/main" xmlns="" id="{974786DB-056C-BF9C-74F3-AE875309333D}"/>
              </a:ext>
            </a:extLst>
          </p:cNvPr>
          <p:cNvSpPr txBox="1">
            <a:spLocks/>
          </p:cNvSpPr>
          <p:nvPr/>
        </p:nvSpPr>
        <p:spPr>
          <a:xfrm>
            <a:off x="3311505" y="5572140"/>
            <a:ext cx="5357850" cy="6480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tr-TR" sz="2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281163" y="548324"/>
            <a:ext cx="6487962" cy="796908"/>
          </a:xfrm>
        </p:spPr>
        <p:txBody>
          <a:bodyPr/>
          <a:lstStyle/>
          <a:p>
            <a:r>
              <a:rPr lang="tr-TR" dirty="0"/>
              <a:t>Sınır Koymanın Önemi</a:t>
            </a:r>
          </a:p>
        </p:txBody>
      </p:sp>
      <p:sp>
        <p:nvSpPr>
          <p:cNvPr id="3" name="2 İçerik Yer Tutucusu"/>
          <p:cNvSpPr>
            <a:spLocks noGrp="1"/>
          </p:cNvSpPr>
          <p:nvPr>
            <p:ph idx="1"/>
          </p:nvPr>
        </p:nvSpPr>
        <p:spPr/>
        <p:txBody>
          <a:bodyPr/>
          <a:lstStyle/>
          <a:p>
            <a:pPr lvl="0" algn="just"/>
            <a:r>
              <a:rPr lang="tr-TR" dirty="0"/>
              <a:t>Sınırlar iyi belirlendiğinde gereksiz işlere veya insanlara enerji harcamaktan kaçınırsınız. Bu da daha fazla odaklanmanızı ve yaratıcı olmanızı sağlar.</a:t>
            </a:r>
          </a:p>
          <a:p>
            <a:pPr lvl="0" algn="just"/>
            <a:endParaRPr lang="tr-TR" dirty="0"/>
          </a:p>
          <a:p>
            <a:pPr lvl="0" algn="just"/>
            <a:r>
              <a:rPr lang="tr-TR" dirty="0"/>
              <a:t>Sınırlar oluşturmak, kendi kendinize bakımın bir parçasıdır. Ekonomik, duygusal ve zihinsel kapasitelere zaman ayırmanızı sağlar.</a:t>
            </a:r>
          </a:p>
          <a:p>
            <a:pPr algn="just"/>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921123" y="620688"/>
            <a:ext cx="6487962" cy="796908"/>
          </a:xfrm>
        </p:spPr>
        <p:txBody>
          <a:bodyPr/>
          <a:lstStyle/>
          <a:p>
            <a:r>
              <a:rPr lang="tr-TR" dirty="0"/>
              <a:t>Sınır Koymanın Önemi</a:t>
            </a:r>
          </a:p>
        </p:txBody>
      </p:sp>
      <p:sp>
        <p:nvSpPr>
          <p:cNvPr id="3" name="2 İçerik Yer Tutucusu"/>
          <p:cNvSpPr>
            <a:spLocks noGrp="1"/>
          </p:cNvSpPr>
          <p:nvPr>
            <p:ph idx="1"/>
          </p:nvPr>
        </p:nvSpPr>
        <p:spPr/>
        <p:txBody>
          <a:bodyPr>
            <a:normAutofit/>
          </a:bodyPr>
          <a:lstStyle/>
          <a:p>
            <a:pPr lvl="0" algn="just"/>
            <a:r>
              <a:rPr lang="tr-TR" dirty="0"/>
              <a:t>Sınırlarınızı belirlerken, kendi değerlerinizi ve ihtiyaçlarınızı daha iyi anlarsınız. Bu da kişisel gelişiminize katkı sağlar.</a:t>
            </a:r>
          </a:p>
          <a:p>
            <a:pPr lvl="0" algn="just">
              <a:buNone/>
            </a:pPr>
            <a:endParaRPr lang="tr-TR" dirty="0"/>
          </a:p>
          <a:p>
            <a:pPr lvl="0" algn="just"/>
            <a:r>
              <a:rPr lang="tr-TR" dirty="0"/>
              <a:t>Sınırlar yardım etme isteğinizi sınırlamaz; tükenmişlikten koruyan sağlıklı bir dengeyi sürdürmenizi sağlar.</a:t>
            </a:r>
          </a:p>
          <a:p>
            <a:pPr lvl="0" algn="just"/>
            <a:endParaRPr lang="tr-TR" dirty="0"/>
          </a:p>
          <a:p>
            <a:pPr algn="just">
              <a:buNone/>
            </a:pPr>
            <a:r>
              <a:rPr lang="tr-TR" dirty="0"/>
              <a:t>   </a:t>
            </a:r>
            <a:r>
              <a:rPr lang="tr-TR" b="1" i="1" dirty="0"/>
              <a:t> Sınır koymak, genel olarak sağlıklı ve mutlu bir yaşam sürdürmek için hayati bir rol oynar.</a:t>
            </a:r>
          </a:p>
          <a:p>
            <a:pPr algn="just"/>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993131" y="548324"/>
            <a:ext cx="6487962" cy="796908"/>
          </a:xfrm>
        </p:spPr>
        <p:txBody>
          <a:bodyPr/>
          <a:lstStyle/>
          <a:p>
            <a:r>
              <a:rPr lang="tr-TR" dirty="0"/>
              <a:t>Sınır Koyma Sorunları</a:t>
            </a:r>
          </a:p>
        </p:txBody>
      </p:sp>
      <p:sp>
        <p:nvSpPr>
          <p:cNvPr id="3" name="2 İçerik Yer Tutucusu"/>
          <p:cNvSpPr>
            <a:spLocks noGrp="1"/>
          </p:cNvSpPr>
          <p:nvPr>
            <p:ph idx="1"/>
          </p:nvPr>
        </p:nvSpPr>
        <p:spPr/>
        <p:txBody>
          <a:bodyPr>
            <a:normAutofit/>
          </a:bodyPr>
          <a:lstStyle/>
          <a:p>
            <a:pPr lvl="0" algn="just"/>
            <a:r>
              <a:rPr lang="tr-TR" b="1" dirty="0"/>
              <a:t>Çatışma Korkusu:</a:t>
            </a:r>
            <a:r>
              <a:rPr lang="tr-TR" dirty="0"/>
              <a:t> Sınırlarınızı ifade etmek, çatışmaya veya anlaşmazlığa yol açabileceği endişeleriyle zor olabilir.</a:t>
            </a:r>
          </a:p>
          <a:p>
            <a:pPr lvl="0" algn="just"/>
            <a:endParaRPr lang="tr-TR" dirty="0"/>
          </a:p>
          <a:p>
            <a:pPr lvl="0" algn="just"/>
            <a:r>
              <a:rPr lang="tr-TR" b="1" dirty="0"/>
              <a:t>Suçluluk Hissi:</a:t>
            </a:r>
            <a:r>
              <a:rPr lang="tr-TR" dirty="0"/>
              <a:t> "Hayır" demek suçluluk hissine neden olabilir. Başkalarının ihtiyaçlarını karşılamak ve sürekli yardım etme isteği, sınırlarınızı aşmanıza neden olabilir. Kendi ihtiyaçlarınızı ihmal etme riski oluşur.</a:t>
            </a:r>
          </a:p>
          <a:p>
            <a:pPr algn="just"/>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921123" y="488952"/>
            <a:ext cx="6487962" cy="796908"/>
          </a:xfrm>
        </p:spPr>
        <p:txBody>
          <a:bodyPr/>
          <a:lstStyle/>
          <a:p>
            <a:r>
              <a:rPr lang="tr-TR" dirty="0"/>
              <a:t>Sınır Koyma Sorunları</a:t>
            </a:r>
          </a:p>
        </p:txBody>
      </p:sp>
      <p:sp>
        <p:nvSpPr>
          <p:cNvPr id="3" name="2 İçerik Yer Tutucusu"/>
          <p:cNvSpPr>
            <a:spLocks noGrp="1"/>
          </p:cNvSpPr>
          <p:nvPr>
            <p:ph idx="1"/>
          </p:nvPr>
        </p:nvSpPr>
        <p:spPr>
          <a:xfrm>
            <a:off x="453985" y="1285860"/>
            <a:ext cx="11358642" cy="5072098"/>
          </a:xfrm>
        </p:spPr>
        <p:txBody>
          <a:bodyPr>
            <a:normAutofit/>
          </a:bodyPr>
          <a:lstStyle/>
          <a:p>
            <a:pPr lvl="0" algn="just">
              <a:buNone/>
            </a:pPr>
            <a:endParaRPr lang="tr-TR" dirty="0"/>
          </a:p>
          <a:p>
            <a:pPr lvl="0" algn="just"/>
            <a:r>
              <a:rPr lang="tr-TR" b="1" dirty="0"/>
              <a:t>Sınırların Belirsizliği:</a:t>
            </a:r>
            <a:r>
              <a:rPr lang="tr-TR" dirty="0"/>
              <a:t> Sınırlarınızı net bir şekilde tanımlamadığınızda, başkaları tarafından sömürülme veya anlaşılmama riski artabilir.</a:t>
            </a:r>
          </a:p>
          <a:p>
            <a:pPr lvl="0" algn="just"/>
            <a:endParaRPr lang="tr-TR" dirty="0"/>
          </a:p>
          <a:p>
            <a:pPr lvl="0" algn="just"/>
            <a:r>
              <a:rPr lang="tr-TR" b="1" dirty="0"/>
              <a:t>Duygusal Manipülasyon:</a:t>
            </a:r>
            <a:r>
              <a:rPr lang="tr-TR" dirty="0"/>
              <a:t> Bazı insanlar, sınırlarınızı aşmak için duygusal manipülasyon taktikleri kullanabilirler. Bu da sizin sınırlarınızı zorlayabilir.</a:t>
            </a:r>
          </a:p>
          <a:p>
            <a:pPr lvl="0" algn="just"/>
            <a:endParaRPr lang="tr-TR" dirty="0"/>
          </a:p>
          <a:p>
            <a:pPr lvl="0" algn="just"/>
            <a:r>
              <a:rPr lang="tr-TR" b="1" dirty="0"/>
              <a:t>Kendine Güvensizlik:</a:t>
            </a:r>
            <a:r>
              <a:rPr lang="tr-TR" dirty="0"/>
              <a:t> Kendine güven eksikliği, sınırlarınızı korumakta zorlanmanıza neden olabilir. </a:t>
            </a:r>
          </a:p>
          <a:p>
            <a:pPr algn="just"/>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281163" y="548324"/>
            <a:ext cx="6487962" cy="796908"/>
          </a:xfrm>
        </p:spPr>
        <p:txBody>
          <a:bodyPr/>
          <a:lstStyle/>
          <a:p>
            <a:r>
              <a:rPr lang="tr-TR" dirty="0"/>
              <a:t>Sınır Koyma Sorunları</a:t>
            </a:r>
          </a:p>
        </p:txBody>
      </p:sp>
      <p:sp>
        <p:nvSpPr>
          <p:cNvPr id="3" name="2 İçerik Yer Tutucusu"/>
          <p:cNvSpPr>
            <a:spLocks noGrp="1"/>
          </p:cNvSpPr>
          <p:nvPr>
            <p:ph idx="1"/>
          </p:nvPr>
        </p:nvSpPr>
        <p:spPr/>
        <p:txBody>
          <a:bodyPr>
            <a:normAutofit/>
          </a:bodyPr>
          <a:lstStyle/>
          <a:p>
            <a:pPr lvl="0" algn="just"/>
            <a:r>
              <a:rPr lang="tr-TR" b="1" dirty="0"/>
              <a:t>Sosyal Değişkenler:</a:t>
            </a:r>
            <a:r>
              <a:rPr lang="tr-TR" dirty="0"/>
              <a:t> Toplumsal normlar veya aile tutumu gibi değişkenler, sınırlarınızın belirlenmesinde sizi zorlayabilir.</a:t>
            </a:r>
            <a:endParaRPr lang="tr-TR" dirty="0">
              <a:solidFill>
                <a:srgbClr val="FF0000"/>
              </a:solidFill>
            </a:endParaRPr>
          </a:p>
          <a:p>
            <a:pPr lvl="0" algn="just"/>
            <a:endParaRPr lang="tr-TR" dirty="0"/>
          </a:p>
          <a:p>
            <a:pPr algn="just"/>
            <a:r>
              <a:rPr lang="tr-TR" b="1" dirty="0"/>
              <a:t>Başkalarını Memnun Etme İsteği:</a:t>
            </a:r>
            <a:r>
              <a:rPr lang="tr-TR" dirty="0"/>
              <a:t> Başkalarını mutlu etme veya onların beklentilerine uyma isteği, sınırlarınızı belirlemenizi zorlaştırabilir.</a:t>
            </a:r>
          </a:p>
          <a:p>
            <a:pPr lvl="0" algn="just"/>
            <a:endParaRPr lang="tr-TR" dirty="0"/>
          </a:p>
          <a:p>
            <a:pPr lvl="0" algn="just"/>
            <a:r>
              <a:rPr lang="tr-TR" b="1" dirty="0"/>
              <a:t>Kendi İç Çatışmaları:</a:t>
            </a:r>
            <a:r>
              <a:rPr lang="tr-TR" dirty="0"/>
              <a:t> Sınırlarınızı belirlerken içsel çatışmalar yaşayabilirsiniz. </a:t>
            </a:r>
          </a:p>
          <a:p>
            <a:pPr algn="just"/>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065139" y="476672"/>
            <a:ext cx="6487962" cy="796908"/>
          </a:xfrm>
        </p:spPr>
        <p:txBody>
          <a:bodyPr/>
          <a:lstStyle/>
          <a:p>
            <a:r>
              <a:rPr lang="tr-TR" dirty="0"/>
              <a:t>Sınır Koyma Sorunları</a:t>
            </a:r>
          </a:p>
        </p:txBody>
      </p:sp>
      <p:sp>
        <p:nvSpPr>
          <p:cNvPr id="3" name="2 İçerik Yer Tutucusu"/>
          <p:cNvSpPr>
            <a:spLocks noGrp="1"/>
          </p:cNvSpPr>
          <p:nvPr>
            <p:ph idx="1"/>
          </p:nvPr>
        </p:nvSpPr>
        <p:spPr/>
        <p:txBody>
          <a:bodyPr/>
          <a:lstStyle/>
          <a:p>
            <a:pPr lvl="0" algn="just"/>
            <a:r>
              <a:rPr lang="tr-TR" b="1" dirty="0"/>
              <a:t>Sürekli İstekleri Kabul Etme Alışkanlığı:</a:t>
            </a:r>
            <a:r>
              <a:rPr lang="tr-TR" dirty="0"/>
              <a:t> Sürekli olarak istekleri kabul etme alışkanlığınız, sizi yıpratabilir ve tükenmişlik hissi yaratabilir.</a:t>
            </a:r>
          </a:p>
          <a:p>
            <a:pPr lvl="0" algn="just"/>
            <a:endParaRPr lang="tr-TR" i="1" dirty="0"/>
          </a:p>
          <a:p>
            <a:pPr algn="just">
              <a:buNone/>
            </a:pPr>
            <a:r>
              <a:rPr lang="tr-TR" i="1" dirty="0"/>
              <a:t>    Sınırlarınızı belirlemek ve korumak, bu tür sorunları fark etmek ve ele almak çaba gerektirir.</a:t>
            </a:r>
          </a:p>
          <a:p>
            <a:pPr algn="just"/>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Başlık"/>
          <p:cNvSpPr>
            <a:spLocks noGrp="1"/>
          </p:cNvSpPr>
          <p:nvPr>
            <p:ph type="title"/>
          </p:nvPr>
        </p:nvSpPr>
        <p:spPr>
          <a:xfrm>
            <a:off x="1921123" y="620688"/>
            <a:ext cx="6487962" cy="796908"/>
          </a:xfrm>
        </p:spPr>
        <p:txBody>
          <a:bodyPr/>
          <a:lstStyle/>
          <a:p>
            <a:r>
              <a:rPr lang="tr-TR" dirty="0"/>
              <a:t>Sınır Koyma Yöntemleri</a:t>
            </a:r>
          </a:p>
        </p:txBody>
      </p:sp>
      <p:sp>
        <p:nvSpPr>
          <p:cNvPr id="3" name="2 İçerik Yer Tutucusu"/>
          <p:cNvSpPr>
            <a:spLocks noGrp="1"/>
          </p:cNvSpPr>
          <p:nvPr>
            <p:ph idx="1"/>
          </p:nvPr>
        </p:nvSpPr>
        <p:spPr/>
        <p:txBody>
          <a:bodyPr/>
          <a:lstStyle/>
          <a:p>
            <a:pPr lvl="0" algn="just"/>
            <a:r>
              <a:rPr lang="tr-TR" b="1" dirty="0"/>
              <a:t>Programlama Planlama:</a:t>
            </a:r>
            <a:r>
              <a:rPr lang="tr-TR" dirty="0"/>
              <a:t> Potansiyel zorlayıcı durumlar veya talepler hakkında bilgi sahibi olmak ve nasıl tepki vereceğinizi planlamak, sınırlarınızı korumanızı kolaylaştırabilir.</a:t>
            </a:r>
          </a:p>
          <a:p>
            <a:pPr lvl="0" algn="just"/>
            <a:endParaRPr lang="tr-TR" dirty="0"/>
          </a:p>
          <a:p>
            <a:pPr lvl="0" algn="just"/>
            <a:r>
              <a:rPr lang="tr-TR" b="1" dirty="0"/>
              <a:t>Net ve Açık İfade:</a:t>
            </a:r>
            <a:r>
              <a:rPr lang="tr-TR" dirty="0"/>
              <a:t> Sınırlarınızı netleştirmek ve anlaşılır bir şekilde ifade etmek önemlidir. İfade tarzınız ve dilinizle karşı tarafın ciddiyetinizi anlamasını sağlayabilir.</a:t>
            </a:r>
          </a:p>
          <a:p>
            <a:pPr algn="just"/>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281163" y="548324"/>
            <a:ext cx="6487962" cy="796908"/>
          </a:xfrm>
        </p:spPr>
        <p:txBody>
          <a:bodyPr/>
          <a:lstStyle/>
          <a:p>
            <a:r>
              <a:rPr lang="tr-TR" dirty="0"/>
              <a:t>Sınır Koyma Yöntemleri</a:t>
            </a:r>
          </a:p>
        </p:txBody>
      </p:sp>
      <p:sp>
        <p:nvSpPr>
          <p:cNvPr id="3" name="2 İçerik Yer Tutucusu"/>
          <p:cNvSpPr>
            <a:spLocks noGrp="1"/>
          </p:cNvSpPr>
          <p:nvPr>
            <p:ph idx="1"/>
          </p:nvPr>
        </p:nvSpPr>
        <p:spPr/>
        <p:txBody>
          <a:bodyPr/>
          <a:lstStyle/>
          <a:p>
            <a:pPr lvl="0" algn="just"/>
            <a:r>
              <a:rPr lang="tr-TR" b="1" dirty="0"/>
              <a:t>"Hayır" Demeyi Öğrenme:</a:t>
            </a:r>
            <a:r>
              <a:rPr lang="tr-TR" dirty="0"/>
              <a:t>“Hayır" demeyi öğrenme, sınırlarınızı belirlemenin temelidir. Ancak bunu yaparken samimi bir şekilde iletişim kurmaya dikkat etmelisiniz.</a:t>
            </a:r>
          </a:p>
          <a:p>
            <a:pPr lvl="0" algn="just"/>
            <a:endParaRPr lang="tr-TR" dirty="0"/>
          </a:p>
          <a:p>
            <a:pPr algn="just"/>
            <a:r>
              <a:rPr lang="tr-TR" b="1" dirty="0"/>
              <a:t>Esnek Olma:</a:t>
            </a:r>
            <a:r>
              <a:rPr lang="tr-TR" dirty="0"/>
              <a:t> Esnek olmak, bazı koşullar için sınırlarınızı gevşetebilmeniz anlamına gelir. Ancak bunu yaparken temel ihtiyaçlarınız ve değerlerinizin bozulmadığından emin olmanız gerekir.</a:t>
            </a:r>
          </a:p>
          <a:p>
            <a:pPr lvl="0" algn="just"/>
            <a:endParaRPr lang="tr-TR" dirty="0"/>
          </a:p>
          <a:p>
            <a:pPr algn="just"/>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137147" y="548324"/>
            <a:ext cx="6487962" cy="796908"/>
          </a:xfrm>
        </p:spPr>
        <p:txBody>
          <a:bodyPr/>
          <a:lstStyle/>
          <a:p>
            <a:r>
              <a:rPr lang="tr-TR" dirty="0"/>
              <a:t>Sınır Koyma Yöntemleri</a:t>
            </a:r>
          </a:p>
        </p:txBody>
      </p:sp>
      <p:sp>
        <p:nvSpPr>
          <p:cNvPr id="3" name="2 İçerik Yer Tutucusu"/>
          <p:cNvSpPr>
            <a:spLocks noGrp="1"/>
          </p:cNvSpPr>
          <p:nvPr>
            <p:ph idx="1"/>
          </p:nvPr>
        </p:nvSpPr>
        <p:spPr/>
        <p:txBody>
          <a:bodyPr/>
          <a:lstStyle/>
          <a:p>
            <a:pPr lvl="0" algn="just"/>
            <a:r>
              <a:rPr lang="tr-TR" b="1" dirty="0"/>
              <a:t>İfade Tarzını Geliştirme:</a:t>
            </a:r>
            <a:r>
              <a:rPr lang="tr-TR" dirty="0"/>
              <a:t> Sınırlarınızı ifade ederken nazik bir üslup kullanıp, kendinizi açık ve net bir şekilde ifade eden bir diyalog sergilemelisiniz.</a:t>
            </a:r>
          </a:p>
          <a:p>
            <a:pPr lvl="0" algn="just"/>
            <a:endParaRPr lang="tr-TR" dirty="0"/>
          </a:p>
          <a:p>
            <a:pPr algn="just"/>
            <a:r>
              <a:rPr lang="tr-TR" b="1" dirty="0"/>
              <a:t>İçsel İzleme:</a:t>
            </a:r>
            <a:r>
              <a:rPr lang="tr-TR" dirty="0"/>
              <a:t> Kendinizi izlemeniz, gelişimlerinizi takip etmenizi ve bilgilerinizi düzeltmenizi sağlar.</a:t>
            </a:r>
          </a:p>
          <a:p>
            <a:pPr lvl="0" algn="just">
              <a:buNone/>
            </a:pP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065139" y="548324"/>
            <a:ext cx="6487962" cy="796908"/>
          </a:xfrm>
        </p:spPr>
        <p:txBody>
          <a:bodyPr/>
          <a:lstStyle/>
          <a:p>
            <a:r>
              <a:rPr lang="tr-TR" dirty="0"/>
              <a:t>Sınır Koyma Yöntemleri</a:t>
            </a:r>
          </a:p>
        </p:txBody>
      </p:sp>
      <p:sp>
        <p:nvSpPr>
          <p:cNvPr id="3" name="2 İçerik Yer Tutucusu"/>
          <p:cNvSpPr>
            <a:spLocks noGrp="1"/>
          </p:cNvSpPr>
          <p:nvPr>
            <p:ph idx="1"/>
          </p:nvPr>
        </p:nvSpPr>
        <p:spPr/>
        <p:txBody>
          <a:bodyPr>
            <a:normAutofit/>
          </a:bodyPr>
          <a:lstStyle/>
          <a:p>
            <a:pPr lvl="0" algn="just"/>
            <a:r>
              <a:rPr lang="tr-TR" b="1" dirty="0"/>
              <a:t>Kendine Değer Verme:</a:t>
            </a:r>
            <a:r>
              <a:rPr lang="tr-TR" dirty="0"/>
              <a:t> Kendi ihtiyaçlarınızı önemseyerek sınırlarınızı korumayla ilgili kararlılığınızı ayarlayabilirsiniz.</a:t>
            </a:r>
          </a:p>
          <a:p>
            <a:pPr lvl="0" algn="just"/>
            <a:endParaRPr lang="tr-TR" dirty="0"/>
          </a:p>
          <a:p>
            <a:pPr lvl="0" algn="just"/>
            <a:r>
              <a:rPr lang="tr-TR" b="1" dirty="0"/>
              <a:t>Küçük Adımlarla Başlama:</a:t>
            </a:r>
            <a:r>
              <a:rPr lang="tr-TR" dirty="0"/>
              <a:t> Sınırlarınızı koymaya başlarken küçük adımlarla başlamak daha rahat ve güvende hissetmenizi sağlar.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97455" y="274638"/>
            <a:ext cx="6487962" cy="796908"/>
          </a:xfrm>
        </p:spPr>
        <p:txBody>
          <a:bodyPr/>
          <a:lstStyle/>
          <a:p>
            <a:r>
              <a:rPr lang="tr-TR" dirty="0"/>
              <a:t>Sunum Planı</a:t>
            </a:r>
          </a:p>
        </p:txBody>
      </p:sp>
      <p:sp>
        <p:nvSpPr>
          <p:cNvPr id="3" name="2 İçerik Yer Tutucusu"/>
          <p:cNvSpPr>
            <a:spLocks noGrp="1"/>
          </p:cNvSpPr>
          <p:nvPr>
            <p:ph idx="1"/>
          </p:nvPr>
        </p:nvSpPr>
        <p:spPr>
          <a:xfrm>
            <a:off x="882613" y="1600201"/>
            <a:ext cx="10702804" cy="4114815"/>
          </a:xfrm>
        </p:spPr>
        <p:txBody>
          <a:bodyPr>
            <a:normAutofit/>
          </a:bodyPr>
          <a:lstStyle/>
          <a:p>
            <a:r>
              <a:rPr lang="tr-TR" dirty="0"/>
              <a:t>Sınır Koyma nedir?</a:t>
            </a:r>
          </a:p>
          <a:p>
            <a:r>
              <a:rPr lang="tr-TR" dirty="0"/>
              <a:t>Sınır Türleri</a:t>
            </a:r>
          </a:p>
          <a:p>
            <a:r>
              <a:rPr lang="tr-TR" dirty="0"/>
              <a:t>Sınır Koymanın Önemi</a:t>
            </a:r>
          </a:p>
          <a:p>
            <a:r>
              <a:rPr lang="tr-TR" dirty="0"/>
              <a:t>Sınır Koyma Sorunları</a:t>
            </a:r>
          </a:p>
          <a:p>
            <a:r>
              <a:rPr lang="tr-TR" dirty="0"/>
              <a:t>Sınır Koyma Yöntemleri</a:t>
            </a:r>
          </a:p>
          <a:p>
            <a:r>
              <a:rPr lang="tr-TR" dirty="0"/>
              <a:t>Sınır koyma Becerileri</a:t>
            </a:r>
          </a:p>
          <a:p>
            <a:r>
              <a:rPr lang="tr-TR" dirty="0"/>
              <a:t>Örnek Uygulamalar ve Deneyim Paylaşımı</a:t>
            </a:r>
          </a:p>
          <a:p>
            <a:r>
              <a:rPr lang="tr-TR" dirty="0"/>
              <a:t>Sonuç</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065139" y="548324"/>
            <a:ext cx="6487962" cy="796908"/>
          </a:xfrm>
        </p:spPr>
        <p:txBody>
          <a:bodyPr/>
          <a:lstStyle/>
          <a:p>
            <a:r>
              <a:rPr lang="tr-TR" dirty="0"/>
              <a:t>Sınır Koyma Yöntemleri</a:t>
            </a:r>
          </a:p>
        </p:txBody>
      </p:sp>
      <p:sp>
        <p:nvSpPr>
          <p:cNvPr id="3" name="2 İçerik Yer Tutucusu"/>
          <p:cNvSpPr>
            <a:spLocks noGrp="1"/>
          </p:cNvSpPr>
          <p:nvPr>
            <p:ph idx="1"/>
          </p:nvPr>
        </p:nvSpPr>
        <p:spPr/>
        <p:txBody>
          <a:bodyPr>
            <a:normAutofit/>
          </a:bodyPr>
          <a:lstStyle/>
          <a:p>
            <a:pPr lvl="0" algn="just"/>
            <a:endParaRPr lang="tr-TR" dirty="0"/>
          </a:p>
          <a:p>
            <a:pPr lvl="0" algn="just"/>
            <a:r>
              <a:rPr lang="tr-TR" b="1" dirty="0"/>
              <a:t>Destek Alma:</a:t>
            </a:r>
            <a:r>
              <a:rPr lang="tr-TR" dirty="0"/>
              <a:t> Sınırlarınızı belirleme sürecinde aile, öğretmen  ve arkdaşlardan destek almak, daha güçlü ve sağlıklı birikim oluşturmanıza yardımcı olabilir.</a:t>
            </a:r>
          </a:p>
          <a:p>
            <a:pPr lvl="0" algn="just"/>
            <a:endParaRPr lang="tr-TR" dirty="0"/>
          </a:p>
          <a:p>
            <a:pPr algn="just">
              <a:buNone/>
            </a:pPr>
            <a:r>
              <a:rPr lang="tr-TR" dirty="0"/>
              <a:t>    </a:t>
            </a:r>
            <a:endParaRPr lang="tr-TR" b="1" i="1" dirty="0"/>
          </a:p>
          <a:p>
            <a:pPr lvl="0" algn="just"/>
            <a:endParaRPr lang="tr-TR" dirty="0"/>
          </a:p>
          <a:p>
            <a:pPr algn="just"/>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065139" y="548324"/>
            <a:ext cx="6487962" cy="796908"/>
          </a:xfrm>
        </p:spPr>
        <p:txBody>
          <a:bodyPr/>
          <a:lstStyle/>
          <a:p>
            <a:r>
              <a:rPr lang="tr-TR" dirty="0"/>
              <a:t>Sınır Koyma Becerileri</a:t>
            </a:r>
          </a:p>
        </p:txBody>
      </p:sp>
      <p:sp>
        <p:nvSpPr>
          <p:cNvPr id="3" name="2 İçerik Yer Tutucusu"/>
          <p:cNvSpPr>
            <a:spLocks noGrp="1"/>
          </p:cNvSpPr>
          <p:nvPr>
            <p:ph idx="1"/>
          </p:nvPr>
        </p:nvSpPr>
        <p:spPr/>
        <p:txBody>
          <a:bodyPr/>
          <a:lstStyle/>
          <a:p>
            <a:pPr lvl="0" algn="just"/>
            <a:r>
              <a:rPr lang="tr-TR" b="1" dirty="0"/>
              <a:t>Kendi İhtiyaçlarınızı Tanıma:</a:t>
            </a:r>
            <a:r>
              <a:rPr lang="tr-TR" dirty="0"/>
              <a:t> Kendi duygusal, fiziksel ve zihinsel ihtiyaçlarınızı belirlemek, sınırlarınızı nasıl çizebileceğinizin temel adımdır.</a:t>
            </a:r>
          </a:p>
          <a:p>
            <a:pPr lvl="0" algn="just">
              <a:buNone/>
            </a:pPr>
            <a:endParaRPr lang="tr-TR" dirty="0"/>
          </a:p>
          <a:p>
            <a:pPr lvl="0" algn="just"/>
            <a:r>
              <a:rPr lang="tr-TR" b="1" dirty="0"/>
              <a:t>Net ve Açık İletişim:</a:t>
            </a:r>
            <a:r>
              <a:rPr lang="tr-TR" dirty="0"/>
              <a:t> Sınırlarınızı net ve açık bir şekilde ifade etmek önemlidir. Karşınızdaki kişiye ne istediğinizi ve ne istemediğinizi net bir şekilde iletmek, yanlış anlamaları önler.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065139" y="692696"/>
            <a:ext cx="6487962" cy="796908"/>
          </a:xfrm>
        </p:spPr>
        <p:txBody>
          <a:bodyPr/>
          <a:lstStyle/>
          <a:p>
            <a:r>
              <a:rPr lang="tr-TR" dirty="0"/>
              <a:t>Sınır Koyma Becerileri</a:t>
            </a:r>
          </a:p>
        </p:txBody>
      </p:sp>
      <p:sp>
        <p:nvSpPr>
          <p:cNvPr id="3" name="2 İçerik Yer Tutucusu"/>
          <p:cNvSpPr>
            <a:spLocks noGrp="1"/>
          </p:cNvSpPr>
          <p:nvPr>
            <p:ph idx="1"/>
          </p:nvPr>
        </p:nvSpPr>
        <p:spPr/>
        <p:txBody>
          <a:bodyPr/>
          <a:lstStyle/>
          <a:p>
            <a:pPr lvl="0" algn="just"/>
            <a:r>
              <a:rPr lang="tr-TR" b="1" dirty="0"/>
              <a:t>Kararlılık:</a:t>
            </a:r>
            <a:r>
              <a:rPr lang="tr-TR" dirty="0"/>
              <a:t> Sınırlarınıza sadık kalmak ve bu sınırların savunulması için kararlı olmak önemlidir. Başkalarının baskılarına karşı dayanıklılık göstermek gerekir.</a:t>
            </a:r>
          </a:p>
          <a:p>
            <a:pPr lvl="0" algn="just"/>
            <a:endParaRPr lang="tr-TR" dirty="0"/>
          </a:p>
          <a:p>
            <a:pPr algn="just"/>
            <a:r>
              <a:rPr lang="tr-TR" b="1" dirty="0"/>
              <a:t>Güven:</a:t>
            </a:r>
            <a:r>
              <a:rPr lang="tr-TR" dirty="0"/>
              <a:t> Sınırlarınıza güvenmek ve bu sınırları diğerlerine  karşı en iyi şekilde korumak önemlidir.</a:t>
            </a:r>
          </a:p>
          <a:p>
            <a:pPr lvl="0" algn="just"/>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993131" y="548324"/>
            <a:ext cx="6487962" cy="796908"/>
          </a:xfrm>
        </p:spPr>
        <p:txBody>
          <a:bodyPr/>
          <a:lstStyle/>
          <a:p>
            <a:r>
              <a:rPr lang="tr-TR" dirty="0"/>
              <a:t>Sınır Koyma Becerileri</a:t>
            </a:r>
          </a:p>
        </p:txBody>
      </p:sp>
      <p:sp>
        <p:nvSpPr>
          <p:cNvPr id="3" name="2 İçerik Yer Tutucusu"/>
          <p:cNvSpPr>
            <a:spLocks noGrp="1"/>
          </p:cNvSpPr>
          <p:nvPr>
            <p:ph idx="1"/>
          </p:nvPr>
        </p:nvSpPr>
        <p:spPr/>
        <p:txBody>
          <a:bodyPr/>
          <a:lstStyle/>
          <a:p>
            <a:pPr lvl="0" algn="just"/>
            <a:r>
              <a:rPr lang="tr-TR" b="1" dirty="0"/>
              <a:t>Esneklik ve Uyum:</a:t>
            </a:r>
            <a:r>
              <a:rPr lang="tr-TR" dirty="0"/>
              <a:t> Sınırlarınızı belirlerken esnek olmak da önemlidir. Duruma göre sınırlarınızı ayarlayabilmek, uyumluluk sağlamak sağlıklıdır.</a:t>
            </a:r>
          </a:p>
          <a:p>
            <a:pPr lvl="0" algn="just"/>
            <a:endParaRPr lang="tr-TR" dirty="0"/>
          </a:p>
          <a:p>
            <a:pPr lvl="0" algn="just"/>
            <a:r>
              <a:rPr lang="tr-TR" b="1" dirty="0"/>
              <a:t>Öz Bakım ve Dinlenme:</a:t>
            </a:r>
            <a:r>
              <a:rPr lang="tr-TR" dirty="0"/>
              <a:t> Kendinizi iyi hissetmeniz için yeterince öz bakım yapmak, sınırlarınızı korumanıza yardımcı olur.</a:t>
            </a:r>
          </a:p>
          <a:p>
            <a:pPr algn="just"/>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209155" y="548324"/>
            <a:ext cx="6487962" cy="796908"/>
          </a:xfrm>
        </p:spPr>
        <p:txBody>
          <a:bodyPr/>
          <a:lstStyle/>
          <a:p>
            <a:r>
              <a:rPr lang="tr-TR" dirty="0"/>
              <a:t>Sınır Koyma Becerileri</a:t>
            </a:r>
          </a:p>
        </p:txBody>
      </p:sp>
      <p:sp>
        <p:nvSpPr>
          <p:cNvPr id="3" name="2 İçerik Yer Tutucusu"/>
          <p:cNvSpPr>
            <a:spLocks noGrp="1"/>
          </p:cNvSpPr>
          <p:nvPr>
            <p:ph idx="1"/>
          </p:nvPr>
        </p:nvSpPr>
        <p:spPr/>
        <p:txBody>
          <a:bodyPr/>
          <a:lstStyle/>
          <a:p>
            <a:pPr lvl="0" algn="just"/>
            <a:r>
              <a:rPr lang="tr-TR" b="1" dirty="0"/>
              <a:t>Küçük Adımlarla Başlamak:</a:t>
            </a:r>
            <a:r>
              <a:rPr lang="tr-TR" dirty="0"/>
              <a:t> Sınırlarınızı belirlemeye başlarken büyük adımlar atmak yerine küçük adımlarla başlangıç ​​daha etkili olabilir. Bu, kendinizi rahat hissetmenize yardımcı olabilir.</a:t>
            </a:r>
          </a:p>
          <a:p>
            <a:pPr lvl="0" algn="just"/>
            <a:endParaRPr lang="tr-TR" dirty="0"/>
          </a:p>
          <a:p>
            <a:pPr algn="just"/>
            <a:r>
              <a:rPr lang="tr-TR" b="1" dirty="0"/>
              <a:t>İçsel Değerlendirme:</a:t>
            </a:r>
            <a:r>
              <a:rPr lang="tr-TR" dirty="0"/>
              <a:t> Sınırlarınızı belirlerken içsel olarak değerlendirmeler yapmak ve neyi kabul etmek istediğinizi bilmek önemlidir.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137147" y="548324"/>
            <a:ext cx="6487962" cy="796908"/>
          </a:xfrm>
        </p:spPr>
        <p:txBody>
          <a:bodyPr/>
          <a:lstStyle/>
          <a:p>
            <a:r>
              <a:rPr lang="tr-TR" dirty="0"/>
              <a:t>Sınır Koyma Becerileri</a:t>
            </a:r>
          </a:p>
        </p:txBody>
      </p:sp>
      <p:sp>
        <p:nvSpPr>
          <p:cNvPr id="3" name="2 İçerik Yer Tutucusu"/>
          <p:cNvSpPr>
            <a:spLocks noGrp="1"/>
          </p:cNvSpPr>
          <p:nvPr>
            <p:ph idx="1"/>
          </p:nvPr>
        </p:nvSpPr>
        <p:spPr/>
        <p:txBody>
          <a:bodyPr>
            <a:normAutofit/>
          </a:bodyPr>
          <a:lstStyle/>
          <a:p>
            <a:pPr lvl="0" algn="just"/>
            <a:r>
              <a:rPr lang="tr-TR" b="1" dirty="0"/>
              <a:t>Geribildirime Açık Olma:</a:t>
            </a:r>
            <a:r>
              <a:rPr lang="tr-TR" dirty="0"/>
              <a:t> Başkalarının geri bildirimlerini dinlemek sınırlarınızın daha iyi anlaşılabilmesi için önemlidir. Ancak son kararı yine kendiniz olarak vermelisiniz.</a:t>
            </a:r>
          </a:p>
          <a:p>
            <a:pPr lvl="0" algn="just"/>
            <a:endParaRPr lang="tr-TR" dirty="0"/>
          </a:p>
          <a:p>
            <a:pPr algn="just">
              <a:buNone/>
            </a:pPr>
            <a:r>
              <a:rPr lang="tr-TR" b="1" i="1" dirty="0"/>
              <a:t>    Kendinizi tanımanız, iletişim yeteneğinizi geliştirmeniz ve kendinize değer vermeniz, sınırlarınızı daha etkili bir şekilde belirlemenize yardımcı olur.</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065139" y="620688"/>
            <a:ext cx="6487962" cy="796908"/>
          </a:xfrm>
        </p:spPr>
        <p:txBody>
          <a:bodyPr/>
          <a:lstStyle/>
          <a:p>
            <a:r>
              <a:rPr lang="tr-TR" dirty="0"/>
              <a:t>Örnek Uygulama</a:t>
            </a:r>
          </a:p>
        </p:txBody>
      </p:sp>
      <p:sp>
        <p:nvSpPr>
          <p:cNvPr id="3" name="2 İçerik Yer Tutucusu"/>
          <p:cNvSpPr>
            <a:spLocks noGrp="1"/>
          </p:cNvSpPr>
          <p:nvPr>
            <p:ph idx="1"/>
          </p:nvPr>
        </p:nvSpPr>
        <p:spPr/>
        <p:txBody>
          <a:bodyPr/>
          <a:lstStyle/>
          <a:p>
            <a:pPr algn="just"/>
            <a:r>
              <a:rPr lang="tr-TR" b="1" dirty="0"/>
              <a:t>Durum:</a:t>
            </a:r>
            <a:r>
              <a:rPr lang="tr-TR" dirty="0"/>
              <a:t> Arkadaşınız size bir konser etkinliğine gitmeyi teklif etti siz de bu fikre açıksınız ancak bazı şartlar koymak istiyorsunuz.</a:t>
            </a:r>
          </a:p>
          <a:p>
            <a:pPr>
              <a:buNone/>
            </a:pPr>
            <a:endParaRPr lang="tr-TR" dirty="0"/>
          </a:p>
          <a:p>
            <a:pPr algn="just">
              <a:buNone/>
            </a:pPr>
            <a:r>
              <a:rPr lang="tr-TR" b="1" i="1" dirty="0"/>
              <a:t>    Şimdi bu örnek durumu  “Sınırları Belirleme Yaklaşımı”na göre inceleyelim.</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777107" y="620688"/>
            <a:ext cx="6487962" cy="796908"/>
          </a:xfrm>
        </p:spPr>
        <p:txBody>
          <a:bodyPr/>
          <a:lstStyle/>
          <a:p>
            <a:r>
              <a:rPr lang="tr-TR" dirty="0"/>
              <a:t>Örnek Uygulama</a:t>
            </a:r>
          </a:p>
        </p:txBody>
      </p:sp>
      <p:sp>
        <p:nvSpPr>
          <p:cNvPr id="3" name="2 İçerik Yer Tutucusu"/>
          <p:cNvSpPr>
            <a:spLocks noGrp="1"/>
          </p:cNvSpPr>
          <p:nvPr>
            <p:ph idx="1"/>
          </p:nvPr>
        </p:nvSpPr>
        <p:spPr>
          <a:xfrm>
            <a:off x="525423" y="1857364"/>
            <a:ext cx="10975658" cy="4525963"/>
          </a:xfrm>
        </p:spPr>
        <p:txBody>
          <a:bodyPr/>
          <a:lstStyle/>
          <a:p>
            <a:pPr lvl="0" algn="just">
              <a:buNone/>
            </a:pPr>
            <a:r>
              <a:rPr lang="tr-TR" b="1" dirty="0"/>
              <a:t>    Sınırları Belirleme Yaklaşımı:</a:t>
            </a:r>
          </a:p>
          <a:p>
            <a:pPr lvl="0" algn="just"/>
            <a:endParaRPr lang="tr-TR" b="1" dirty="0"/>
          </a:p>
          <a:p>
            <a:pPr lvl="0" algn="just"/>
            <a:r>
              <a:rPr lang="tr-TR" b="1" dirty="0"/>
              <a:t>Değerlerinizi ve İhtiyaçlarınızı Tanımlama</a:t>
            </a:r>
            <a:r>
              <a:rPr lang="tr-TR" dirty="0"/>
              <a:t>: Öncelikle, konser etkinliği hakkında nasıl hissettiğinizi ve kendi ihtiyaçlarınızı anlayın. Belki gürültüye duyarlısınız veya belirli bir zamanda eve dönmek istiyorsunuz.</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065139" y="548324"/>
            <a:ext cx="6487962" cy="796908"/>
          </a:xfrm>
        </p:spPr>
        <p:txBody>
          <a:bodyPr/>
          <a:lstStyle/>
          <a:p>
            <a:r>
              <a:rPr lang="tr-TR" dirty="0"/>
              <a:t>Örnek Uygulama</a:t>
            </a:r>
          </a:p>
        </p:txBody>
      </p:sp>
      <p:sp>
        <p:nvSpPr>
          <p:cNvPr id="3" name="2 İçerik Yer Tutucusu"/>
          <p:cNvSpPr>
            <a:spLocks noGrp="1"/>
          </p:cNvSpPr>
          <p:nvPr>
            <p:ph idx="1"/>
          </p:nvPr>
        </p:nvSpPr>
        <p:spPr/>
        <p:txBody>
          <a:bodyPr/>
          <a:lstStyle/>
          <a:p>
            <a:pPr algn="just"/>
            <a:r>
              <a:rPr lang="tr-TR" b="1" dirty="0"/>
              <a:t>Sınırlarınızı Belirleme</a:t>
            </a:r>
            <a:r>
              <a:rPr lang="tr-TR" dirty="0"/>
              <a:t>: Kendi sınırlarınızı belirlemek için aşağıdaki gibi düşünebilirsiniz:</a:t>
            </a:r>
          </a:p>
          <a:p>
            <a:pPr algn="just"/>
            <a:endParaRPr lang="tr-TR" dirty="0"/>
          </a:p>
          <a:p>
            <a:pPr algn="just">
              <a:buNone/>
            </a:pPr>
            <a:r>
              <a:rPr lang="tr-TR" dirty="0"/>
              <a:t>       -Konserde ne kadar süre kalacaksınız?</a:t>
            </a:r>
          </a:p>
          <a:p>
            <a:pPr algn="just">
              <a:buNone/>
            </a:pPr>
            <a:r>
              <a:rPr lang="tr-TR" dirty="0"/>
              <a:t>       -Eve dönüş saati için bir sınır belirleyecek misiniz?</a:t>
            </a:r>
          </a:p>
          <a:p>
            <a:pPr algn="just">
              <a:buNone/>
            </a:pPr>
            <a:r>
              <a:rPr lang="tr-TR" dirty="0"/>
              <a:t>       -Etkinlik sırasında sağlığınızı korumak için ne tür önlemler almanız gerekiyor?</a:t>
            </a:r>
          </a:p>
          <a:p>
            <a:pPr algn="just"/>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633091" y="620688"/>
            <a:ext cx="6487962" cy="796908"/>
          </a:xfrm>
        </p:spPr>
        <p:txBody>
          <a:bodyPr/>
          <a:lstStyle/>
          <a:p>
            <a:r>
              <a:rPr lang="tr-TR" dirty="0"/>
              <a:t>Örnek Uygulama</a:t>
            </a:r>
          </a:p>
        </p:txBody>
      </p:sp>
      <p:sp>
        <p:nvSpPr>
          <p:cNvPr id="3" name="2 İçerik Yer Tutucusu"/>
          <p:cNvSpPr>
            <a:spLocks noGrp="1"/>
          </p:cNvSpPr>
          <p:nvPr>
            <p:ph idx="1"/>
          </p:nvPr>
        </p:nvSpPr>
        <p:spPr>
          <a:xfrm>
            <a:off x="609759" y="1600201"/>
            <a:ext cx="11059992" cy="4525963"/>
          </a:xfrm>
        </p:spPr>
        <p:txBody>
          <a:bodyPr/>
          <a:lstStyle/>
          <a:p>
            <a:pPr algn="just"/>
            <a:r>
              <a:rPr lang="tr-TR" b="1" dirty="0"/>
              <a:t>Sınırlarınızı İfade Etme</a:t>
            </a:r>
            <a:r>
              <a:rPr lang="tr-TR" dirty="0"/>
              <a:t>: Belirlediğiniz sınırları arkadaşınıza saygılı bir şekilde açıklayabilirsiniz.</a:t>
            </a:r>
          </a:p>
          <a:p>
            <a:pPr algn="just">
              <a:buNone/>
            </a:pPr>
            <a:r>
              <a:rPr lang="tr-TR" dirty="0"/>
              <a:t>   Örneğin:</a:t>
            </a:r>
          </a:p>
          <a:p>
            <a:pPr algn="just">
              <a:buNone/>
            </a:pPr>
            <a:r>
              <a:rPr lang="tr-TR" dirty="0"/>
              <a:t>      -"Konser etkinliğine katılmayı çok isterim. Ancak, gürültüye        duyarlı olduğum için etkinlik sırasında kulak koruyucu kullanmak istiyorum."</a:t>
            </a:r>
          </a:p>
          <a:p>
            <a:pPr algn="just">
              <a:buNone/>
            </a:pPr>
            <a:r>
              <a:rPr lang="tr-TR" dirty="0"/>
              <a:t>       -"Etkinlik sonrası sabah erken saatlerde bir işim var, bu yüzden gece yarısından sonra eve dönmek istemiyorum."</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497187" y="404664"/>
            <a:ext cx="6487962" cy="796908"/>
          </a:xfrm>
        </p:spPr>
        <p:txBody>
          <a:bodyPr/>
          <a:lstStyle/>
          <a:p>
            <a:r>
              <a:rPr lang="tr-TR" dirty="0"/>
              <a:t>Sınır Koyma Nedir?</a:t>
            </a:r>
          </a:p>
        </p:txBody>
      </p:sp>
      <p:sp>
        <p:nvSpPr>
          <p:cNvPr id="5" name="4 İçerik Yer Tutucusu"/>
          <p:cNvSpPr>
            <a:spLocks noGrp="1"/>
          </p:cNvSpPr>
          <p:nvPr>
            <p:ph idx="1"/>
          </p:nvPr>
        </p:nvSpPr>
        <p:spPr/>
        <p:txBody>
          <a:bodyPr/>
          <a:lstStyle/>
          <a:p>
            <a:pPr algn="just"/>
            <a:r>
              <a:rPr lang="tr-TR" dirty="0"/>
              <a:t>Sınır koymak, bir şeyin veya bir durumun belirli bir yerde sona erdiğini veya belirli bir sınıra ulaşmasını ifade eder. Bu, genellikle bir nesnenin, bir kavramın veya bir davranışın sınırlarını çizmek, belirlemek anlamına gelir. </a:t>
            </a:r>
          </a:p>
        </p:txBody>
      </p:sp>
    </p:spTree>
    <p:extLst>
      <p:ext uri="{BB962C8B-B14F-4D97-AF65-F5344CB8AC3E}">
        <p14:creationId xmlns:p14="http://schemas.microsoft.com/office/powerpoint/2010/main" val="6041588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849115" y="620688"/>
            <a:ext cx="6487962" cy="796908"/>
          </a:xfrm>
        </p:spPr>
        <p:txBody>
          <a:bodyPr/>
          <a:lstStyle/>
          <a:p>
            <a:r>
              <a:rPr lang="tr-TR" dirty="0"/>
              <a:t>Örnek Uygulama</a:t>
            </a:r>
          </a:p>
        </p:txBody>
      </p:sp>
      <p:sp>
        <p:nvSpPr>
          <p:cNvPr id="3" name="2 İçerik Yer Tutucusu"/>
          <p:cNvSpPr>
            <a:spLocks noGrp="1"/>
          </p:cNvSpPr>
          <p:nvPr>
            <p:ph idx="1"/>
          </p:nvPr>
        </p:nvSpPr>
        <p:spPr/>
        <p:txBody>
          <a:bodyPr/>
          <a:lstStyle/>
          <a:p>
            <a:pPr algn="just"/>
            <a:endParaRPr lang="tr-TR" b="1" dirty="0"/>
          </a:p>
          <a:p>
            <a:pPr algn="just"/>
            <a:r>
              <a:rPr lang="tr-TR" b="1" dirty="0"/>
              <a:t>Esnek Olma</a:t>
            </a:r>
            <a:r>
              <a:rPr lang="tr-TR" dirty="0"/>
              <a:t>: Arkadaşınızın da görüşlerini dinleyin ve gerekirse bazı esneklikler gösterebilirsiniz. Ancak, sınırlarınızı zorlamadan bu esneklikleri belirleyin.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1849115" y="620688"/>
            <a:ext cx="6487962" cy="796908"/>
          </a:xfrm>
        </p:spPr>
        <p:txBody>
          <a:bodyPr/>
          <a:lstStyle/>
          <a:p>
            <a:r>
              <a:rPr lang="tr-TR" dirty="0"/>
              <a:t>Örnek Uygulama</a:t>
            </a:r>
          </a:p>
        </p:txBody>
      </p:sp>
      <p:sp>
        <p:nvSpPr>
          <p:cNvPr id="3" name="2 İçerik Yer Tutucusu"/>
          <p:cNvSpPr>
            <a:spLocks noGrp="1"/>
          </p:cNvSpPr>
          <p:nvPr>
            <p:ph idx="1"/>
          </p:nvPr>
        </p:nvSpPr>
        <p:spPr/>
        <p:txBody>
          <a:bodyPr>
            <a:normAutofit/>
          </a:bodyPr>
          <a:lstStyle/>
          <a:p>
            <a:pPr algn="just"/>
            <a:r>
              <a:rPr lang="tr-TR" b="1" dirty="0"/>
              <a:t>Kendi Sınırlarınızı Koruma</a:t>
            </a:r>
            <a:r>
              <a:rPr lang="tr-TR" dirty="0"/>
              <a:t>: Etkinlik sırasında veya sonrasında sınırlarınıza sadık kalmayı unutmayın. Kendi ihtiyaçlarınıza uygun davranmayı ihmal etmeyin.</a:t>
            </a:r>
          </a:p>
          <a:p>
            <a:pPr algn="just"/>
            <a:endParaRPr lang="tr-TR" dirty="0"/>
          </a:p>
          <a:p>
            <a:pPr algn="just">
              <a:buNone/>
            </a:pPr>
            <a:r>
              <a:rPr lang="tr-TR" dirty="0"/>
              <a:t>    </a:t>
            </a:r>
            <a:r>
              <a:rPr lang="tr-TR" b="1" i="1" dirty="0"/>
              <a:t>Bu örnek uygulama, sınırlarınızı nasıl belirleyebileceğinizi ve ifade edebileceğinizi göstermek amacıyla yapılmıştır. Gerçek hayatta, farklı durumlar ve ilişkiler farklı sınırlar gerektirebilir, bu yüzden her durumu kendi bağlamında ele almak önemlidir.</a:t>
            </a:r>
          </a:p>
          <a:p>
            <a:pPr algn="just">
              <a:buNone/>
            </a:pPr>
            <a:r>
              <a:rPr lang="tr-TR" dirty="0"/>
              <a:t/>
            </a:r>
            <a:br>
              <a:rPr lang="tr-TR" dirty="0"/>
            </a:b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065139" y="548324"/>
            <a:ext cx="6487962" cy="796908"/>
          </a:xfrm>
        </p:spPr>
        <p:txBody>
          <a:bodyPr/>
          <a:lstStyle/>
          <a:p>
            <a:r>
              <a:rPr lang="tr-TR" dirty="0"/>
              <a:t>Sınır Koyma Nedir?</a:t>
            </a:r>
          </a:p>
        </p:txBody>
      </p:sp>
      <p:sp>
        <p:nvSpPr>
          <p:cNvPr id="3" name="2 İçerik Yer Tutucusu"/>
          <p:cNvSpPr>
            <a:spLocks noGrp="1"/>
          </p:cNvSpPr>
          <p:nvPr>
            <p:ph idx="1"/>
          </p:nvPr>
        </p:nvSpPr>
        <p:spPr/>
        <p:txBody>
          <a:bodyPr/>
          <a:lstStyle/>
          <a:p>
            <a:pPr algn="just"/>
            <a:r>
              <a:rPr lang="tr-TR" dirty="0"/>
              <a:t>İhtiyaçlarınızı korumak için belirli durumları veya koşulları kabul edemeyeceğinizi ifade edebilirsiniz. Bu, sizin kişisel alanınıza saygı gösterilmesi ve sizi rahatsız etmeyecek şekilde iletişim kurulması sağlar.</a:t>
            </a:r>
          </a:p>
          <a:p>
            <a:pPr algn="just"/>
            <a:endParaRPr lang="tr-TR" dirty="0"/>
          </a:p>
          <a:p>
            <a:pPr algn="just"/>
            <a:r>
              <a:rPr lang="tr-TR" dirty="0"/>
              <a:t>Genel olarak sınır koymak, kişisel haklarınızı korumak, kendinizi iyi hissetmek ve sağlıklı enerji tüketimi sağlamak için önemli bir kavramdır.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81163" y="548680"/>
            <a:ext cx="6487962" cy="796908"/>
          </a:xfrm>
        </p:spPr>
        <p:txBody>
          <a:bodyPr/>
          <a:lstStyle/>
          <a:p>
            <a:r>
              <a:rPr lang="tr-TR" dirty="0"/>
              <a:t>Sınır Türleri</a:t>
            </a:r>
          </a:p>
        </p:txBody>
      </p:sp>
      <p:sp>
        <p:nvSpPr>
          <p:cNvPr id="3" name="2 İçerik Yer Tutucusu"/>
          <p:cNvSpPr>
            <a:spLocks noGrp="1"/>
          </p:cNvSpPr>
          <p:nvPr>
            <p:ph idx="1"/>
          </p:nvPr>
        </p:nvSpPr>
        <p:spPr>
          <a:xfrm>
            <a:off x="882613" y="1600201"/>
            <a:ext cx="10702804" cy="4114815"/>
          </a:xfrm>
        </p:spPr>
        <p:txBody>
          <a:bodyPr>
            <a:normAutofit/>
          </a:bodyPr>
          <a:lstStyle/>
          <a:p>
            <a:pPr lvl="0"/>
            <a:r>
              <a:rPr lang="tr-TR" b="1" dirty="0"/>
              <a:t>Kişisel Sınırları:</a:t>
            </a:r>
            <a:endParaRPr lang="tr-TR" sz="2800" dirty="0"/>
          </a:p>
          <a:p>
            <a:pPr lvl="1"/>
            <a:r>
              <a:rPr lang="tr-TR" dirty="0"/>
              <a:t>Kişisel alan koruması (fiziksel mesafe koyma).</a:t>
            </a:r>
            <a:endParaRPr lang="tr-TR" sz="2400" dirty="0"/>
          </a:p>
          <a:p>
            <a:pPr lvl="1"/>
            <a:r>
              <a:rPr lang="tr-TR" dirty="0"/>
              <a:t>Dokunma ve fiziksel temas davranışlarının belirlenmesi.</a:t>
            </a:r>
          </a:p>
          <a:p>
            <a:pPr lvl="1"/>
            <a:r>
              <a:rPr lang="tr-TR" dirty="0"/>
              <a:t>Kişisel Değerler (Ahlaki veya etik sınırlar)</a:t>
            </a:r>
          </a:p>
          <a:p>
            <a:pPr lvl="1"/>
            <a:endParaRPr lang="tr-TR" sz="2400" dirty="0"/>
          </a:p>
          <a:p>
            <a:pPr lvl="1"/>
            <a:endParaRPr lang="tr-TR" sz="2400" dirty="0"/>
          </a:p>
          <a:p>
            <a:pPr lvl="0"/>
            <a:r>
              <a:rPr lang="tr-TR" b="1" dirty="0"/>
              <a:t>Duygusal Sınırlar:</a:t>
            </a:r>
            <a:endParaRPr lang="tr-TR" sz="2800" dirty="0"/>
          </a:p>
          <a:p>
            <a:pPr lvl="1"/>
            <a:r>
              <a:rPr lang="tr-TR" dirty="0"/>
              <a:t>Kendi duygusal ihtiyaçlarınızı ifade etme ve koruma.</a:t>
            </a:r>
          </a:p>
          <a:p>
            <a:pPr lvl="1"/>
            <a:r>
              <a:rPr lang="tr-TR" dirty="0"/>
              <a:t>Saldırgan dil ve davranışlara karşı sonuçların belirlenmesi.</a:t>
            </a:r>
            <a:endParaRPr lang="tr-TR" sz="2400" dirty="0"/>
          </a:p>
        </p:txBody>
      </p:sp>
    </p:spTree>
    <p:extLst>
      <p:ext uri="{BB962C8B-B14F-4D97-AF65-F5344CB8AC3E}">
        <p14:creationId xmlns:p14="http://schemas.microsoft.com/office/powerpoint/2010/main" val="2946619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589886" y="620688"/>
            <a:ext cx="6487962" cy="796908"/>
          </a:xfrm>
        </p:spPr>
        <p:txBody>
          <a:bodyPr/>
          <a:lstStyle/>
          <a:p>
            <a:r>
              <a:rPr lang="tr-TR" dirty="0"/>
              <a:t>Sınır Türleri</a:t>
            </a:r>
          </a:p>
        </p:txBody>
      </p:sp>
      <p:sp>
        <p:nvSpPr>
          <p:cNvPr id="3" name="2 İçerik Yer Tutucusu"/>
          <p:cNvSpPr>
            <a:spLocks noGrp="1"/>
          </p:cNvSpPr>
          <p:nvPr>
            <p:ph idx="1"/>
          </p:nvPr>
        </p:nvSpPr>
        <p:spPr/>
        <p:txBody>
          <a:bodyPr>
            <a:normAutofit/>
          </a:bodyPr>
          <a:lstStyle/>
          <a:p>
            <a:pPr lvl="0"/>
            <a:r>
              <a:rPr lang="tr-TR" b="1" dirty="0"/>
              <a:t>Sosyal Sınırlar:</a:t>
            </a:r>
            <a:endParaRPr lang="tr-TR" sz="2800" dirty="0"/>
          </a:p>
          <a:p>
            <a:pPr lvl="1"/>
            <a:r>
              <a:rPr lang="tr-TR" dirty="0"/>
              <a:t>Sosyal etkinliklere katılma veya katılmama sınırı.</a:t>
            </a:r>
            <a:endParaRPr lang="tr-TR" sz="2400" dirty="0"/>
          </a:p>
          <a:p>
            <a:pPr lvl="1"/>
            <a:r>
              <a:rPr lang="tr-TR" dirty="0"/>
              <a:t>Sosyal medya kullanımı ve paylaşımlar sınırı</a:t>
            </a:r>
          </a:p>
          <a:p>
            <a:pPr lvl="1"/>
            <a:endParaRPr lang="tr-TR" sz="2400" dirty="0"/>
          </a:p>
          <a:p>
            <a:pPr lvl="0"/>
            <a:r>
              <a:rPr lang="tr-TR" b="1" dirty="0"/>
              <a:t>Mali Sınırları:</a:t>
            </a:r>
            <a:endParaRPr lang="tr-TR" sz="2800" dirty="0"/>
          </a:p>
          <a:p>
            <a:pPr lvl="1"/>
            <a:r>
              <a:rPr lang="tr-TR" dirty="0"/>
              <a:t>Para verme veya alma sınırları.</a:t>
            </a:r>
            <a:endParaRPr lang="tr-TR" sz="2400" dirty="0"/>
          </a:p>
          <a:p>
            <a:pPr lvl="1"/>
            <a:r>
              <a:rPr lang="tr-TR" dirty="0"/>
              <a:t>Mali yardım istememe veya kabul etme limiti.</a:t>
            </a:r>
            <a:endParaRPr lang="tr-TR" sz="2400" dirty="0"/>
          </a:p>
          <a:p>
            <a:pPr>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209155" y="620688"/>
            <a:ext cx="6487962" cy="796908"/>
          </a:xfrm>
        </p:spPr>
        <p:txBody>
          <a:bodyPr/>
          <a:lstStyle/>
          <a:p>
            <a:r>
              <a:rPr lang="tr-TR" dirty="0"/>
              <a:t>Sınır Koymanın Önemi</a:t>
            </a:r>
          </a:p>
        </p:txBody>
      </p:sp>
      <p:sp>
        <p:nvSpPr>
          <p:cNvPr id="3" name="2 İçerik Yer Tutucusu"/>
          <p:cNvSpPr>
            <a:spLocks noGrp="1"/>
          </p:cNvSpPr>
          <p:nvPr>
            <p:ph idx="1"/>
          </p:nvPr>
        </p:nvSpPr>
        <p:spPr/>
        <p:txBody>
          <a:bodyPr/>
          <a:lstStyle/>
          <a:p>
            <a:pPr lvl="0" algn="just"/>
            <a:r>
              <a:rPr lang="tr-TR" dirty="0"/>
              <a:t>Sınırların belirlenmesi, </a:t>
            </a:r>
            <a:r>
              <a:rPr lang="tr-TR" b="1" dirty="0"/>
              <a:t>kişisel haklarınızı ve değerlerinizi </a:t>
            </a:r>
            <a:r>
              <a:rPr lang="tr-TR" dirty="0"/>
              <a:t>korumanıza yardımcı olur. </a:t>
            </a:r>
          </a:p>
          <a:p>
            <a:pPr lvl="0" algn="just"/>
            <a:endParaRPr lang="tr-TR" dirty="0"/>
          </a:p>
          <a:p>
            <a:pPr lvl="0" algn="just"/>
            <a:r>
              <a:rPr lang="tr-TR" dirty="0"/>
              <a:t>Sınırlar, </a:t>
            </a:r>
            <a:r>
              <a:rPr lang="tr-TR" b="1" dirty="0"/>
              <a:t>duygusal sağlığınızı korumanın</a:t>
            </a:r>
            <a:r>
              <a:rPr lang="tr-TR" dirty="0"/>
              <a:t> anahtarlarından biridir. Kendinize aşırı yüklenmek veya sürekli stres altında olmak yerine, duygusal sınırlarınızı belirlemek iç huzuru sürdürmeniz sağlar.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2137147" y="548324"/>
            <a:ext cx="6487962" cy="796908"/>
          </a:xfrm>
        </p:spPr>
        <p:txBody>
          <a:bodyPr/>
          <a:lstStyle/>
          <a:p>
            <a:r>
              <a:rPr lang="tr-TR" dirty="0"/>
              <a:t>Sınır Koymanın Önemi</a:t>
            </a:r>
          </a:p>
        </p:txBody>
      </p:sp>
      <p:sp>
        <p:nvSpPr>
          <p:cNvPr id="3" name="2 İçerik Yer Tutucusu"/>
          <p:cNvSpPr>
            <a:spLocks noGrp="1"/>
          </p:cNvSpPr>
          <p:nvPr>
            <p:ph idx="1"/>
          </p:nvPr>
        </p:nvSpPr>
        <p:spPr/>
        <p:txBody>
          <a:bodyPr/>
          <a:lstStyle/>
          <a:p>
            <a:pPr lvl="0" algn="just"/>
            <a:r>
              <a:rPr lang="tr-TR" dirty="0"/>
              <a:t>Sınırlar, sağlıklı ve sürdürülebilir yapılar oluşturur. Hem kişisel hem de profesyonel ilişkilerde, karşılıklı saygı ve anlayışın korunması için sınırların net bir şekilde iletilmesi önemlidir.</a:t>
            </a:r>
          </a:p>
          <a:p>
            <a:pPr lvl="0" algn="just"/>
            <a:endParaRPr lang="tr-TR" dirty="0"/>
          </a:p>
          <a:p>
            <a:pPr lvl="0" algn="just"/>
            <a:r>
              <a:rPr lang="tr-TR" dirty="0"/>
              <a:t>Sınırlar koymanız, </a:t>
            </a:r>
            <a:r>
              <a:rPr lang="tr-TR" b="1" dirty="0"/>
              <a:t>zamanınızı ve enerjinizi </a:t>
            </a:r>
            <a:r>
              <a:rPr lang="tr-TR" dirty="0"/>
              <a:t>daha etkili bir şekilde yönetmenize yardımcı olur. Okul-İş ve özel yaşam arasında denge sağlamanıza, gereksiz taleplerle zaman kaybetmemenize yardımcı olur.</a:t>
            </a:r>
          </a:p>
          <a:p>
            <a:pPr algn="just"/>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Başlık"/>
          <p:cNvSpPr>
            <a:spLocks noGrp="1"/>
          </p:cNvSpPr>
          <p:nvPr>
            <p:ph type="title"/>
          </p:nvPr>
        </p:nvSpPr>
        <p:spPr>
          <a:xfrm>
            <a:off x="1849115" y="548324"/>
            <a:ext cx="6487962" cy="796908"/>
          </a:xfrm>
        </p:spPr>
        <p:txBody>
          <a:bodyPr/>
          <a:lstStyle/>
          <a:p>
            <a:r>
              <a:rPr lang="tr-TR" dirty="0"/>
              <a:t>Sınır Koymanın Önemi</a:t>
            </a:r>
          </a:p>
        </p:txBody>
      </p:sp>
      <p:sp>
        <p:nvSpPr>
          <p:cNvPr id="3" name="2 İçerik Yer Tutucusu"/>
          <p:cNvSpPr>
            <a:spLocks noGrp="1"/>
          </p:cNvSpPr>
          <p:nvPr>
            <p:ph idx="1"/>
          </p:nvPr>
        </p:nvSpPr>
        <p:spPr/>
        <p:txBody>
          <a:bodyPr/>
          <a:lstStyle/>
          <a:p>
            <a:pPr lvl="0" algn="just"/>
            <a:r>
              <a:rPr lang="tr-TR" dirty="0"/>
              <a:t>Sınırlar</a:t>
            </a:r>
            <a:r>
              <a:rPr lang="tr-TR" b="1" dirty="0"/>
              <a:t>, öz saygınızı </a:t>
            </a:r>
            <a:r>
              <a:rPr lang="tr-TR" dirty="0"/>
              <a:t>arttırır. Kendinize değer verdiğinizi ve kendi ihtiyaçlarınızı önemsediğinizi gösterir.</a:t>
            </a:r>
          </a:p>
          <a:p>
            <a:pPr lvl="0" algn="just"/>
            <a:endParaRPr lang="tr-TR" dirty="0"/>
          </a:p>
          <a:p>
            <a:pPr lvl="0" algn="just"/>
            <a:r>
              <a:rPr lang="tr-TR" dirty="0"/>
              <a:t>Sınırların belirlenmesi, potansiyel istismarı veya kötü niyet artışının engellenmesine yardımcı olur. Sizin için zararlı olabilecek durumların önüne geçmenizi sağlar.</a:t>
            </a:r>
          </a:p>
          <a:p>
            <a:pPr algn="just"/>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3205</TotalTime>
  <Words>1329</Words>
  <Application>Microsoft Office PowerPoint</Application>
  <PresentationFormat>Özel</PresentationFormat>
  <Paragraphs>149</Paragraphs>
  <Slides>31</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31</vt:i4>
      </vt:variant>
    </vt:vector>
  </HeadingPairs>
  <TitlesOfParts>
    <vt:vector size="36" baseType="lpstr">
      <vt:lpstr>Arial</vt:lpstr>
      <vt:lpstr>Calibri</vt:lpstr>
      <vt:lpstr>Century Gothic</vt:lpstr>
      <vt:lpstr>Wingdings 3</vt:lpstr>
      <vt:lpstr>İyon</vt:lpstr>
      <vt:lpstr>SINIR KOYMA </vt:lpstr>
      <vt:lpstr>Sunum Planı</vt:lpstr>
      <vt:lpstr>Sınır Koyma Nedir?</vt:lpstr>
      <vt:lpstr>Sınır Koyma Nedir?</vt:lpstr>
      <vt:lpstr>Sınır Türleri</vt:lpstr>
      <vt:lpstr>Sınır Türleri</vt:lpstr>
      <vt:lpstr>Sınır Koymanın Önemi</vt:lpstr>
      <vt:lpstr>Sınır Koymanın Önemi</vt:lpstr>
      <vt:lpstr>Sınır Koymanın Önemi</vt:lpstr>
      <vt:lpstr>Sınır Koymanın Önemi</vt:lpstr>
      <vt:lpstr>Sınır Koymanın Önemi</vt:lpstr>
      <vt:lpstr>Sınır Koyma Sorunları</vt:lpstr>
      <vt:lpstr>Sınır Koyma Sorunları</vt:lpstr>
      <vt:lpstr>Sınır Koyma Sorunları</vt:lpstr>
      <vt:lpstr>Sınır Koyma Sorunları</vt:lpstr>
      <vt:lpstr>Sınır Koyma Yöntemleri</vt:lpstr>
      <vt:lpstr>Sınır Koyma Yöntemleri</vt:lpstr>
      <vt:lpstr>Sınır Koyma Yöntemleri</vt:lpstr>
      <vt:lpstr>Sınır Koyma Yöntemleri</vt:lpstr>
      <vt:lpstr>Sınır Koyma Yöntemleri</vt:lpstr>
      <vt:lpstr>Sınır Koyma Becerileri</vt:lpstr>
      <vt:lpstr>Sınır Koyma Becerileri</vt:lpstr>
      <vt:lpstr>Sınır Koyma Becerileri</vt:lpstr>
      <vt:lpstr>Sınır Koyma Becerileri</vt:lpstr>
      <vt:lpstr>Sınır Koyma Becerileri</vt:lpstr>
      <vt:lpstr>Örnek Uygulama</vt:lpstr>
      <vt:lpstr>Örnek Uygulama</vt:lpstr>
      <vt:lpstr>Örnek Uygulama</vt:lpstr>
      <vt:lpstr>Örnek Uygulama</vt:lpstr>
      <vt:lpstr>Örnek Uygulama</vt:lpstr>
      <vt:lpstr>Örnek Uygulama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Y.EmreDEMIRBAS</dc:creator>
  <cp:lastModifiedBy>e</cp:lastModifiedBy>
  <cp:revision>118</cp:revision>
  <dcterms:created xsi:type="dcterms:W3CDTF">2020-09-01T10:58:30Z</dcterms:created>
  <dcterms:modified xsi:type="dcterms:W3CDTF">2024-09-04T07:19:33Z</dcterms:modified>
</cp:coreProperties>
</file>