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notesMasterIdLst>
    <p:notesMasterId r:id="rId27"/>
  </p:notesMasterIdLst>
  <p:handoutMasterIdLst>
    <p:handoutMasterId r:id="rId28"/>
  </p:handoutMasterIdLst>
  <p:sldIdLst>
    <p:sldId id="393" r:id="rId2"/>
    <p:sldId id="323" r:id="rId3"/>
    <p:sldId id="354" r:id="rId4"/>
    <p:sldId id="358" r:id="rId5"/>
    <p:sldId id="353" r:id="rId6"/>
    <p:sldId id="360" r:id="rId7"/>
    <p:sldId id="324" r:id="rId8"/>
    <p:sldId id="362" r:id="rId9"/>
    <p:sldId id="363" r:id="rId10"/>
    <p:sldId id="364" r:id="rId11"/>
    <p:sldId id="365" r:id="rId12"/>
    <p:sldId id="359" r:id="rId13"/>
    <p:sldId id="325" r:id="rId14"/>
    <p:sldId id="326" r:id="rId15"/>
    <p:sldId id="369" r:id="rId16"/>
    <p:sldId id="327" r:id="rId17"/>
    <p:sldId id="392" r:id="rId18"/>
    <p:sldId id="329" r:id="rId19"/>
    <p:sldId id="330" r:id="rId20"/>
    <p:sldId id="331" r:id="rId21"/>
    <p:sldId id="332" r:id="rId22"/>
    <p:sldId id="333" r:id="rId23"/>
    <p:sldId id="376" r:id="rId24"/>
    <p:sldId id="287" r:id="rId25"/>
    <p:sldId id="394" r:id="rId26"/>
  </p:sldIdLst>
  <p:sldSz cx="9144000" cy="6858000" type="screen4x3"/>
  <p:notesSz cx="6667500" cy="9904413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65" autoAdjust="0"/>
    <p:restoredTop sz="94595" autoAdjust="0"/>
  </p:normalViewPr>
  <p:slideViewPr>
    <p:cSldViewPr>
      <p:cViewPr varScale="1">
        <p:scale>
          <a:sx n="92" d="100"/>
          <a:sy n="92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>
            <a:extLst>
              <a:ext uri="{FF2B5EF4-FFF2-40B4-BE49-F238E27FC236}">
                <a16:creationId xmlns:a16="http://schemas.microsoft.com/office/drawing/2014/main" xmlns="" id="{089661B2-01C7-8F97-CEEC-A40276615F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" name="2 Veri Yer Tutucusu">
            <a:extLst>
              <a:ext uri="{FF2B5EF4-FFF2-40B4-BE49-F238E27FC236}">
                <a16:creationId xmlns:a16="http://schemas.microsoft.com/office/drawing/2014/main" xmlns="" id="{82596580-EE5E-0886-257B-A498AAC68A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89250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E60392-B6CB-4521-8AD4-E23153F625FC}" type="datetimeFigureOut">
              <a:rPr lang="tr-TR" altLang="tr-TR"/>
              <a:pPr>
                <a:defRPr/>
              </a:pPr>
              <a:t>04.09.2024</a:t>
            </a:fld>
            <a:endParaRPr lang="tr-TR" altLang="tr-TR"/>
          </a:p>
        </p:txBody>
      </p:sp>
      <p:sp>
        <p:nvSpPr>
          <p:cNvPr id="4" name="3 Altbilgi Yer Tutucusu">
            <a:extLst>
              <a:ext uri="{FF2B5EF4-FFF2-40B4-BE49-F238E27FC236}">
                <a16:creationId xmlns:a16="http://schemas.microsoft.com/office/drawing/2014/main" xmlns="" id="{00B47C74-F810-AB9D-5C50-5BB246ED1C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7525"/>
            <a:ext cx="288925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4 Slayt Numarası Yer Tutucusu">
            <a:extLst>
              <a:ext uri="{FF2B5EF4-FFF2-40B4-BE49-F238E27FC236}">
                <a16:creationId xmlns:a16="http://schemas.microsoft.com/office/drawing/2014/main" xmlns="" id="{BCF091AA-952E-3DFB-6586-AECA850186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6663" y="9407525"/>
            <a:ext cx="288925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7A95927-453C-4766-A1E9-F437698542E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xmlns="" id="{3386266B-13A7-0D0B-D128-43E8FEA8C6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xmlns="" id="{ADBD3EA3-F52A-C893-75B8-EEF3FD55EE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xmlns="" id="{E6D3B072-1A12-66B2-91CC-99019BD5547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xmlns="" id="{AC4CCCAF-BBA0-76AE-05AE-1AA2BC3D66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05350"/>
            <a:ext cx="53340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xmlns="" id="{28CC82C6-1B4C-FF48-B50A-6F2453A3E8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xmlns="" id="{D60F6B80-59BD-8935-9981-57FE57000D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07525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E49122D9-30C7-42B2-BB44-C4AEE23201D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5372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2B14815-A549-4F89-BB2B-2F2F01294C9A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5010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F19F8D1-B27A-4894-9029-99629FFBE85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3231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F19F8D1-B27A-4894-9029-99629FFBE85D}" type="slidenum">
              <a:rPr lang="tr-TR" altLang="tr-TR" smtClean="0"/>
              <a:pPr/>
              <a:t>‹#›</a:t>
            </a:fld>
            <a:endParaRPr lang="tr-TR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7611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9F8D1-B27A-4894-9029-99629FFBE85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47754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9F8D1-B27A-4894-9029-99629FFBE85D}" type="slidenum">
              <a:rPr lang="tr-TR" altLang="tr-TR" smtClean="0"/>
              <a:pPr/>
              <a:t>‹#›</a:t>
            </a:fld>
            <a:endParaRPr lang="tr-TR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940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F19F8D1-B27A-4894-9029-99629FFBE85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8153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95AF-6117-4E5E-A3CE-665755AD805F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80007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66C8-17FB-4DE3-8C63-911DDE8F855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55126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1370013" y="1827213"/>
            <a:ext cx="7313612" cy="4114800"/>
          </a:xfrm>
        </p:spPr>
        <p:txBody>
          <a:bodyPr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Veri Yer Tutucusu 9">
            <a:extLst>
              <a:ext uri="{FF2B5EF4-FFF2-40B4-BE49-F238E27FC236}">
                <a16:creationId xmlns:a16="http://schemas.microsoft.com/office/drawing/2014/main" xmlns="" id="{94AF773B-97A2-42DA-27A2-F61CD45EC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Altbilgi Yer Tutucusu 21">
            <a:extLst>
              <a:ext uri="{FF2B5EF4-FFF2-40B4-BE49-F238E27FC236}">
                <a16:creationId xmlns:a16="http://schemas.microsoft.com/office/drawing/2014/main" xmlns="" id="{05F17B97-867D-8615-10E1-AD859EFC8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Slayt Numarası Yer Tutucusu 17">
            <a:extLst>
              <a:ext uri="{FF2B5EF4-FFF2-40B4-BE49-F238E27FC236}">
                <a16:creationId xmlns:a16="http://schemas.microsoft.com/office/drawing/2014/main" xmlns="" id="{9739D382-7850-9D04-AAD1-8D0D56DD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D5F34-3DF5-4789-BC40-77518617B29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5123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1E7FF-F01C-4774-91BF-4F21EE30C622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0912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171FEC0-027E-4C8E-BF81-8F351B30EE74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6404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5CE16B5-9BE6-4934-8E3B-9AA0CBBA8857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1303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DDAA9E4-5EC4-4874-B9AB-5FC97C0961B4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319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0165-C618-43F5-910D-DC343E1246FE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663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70CA-91C2-4BD5-A9C6-457F40E4CFC0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3646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B577-B503-48B4-BC1A-59E7D65492D3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2027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alt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6AA772-DD91-4BC6-AD96-1510A1B2A2C6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471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19F8D1-B27A-4894-9029-99629FFBE85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7863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  <p:sldLayoutId id="2147484025" r:id="rId15"/>
    <p:sldLayoutId id="2147484026" r:id="rId16"/>
    <p:sldLayoutId id="21474840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SINIR KOYMA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0525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>
            <a:extLst>
              <a:ext uri="{FF2B5EF4-FFF2-40B4-BE49-F238E27FC236}">
                <a16:creationId xmlns:a16="http://schemas.microsoft.com/office/drawing/2014/main" xmlns="" id="{53F72173-7102-A44B-0F68-011078017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785938"/>
            <a:ext cx="7786688" cy="4214812"/>
          </a:xfrm>
        </p:spPr>
        <p:txBody>
          <a:bodyPr/>
          <a:lstStyle/>
          <a:p>
            <a:pPr eaLnBrk="1" hangingPunct="1"/>
            <a:r>
              <a:rPr lang="tr-TR" altLang="tr-TR" sz="3200" u="sng" dirty="0"/>
              <a:t>Şiddete kesinlikle göz yummama</a:t>
            </a:r>
            <a:r>
              <a:rPr lang="tr-TR" altLang="tr-TR" sz="3200" dirty="0"/>
              <a:t>: Çocuk şiddet uygulamaya devam ederse çocuğa öfkelenmeden fiziksel olarak engellenir. Çocuğun öfke ve yalnızlık isteğine her zaman saygı gösterilir. Ancak şiddet uygulamasına izin verilmez. 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17411" name="2 Slayt Numarası Yer Tutucusu">
            <a:extLst>
              <a:ext uri="{FF2B5EF4-FFF2-40B4-BE49-F238E27FC236}">
                <a16:creationId xmlns:a16="http://schemas.microsoft.com/office/drawing/2014/main" xmlns="" id="{63F22A27-4195-9801-45EE-D484109E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A3FB44-8316-49DE-8E3F-C1348685B319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3FDE650-DB63-A351-49B0-356664B5D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/>
              <a:t>Davranış problemlerini tanıma:</a:t>
            </a:r>
          </a:p>
        </p:txBody>
      </p:sp>
      <p:sp>
        <p:nvSpPr>
          <p:cNvPr id="28673" name="2 İçerik Yer Tutucusu">
            <a:extLst>
              <a:ext uri="{FF2B5EF4-FFF2-40B4-BE49-F238E27FC236}">
                <a16:creationId xmlns:a16="http://schemas.microsoft.com/office/drawing/2014/main" xmlns="" id="{2CC63EDE-3625-5B5C-61E5-A391C649C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tr-TR" altLang="tr-TR" sz="3600"/>
              <a:t>Kronik öfkeli davranışlar sergileyen ya da sürekli karşı koyan çocuklarda duygusal problemler olabilir, uzman yardımına başvurmak gerekebilir.. </a:t>
            </a:r>
          </a:p>
          <a:p>
            <a:pPr marL="0" indent="0" eaLnBrk="1" hangingPunct="1"/>
            <a:endParaRPr lang="tr-TR" altLang="tr-TR"/>
          </a:p>
        </p:txBody>
      </p:sp>
      <p:sp>
        <p:nvSpPr>
          <p:cNvPr id="18435" name="2 Slayt Numarası Yer Tutucusu">
            <a:extLst>
              <a:ext uri="{FF2B5EF4-FFF2-40B4-BE49-F238E27FC236}">
                <a16:creationId xmlns:a16="http://schemas.microsoft.com/office/drawing/2014/main" xmlns="" id="{109C63A8-8384-589D-BCD4-32223C15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D845D0-A2B1-4148-BD80-3AA7780D875D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Başlık">
            <a:extLst>
              <a:ext uri="{FF2B5EF4-FFF2-40B4-BE49-F238E27FC236}">
                <a16:creationId xmlns:a16="http://schemas.microsoft.com/office/drawing/2014/main" xmlns="" id="{4C262E90-B2CC-7FF1-8584-940C75CA2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520" y="557808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dirty="0">
                <a:solidFill>
                  <a:srgbClr val="00B050"/>
                </a:solidFill>
              </a:rPr>
              <a:t>Sınırlar,</a:t>
            </a:r>
            <a:br>
              <a:rPr lang="tr-TR" altLang="tr-TR" dirty="0">
                <a:solidFill>
                  <a:srgbClr val="00B050"/>
                </a:solidFill>
              </a:rPr>
            </a:br>
            <a:endParaRPr lang="tr-TR" altLang="tr-TR" dirty="0">
              <a:solidFill>
                <a:srgbClr val="00B050"/>
              </a:solidFill>
            </a:endParaRPr>
          </a:p>
        </p:txBody>
      </p:sp>
      <p:sp>
        <p:nvSpPr>
          <p:cNvPr id="19458" name="2 İçerik Yer Tutucusu">
            <a:extLst>
              <a:ext uri="{FF2B5EF4-FFF2-40B4-BE49-F238E27FC236}">
                <a16:creationId xmlns:a16="http://schemas.microsoft.com/office/drawing/2014/main" xmlns="" id="{CC44557C-5E36-E30C-C0EE-76B4FF437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2"/>
          </a:xfrm>
        </p:spPr>
        <p:txBody>
          <a:bodyPr/>
          <a:lstStyle/>
          <a:p>
            <a:pPr eaLnBrk="1" hangingPunct="1"/>
            <a:r>
              <a:rPr lang="tr-TR" altLang="tr-TR" dirty="0"/>
              <a:t>Esnek olmalı,</a:t>
            </a:r>
          </a:p>
          <a:p>
            <a:pPr eaLnBrk="1" hangingPunct="1"/>
            <a:r>
              <a:rPr lang="tr-TR" altLang="tr-TR" dirty="0"/>
              <a:t>Belirli olmalı,</a:t>
            </a:r>
          </a:p>
          <a:p>
            <a:pPr eaLnBrk="1" hangingPunct="1"/>
            <a:r>
              <a:rPr lang="tr-TR" altLang="tr-TR" dirty="0"/>
              <a:t>Tutarlı olmalı,</a:t>
            </a:r>
          </a:p>
          <a:p>
            <a:pPr eaLnBrk="1" hangingPunct="1"/>
            <a:r>
              <a:rPr lang="tr-TR" altLang="tr-TR" dirty="0"/>
              <a:t>Katı, değişmez, zorlayıcı olmamalı.</a:t>
            </a:r>
          </a:p>
          <a:p>
            <a:pPr eaLnBrk="1" hangingPunct="1"/>
            <a:endParaRPr lang="tr-TR" altLang="tr-TR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solidFill>
                  <a:srgbClr val="FF33CC"/>
                </a:solidFill>
              </a:rPr>
              <a:t>Doğru sınırlar, sağlıklı gelişimi ve keşfi destekler.</a:t>
            </a:r>
          </a:p>
          <a:p>
            <a:pPr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xmlns="" id="{DB6E29FF-B064-B0A4-D8B9-3A21ED4DA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/>
              <a:t>Sınır Koyma Aşamaları</a:t>
            </a:r>
          </a:p>
        </p:txBody>
      </p:sp>
      <p:grpSp>
        <p:nvGrpSpPr>
          <p:cNvPr id="20483" name="Organization Chart 3">
            <a:extLst>
              <a:ext uri="{FF2B5EF4-FFF2-40B4-BE49-F238E27FC236}">
                <a16:creationId xmlns:a16="http://schemas.microsoft.com/office/drawing/2014/main" xmlns="" id="{9C4888DC-DB2D-9668-A5BB-08113A3D5BF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750" y="1827213"/>
            <a:ext cx="8353425" cy="4114800"/>
            <a:chOff x="1134" y="1272"/>
            <a:chExt cx="4895" cy="720"/>
          </a:xfrm>
        </p:grpSpPr>
        <p:sp>
          <p:nvSpPr>
            <p:cNvPr id="20484" name="AutoShape 4">
              <a:extLst>
                <a:ext uri="{FF2B5EF4-FFF2-40B4-BE49-F238E27FC236}">
                  <a16:creationId xmlns:a16="http://schemas.microsoft.com/office/drawing/2014/main" xmlns="" id="{67AE419B-38FF-0073-D552-69E8337BF47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34" y="1272"/>
              <a:ext cx="4895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20485" name="_s1028">
              <a:extLst>
                <a:ext uri="{FF2B5EF4-FFF2-40B4-BE49-F238E27FC236}">
                  <a16:creationId xmlns:a16="http://schemas.microsoft.com/office/drawing/2014/main" xmlns="" id="{019DAE9A-B26E-1DD8-8650-3AFCBDF789AC}"/>
                </a:ext>
              </a:extLst>
            </p:cNvPr>
            <p:cNvCxnSpPr>
              <a:cxnSpLocks noChangeShapeType="1"/>
              <a:stCxn id="20495" idx="0"/>
              <a:endCxn id="20490" idx="2"/>
            </p:cNvCxnSpPr>
            <p:nvPr/>
          </p:nvCxnSpPr>
          <p:spPr bwMode="auto">
            <a:xfrm rot="-5400000">
              <a:off x="3006" y="1128"/>
              <a:ext cx="144" cy="1007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6" name="_s1029">
              <a:extLst>
                <a:ext uri="{FF2B5EF4-FFF2-40B4-BE49-F238E27FC236}">
                  <a16:creationId xmlns:a16="http://schemas.microsoft.com/office/drawing/2014/main" xmlns="" id="{70256737-AA8D-DC15-4C15-77B090073908}"/>
                </a:ext>
              </a:extLst>
            </p:cNvPr>
            <p:cNvCxnSpPr>
              <a:cxnSpLocks noChangeShapeType="1"/>
              <a:stCxn id="20494" idx="0"/>
              <a:endCxn id="20490" idx="2"/>
            </p:cNvCxnSpPr>
            <p:nvPr/>
          </p:nvCxnSpPr>
          <p:spPr bwMode="auto">
            <a:xfrm rot="-5400000">
              <a:off x="3510" y="163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7" name="_s1030">
              <a:extLst>
                <a:ext uri="{FF2B5EF4-FFF2-40B4-BE49-F238E27FC236}">
                  <a16:creationId xmlns:a16="http://schemas.microsoft.com/office/drawing/2014/main" xmlns="" id="{D480657A-02D5-1A56-7E71-A43833918DE2}"/>
                </a:ext>
              </a:extLst>
            </p:cNvPr>
            <p:cNvCxnSpPr>
              <a:cxnSpLocks noChangeShapeType="1"/>
              <a:stCxn id="20493" idx="0"/>
              <a:endCxn id="20490" idx="2"/>
            </p:cNvCxnSpPr>
            <p:nvPr/>
          </p:nvCxnSpPr>
          <p:spPr bwMode="auto">
            <a:xfrm rot="5400000" flipH="1">
              <a:off x="4518" y="623"/>
              <a:ext cx="144" cy="2017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8" name="_s1031">
              <a:extLst>
                <a:ext uri="{FF2B5EF4-FFF2-40B4-BE49-F238E27FC236}">
                  <a16:creationId xmlns:a16="http://schemas.microsoft.com/office/drawing/2014/main" xmlns="" id="{D025EECC-A9BF-652E-2AA3-729E119A60A1}"/>
                </a:ext>
              </a:extLst>
            </p:cNvPr>
            <p:cNvCxnSpPr>
              <a:cxnSpLocks noChangeShapeType="1"/>
              <a:stCxn id="20492" idx="0"/>
              <a:endCxn id="20490" idx="2"/>
            </p:cNvCxnSpPr>
            <p:nvPr/>
          </p:nvCxnSpPr>
          <p:spPr bwMode="auto">
            <a:xfrm rot="5400000" flipH="1">
              <a:off x="4013" y="1128"/>
              <a:ext cx="144" cy="1008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_s1032">
              <a:extLst>
                <a:ext uri="{FF2B5EF4-FFF2-40B4-BE49-F238E27FC236}">
                  <a16:creationId xmlns:a16="http://schemas.microsoft.com/office/drawing/2014/main" xmlns="" id="{3A584B20-1A69-2AA7-4975-1C8AB0A2DD0C}"/>
                </a:ext>
              </a:extLst>
            </p:cNvPr>
            <p:cNvCxnSpPr>
              <a:cxnSpLocks noChangeShapeType="1"/>
              <a:stCxn id="20491" idx="0"/>
              <a:endCxn id="20490" idx="2"/>
            </p:cNvCxnSpPr>
            <p:nvPr/>
          </p:nvCxnSpPr>
          <p:spPr bwMode="auto">
            <a:xfrm rot="-5400000">
              <a:off x="2502" y="624"/>
              <a:ext cx="144" cy="2015"/>
            </a:xfrm>
            <a:prstGeom prst="bentConnector3">
              <a:avLst>
                <a:gd name="adj1" fmla="val 13898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0" name="_s1033">
              <a:extLst>
                <a:ext uri="{FF2B5EF4-FFF2-40B4-BE49-F238E27FC236}">
                  <a16:creationId xmlns:a16="http://schemas.microsoft.com/office/drawing/2014/main" xmlns="" id="{15AFBEE1-2973-E508-C35F-62DDEAD4E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" y="127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1200"/>
                <a:t>Sınır Koyma</a:t>
              </a:r>
            </a:p>
            <a:p>
              <a:pPr algn="ctr" eaLnBrk="1" hangingPunct="1"/>
              <a:r>
                <a:rPr lang="tr-TR" altLang="tr-TR" sz="1200"/>
                <a:t> Aşamaları</a:t>
              </a:r>
            </a:p>
          </p:txBody>
        </p:sp>
        <p:sp>
          <p:nvSpPr>
            <p:cNvPr id="20491" name="_s1034">
              <a:extLst>
                <a:ext uri="{FF2B5EF4-FFF2-40B4-BE49-F238E27FC236}">
                  <a16:creationId xmlns:a16="http://schemas.microsoft.com/office/drawing/2014/main" xmlns="" id="{8AFEB864-05A7-5CCC-F155-D4536945C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1200"/>
                <a:t>Davranış </a:t>
              </a:r>
            </a:p>
            <a:p>
              <a:pPr algn="ctr" eaLnBrk="1" hangingPunct="1"/>
              <a:r>
                <a:rPr lang="tr-TR" altLang="tr-TR" sz="1200"/>
                <a:t>Tanımlama</a:t>
              </a:r>
            </a:p>
          </p:txBody>
        </p:sp>
        <p:sp>
          <p:nvSpPr>
            <p:cNvPr id="20492" name="_s1035">
              <a:extLst>
                <a:ext uri="{FF2B5EF4-FFF2-40B4-BE49-F238E27FC236}">
                  <a16:creationId xmlns:a16="http://schemas.microsoft.com/office/drawing/2014/main" xmlns="" id="{B8039277-0DFA-9DAB-FBBC-2B0465CD8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7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1200"/>
                <a:t>Final Seçeneği </a:t>
              </a:r>
            </a:p>
            <a:p>
              <a:pPr algn="ctr" eaLnBrk="1" hangingPunct="1"/>
              <a:endParaRPr lang="tr-TR" altLang="tr-TR" sz="1200"/>
            </a:p>
          </p:txBody>
        </p:sp>
        <p:sp>
          <p:nvSpPr>
            <p:cNvPr id="20493" name="_s1036">
              <a:extLst>
                <a:ext uri="{FF2B5EF4-FFF2-40B4-BE49-F238E27FC236}">
                  <a16:creationId xmlns:a16="http://schemas.microsoft.com/office/drawing/2014/main" xmlns="" id="{CE78C701-0AFD-FB6E-991D-44CD4D8B0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5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1200"/>
                <a:t>Kararı Uygulama</a:t>
              </a:r>
            </a:p>
          </p:txBody>
        </p:sp>
        <p:sp>
          <p:nvSpPr>
            <p:cNvPr id="20494" name="_s1037">
              <a:extLst>
                <a:ext uri="{FF2B5EF4-FFF2-40B4-BE49-F238E27FC236}">
                  <a16:creationId xmlns:a16="http://schemas.microsoft.com/office/drawing/2014/main" xmlns="" id="{0E21B73E-CD29-CFAD-DAB1-3585FBFAE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9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1200"/>
                <a:t>Seçenek Sunma</a:t>
              </a:r>
            </a:p>
            <a:p>
              <a:pPr algn="ctr" eaLnBrk="1" hangingPunct="1"/>
              <a:endParaRPr lang="tr-TR" altLang="tr-TR" sz="1200"/>
            </a:p>
          </p:txBody>
        </p:sp>
        <p:sp>
          <p:nvSpPr>
            <p:cNvPr id="20495" name="_s1038">
              <a:extLst>
                <a:ext uri="{FF2B5EF4-FFF2-40B4-BE49-F238E27FC236}">
                  <a16:creationId xmlns:a16="http://schemas.microsoft.com/office/drawing/2014/main" xmlns="" id="{CFA95691-559D-8708-2370-23B8F820D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tr-TR" altLang="tr-TR" sz="1200"/>
                <a:t>Sınırı İfade Etme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FE24477B-56BC-86D4-8C9F-33B7FD1EDC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3608" y="908720"/>
            <a:ext cx="7313612" cy="4697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>
                <a:solidFill>
                  <a:schemeClr val="accent2"/>
                </a:solidFill>
              </a:rPr>
              <a:t>Davranışı Tanımlama:</a:t>
            </a:r>
            <a:r>
              <a:rPr lang="tr-TR" altLang="tr-TR" dirty="0"/>
              <a:t> Çocuğun anlaşıldığını ve hangi davranışından dolayı uyarıldığını daha net anlaması amacıyla yapılır.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Kısa cümlelerle görülen şey söylenir, tahmin ve yorum yapmaktan kaçınılır.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Çocuğun davranışları,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	sözleri, duyguları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/>
              <a:t>	yansıtılır.</a:t>
            </a:r>
          </a:p>
        </p:txBody>
      </p:sp>
      <p:pic>
        <p:nvPicPr>
          <p:cNvPr id="21507" name="Picture 3">
            <a:extLst>
              <a:ext uri="{FF2B5EF4-FFF2-40B4-BE49-F238E27FC236}">
                <a16:creationId xmlns:a16="http://schemas.microsoft.com/office/drawing/2014/main" xmlns="" id="{818A5FA9-EDB8-D7E3-5B38-0E9F450B1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437112"/>
            <a:ext cx="353948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xmlns="" id="{95675E0A-4225-4926-EE21-42277293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214313"/>
            <a:ext cx="87153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>
                <a:solidFill>
                  <a:srgbClr val="FF33CC"/>
                </a:solidFill>
                <a:latin typeface="Verdana" pitchFamily="34" charset="0"/>
              </a:rPr>
              <a:t>Takip etme yöntemine örnek kalıplar: </a:t>
            </a:r>
            <a:r>
              <a:rPr lang="tr-TR" altLang="tr-TR">
                <a:solidFill>
                  <a:srgbClr val="FF33CC"/>
                </a:solidFill>
                <a:latin typeface="Verdana" pitchFamily="34" charset="0"/>
              </a:rPr>
              <a:t/>
            </a:r>
            <a:br>
              <a:rPr lang="tr-TR" altLang="tr-TR">
                <a:solidFill>
                  <a:srgbClr val="FF33CC"/>
                </a:solidFill>
                <a:latin typeface="Verdana" pitchFamily="34" charset="0"/>
              </a:rPr>
            </a:br>
            <a:endParaRPr lang="tr-TR" altLang="tr-TR">
              <a:solidFill>
                <a:srgbClr val="FF33CC"/>
              </a:solidFill>
            </a:endParaRPr>
          </a:p>
        </p:txBody>
      </p:sp>
      <p:sp>
        <p:nvSpPr>
          <p:cNvPr id="22530" name="2 İçerik Yer Tutucusu">
            <a:extLst>
              <a:ext uri="{FF2B5EF4-FFF2-40B4-BE49-F238E27FC236}">
                <a16:creationId xmlns:a16="http://schemas.microsoft.com/office/drawing/2014/main" xmlns="" id="{8B0D999F-B081-7557-071E-B985D883B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1714500"/>
            <a:ext cx="7786688" cy="4143375"/>
          </a:xfrm>
        </p:spPr>
        <p:txBody>
          <a:bodyPr/>
          <a:lstStyle/>
          <a:p>
            <a:pPr eaLnBrk="1" hangingPunct="1"/>
            <a:r>
              <a:rPr lang="tr-TR" altLang="tr-TR"/>
              <a:t>Sen ………(Çocuğun o an yaptığı hareket ). Kalemleri  fırlatıyorsun. </a:t>
            </a:r>
          </a:p>
          <a:p>
            <a:pPr eaLnBrk="1" hangingPunct="1"/>
            <a:r>
              <a:rPr lang="tr-TR" altLang="tr-TR"/>
              <a:t>Şimdi …….... </a:t>
            </a:r>
          </a:p>
          <a:p>
            <a:pPr eaLnBrk="1" hangingPunct="1"/>
            <a:r>
              <a:rPr lang="tr-TR" altLang="tr-TR"/>
              <a:t>.............karar verdin</a:t>
            </a:r>
          </a:p>
          <a:p>
            <a:pPr eaLnBrk="1" hangingPunct="1"/>
            <a:r>
              <a:rPr lang="tr-TR" altLang="tr-TR"/>
              <a:t>……gerçekten seviyorsun. (Benim sınıfta  olmayı gerçekten seviyorsun. </a:t>
            </a:r>
          </a:p>
          <a:p>
            <a:pPr eaLnBrk="1" hangingPunct="1">
              <a:buFontTx/>
              <a:buNone/>
            </a:pPr>
            <a:endParaRPr lang="tr-TR" altLang="tr-TR"/>
          </a:p>
        </p:txBody>
      </p:sp>
      <p:sp>
        <p:nvSpPr>
          <p:cNvPr id="22531" name="3 Slayt Numarası Yer Tutucusu">
            <a:extLst>
              <a:ext uri="{FF2B5EF4-FFF2-40B4-BE49-F238E27FC236}">
                <a16:creationId xmlns:a16="http://schemas.microsoft.com/office/drawing/2014/main" xmlns="" id="{8818B563-8FB6-82C5-EEDF-486210B01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02AA3F-B3EC-427C-8DAA-E6883DEE4B78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57BA2AC4-C329-DD28-21BE-11FEF6CDE4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>
                <a:solidFill>
                  <a:schemeClr val="accent2"/>
                </a:solidFill>
              </a:rPr>
              <a:t>Sınırı İfade Etme:</a:t>
            </a:r>
            <a:r>
              <a:rPr lang="tr-TR" altLang="tr-TR"/>
              <a:t> Kural çocuğa net ve açık şekilde söylenir. Ses tonunun sakin olmasına dikkat edilmelidir.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i="1"/>
              <a:t>Sınırları açıklarken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i="1"/>
              <a:t>	BİZ denilmesi sınırların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i="1"/>
              <a:t>	herkes için olduğunu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i="1"/>
              <a:t>	çocuğun anlamasını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i="1"/>
              <a:t>	sağlar!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i="1"/>
          </a:p>
        </p:txBody>
      </p:sp>
      <p:pic>
        <p:nvPicPr>
          <p:cNvPr id="23555" name="Picture 3">
            <a:extLst>
              <a:ext uri="{FF2B5EF4-FFF2-40B4-BE49-F238E27FC236}">
                <a16:creationId xmlns:a16="http://schemas.microsoft.com/office/drawing/2014/main" xmlns="" id="{5FACF76C-593D-0D4E-26A4-25F01AE56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50" y="4581525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5816FCB2-3B5D-18FD-9204-188E85E903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chemeClr val="accent2"/>
                </a:solidFill>
              </a:rPr>
              <a:t>Seçenek Sunma:</a:t>
            </a:r>
            <a:r>
              <a:rPr lang="tr-TR" altLang="tr-TR"/>
              <a:t> Yeni bir davranış seçeneği verilir. Verilen seçenek;</a:t>
            </a:r>
          </a:p>
          <a:p>
            <a:pPr eaLnBrk="1" hangingPunct="1"/>
            <a:r>
              <a:rPr lang="tr-TR" altLang="tr-TR"/>
              <a:t>Doğal</a:t>
            </a:r>
          </a:p>
          <a:p>
            <a:pPr eaLnBrk="1" hangingPunct="1"/>
            <a:r>
              <a:rPr lang="tr-TR" altLang="tr-TR"/>
              <a:t>Mantıklı</a:t>
            </a:r>
          </a:p>
          <a:p>
            <a:pPr eaLnBrk="1" hangingPunct="1"/>
            <a:r>
              <a:rPr lang="tr-TR" altLang="tr-TR"/>
              <a:t>Ceza anlamı olmayan</a:t>
            </a:r>
          </a:p>
          <a:p>
            <a:pPr eaLnBrk="1" hangingPunct="1"/>
            <a:r>
              <a:rPr lang="tr-TR" altLang="tr-TR"/>
              <a:t>Kabul edilebilir</a:t>
            </a:r>
          </a:p>
          <a:p>
            <a:pPr eaLnBrk="1" hangingPunct="1"/>
            <a:r>
              <a:rPr lang="tr-TR" altLang="tr-TR"/>
              <a:t>Olumlu cümlelerle ifade edilmelidir.</a:t>
            </a:r>
          </a:p>
          <a:p>
            <a:pPr eaLnBrk="1" hangingPunct="1"/>
            <a:endParaRPr lang="tr-TR" altLang="tr-TR"/>
          </a:p>
        </p:txBody>
      </p:sp>
      <p:pic>
        <p:nvPicPr>
          <p:cNvPr id="24579" name="Picture 3">
            <a:extLst>
              <a:ext uri="{FF2B5EF4-FFF2-40B4-BE49-F238E27FC236}">
                <a16:creationId xmlns:a16="http://schemas.microsoft.com/office/drawing/2014/main" xmlns="" id="{81AC3F12-C198-956B-75C6-D5F12445D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781300"/>
            <a:ext cx="245745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6E723C86-D7D7-F4A4-8DFE-15CC7AA320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>
                <a:solidFill>
                  <a:schemeClr val="accent2"/>
                </a:solidFill>
              </a:rPr>
              <a:t>Final Seçeneği/Yoksunluk Verme:</a:t>
            </a:r>
            <a:r>
              <a:rPr lang="tr-TR" altLang="tr-TR"/>
              <a:t> Eğer daha önce uyarı yapıldıysa ve çocuk sınıra uymamaya devam ediyorsa uygulanır.</a:t>
            </a:r>
          </a:p>
          <a:p>
            <a:pPr eaLnBrk="1" hangingPunct="1"/>
            <a:r>
              <a:rPr lang="tr-TR" altLang="tr-TR"/>
              <a:t>Sınırlara uyma ya da uymama çocuğun kendi kararı olacaktır.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6809F59B-94E7-F56B-1B70-AEEC682EB4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>
                <a:solidFill>
                  <a:schemeClr val="accent2"/>
                </a:solidFill>
              </a:rPr>
              <a:t>Kararı Uygulama:</a:t>
            </a:r>
            <a:r>
              <a:rPr lang="tr-TR" altLang="tr-TR" sz="2800"/>
              <a:t> Çocuk sınıra uymamaya devam ediyorsa hemen sonuçlarına katlanması sağlanmalıdır.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/>
              <a:t>Nazik, sevecen ve kararlı olunmalıdır. </a:t>
            </a:r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xmlns="" id="{45AC7C9D-6549-E11E-0750-1577BCDA6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08500"/>
            <a:ext cx="28479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5DB4049A-0727-86D3-3589-053DEE99B6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836713"/>
            <a:ext cx="8568952" cy="2376264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2800" b="1" dirty="0">
                <a:solidFill>
                  <a:srgbClr val="0070C0"/>
                </a:solidFill>
              </a:rPr>
              <a:t>ÇOCUKLAR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2800" b="1" dirty="0">
                <a:solidFill>
                  <a:srgbClr val="0070C0"/>
                </a:solidFill>
              </a:rPr>
              <a:t>SINIRSIZ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2800" b="1" dirty="0">
                <a:solidFill>
                  <a:srgbClr val="0070C0"/>
                </a:solidFill>
              </a:rPr>
              <a:t>ÖZGÜRLÜKTEN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2800" b="1" dirty="0">
                <a:solidFill>
                  <a:srgbClr val="0070C0"/>
                </a:solidFill>
              </a:rPr>
              <a:t>HOŞLANMAZLAR!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tr-TR" altLang="tr-TR" b="1" dirty="0">
              <a:solidFill>
                <a:srgbClr val="0070C0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tr-TR" altLang="tr-TR" b="1" dirty="0">
              <a:solidFill>
                <a:srgbClr val="0070C0"/>
              </a:solidFill>
            </a:endParaRPr>
          </a:p>
        </p:txBody>
      </p:sp>
      <p:pic>
        <p:nvPicPr>
          <p:cNvPr id="9220" name="Picture 5">
            <a:extLst>
              <a:ext uri="{FF2B5EF4-FFF2-40B4-BE49-F238E27FC236}">
                <a16:creationId xmlns:a16="http://schemas.microsoft.com/office/drawing/2014/main" xmlns="" id="{532109FA-149F-130B-AFEE-55C42B89A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12977"/>
            <a:ext cx="511256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0DBAFBA6-0958-A1D6-63D6-8FB8110D49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0013" y="1557338"/>
            <a:ext cx="7313612" cy="50403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/>
              <a:t>1. Aşama = Davranış Tanımlama: </a:t>
            </a:r>
            <a:r>
              <a:rPr lang="tr-TR" altLang="tr-TR" dirty="0" err="1"/>
              <a:t>Oktaycığım</a:t>
            </a:r>
            <a:r>
              <a:rPr lang="tr-TR" altLang="tr-TR" dirty="0"/>
              <a:t>, kalemlerini sıradan dışarı atmak sanırım hoşuna gitti.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/>
              <a:t>2. Aşama = Sınırı İfade Etme: Ancak biz kalemleri sıranın üstünden atmıyoruz.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/>
              <a:t>3. Aşama = Seçenek Sunma: Eğer kalemleri  bir yerden başka bir yere aktarmak istiyorsan, kalemlerini  bu kalemliğin içine doldurabilirsin.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DA8878C0-5360-8F92-CCBD-3753F1B54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692150"/>
            <a:ext cx="8064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tr-TR" altLang="tr-TR" sz="2800" b="1" dirty="0">
                <a:solidFill>
                  <a:srgbClr val="FF33CC"/>
                </a:solidFill>
                <a:latin typeface="Verdana" panose="020B0604030504040204" pitchFamily="34" charset="0"/>
              </a:rPr>
              <a:t>         </a:t>
            </a:r>
            <a:r>
              <a:rPr lang="tr-TR" altLang="tr-TR" sz="2800" b="1" dirty="0" smtClean="0">
                <a:solidFill>
                  <a:srgbClr val="FF33CC"/>
                </a:solidFill>
                <a:latin typeface="Verdana" panose="020B0604030504040204" pitchFamily="34" charset="0"/>
              </a:rPr>
              <a:t>Uygulama Adımı …..</a:t>
            </a:r>
            <a:endParaRPr lang="tr-TR" altLang="tr-TR" sz="2800" b="1" dirty="0">
              <a:solidFill>
                <a:srgbClr val="FF33CC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E1A88422-94D0-1C86-0ADE-94DD8C627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4. Aşama = Final Seçeneği: oktaycığım, eğer kalemlerini  dışarı atmayı tercih ediyorsan bu derse devam edemeyiz.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5. Aşama = Kararı Uygulama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xmlns="" id="{6BB3F51A-1F47-271F-73AC-93869E8C1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3200"/>
              <a:t/>
            </a:r>
            <a:br>
              <a:rPr lang="tr-TR" altLang="tr-TR" sz="3200"/>
            </a:br>
            <a:r>
              <a:rPr lang="tr-TR" altLang="tr-TR" sz="3200"/>
              <a:t/>
            </a:r>
            <a:br>
              <a:rPr lang="tr-TR" altLang="tr-TR" sz="3200"/>
            </a:br>
            <a:r>
              <a:rPr lang="tr-TR" altLang="tr-TR" sz="3200">
                <a:solidFill>
                  <a:srgbClr val="FF33CC"/>
                </a:solidFill>
              </a:rPr>
              <a:t>Örnekler</a:t>
            </a:r>
            <a:br>
              <a:rPr lang="tr-TR" altLang="tr-TR" sz="3200">
                <a:solidFill>
                  <a:srgbClr val="FF33CC"/>
                </a:solidFill>
              </a:rPr>
            </a:br>
            <a:endParaRPr lang="tr-TR" altLang="tr-TR" sz="3200">
              <a:solidFill>
                <a:srgbClr val="FF33CC"/>
              </a:solidFill>
            </a:endParaRP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xmlns="" id="{A3511DC6-A1E4-5976-7938-1A6FBBD82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62331" y="1484784"/>
            <a:ext cx="7754937" cy="5013325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tr-TR" altLang="tr-TR" sz="2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 err="1"/>
              <a:t>Tenefüs</a:t>
            </a:r>
            <a:r>
              <a:rPr lang="tr-TR" altLang="tr-TR" sz="2800" dirty="0"/>
              <a:t>  saati bitiminde ısrarla içeri girmek istemezse,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/>
              <a:t>Eşyalarını  top gibi birbirlerine fırlatırlarsa,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/>
              <a:t>Sırayı boyamak isterse,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/>
              <a:t>Eşyalarını sınıfın her tarafına yayarsa,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/>
              <a:t>Sıranın  üzerinde oyun hamuruyla oynarsa.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/>
              <a:t>Sandalyeye çıkmak isterse: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tr-TR" altLang="tr-TR" sz="2800" dirty="0"/>
              <a:t>İngilizce dersinde serbest resim yapmak isterse: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tr-TR" altLang="tr-TR" sz="2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tr-TR" alt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2 İçerik Yer Tutucusu">
            <a:extLst>
              <a:ext uri="{FF2B5EF4-FFF2-40B4-BE49-F238E27FC236}">
                <a16:creationId xmlns:a16="http://schemas.microsoft.com/office/drawing/2014/main" xmlns="" id="{EEBAD5E8-F6EA-6CD5-B9C8-80669C360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1862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200" dirty="0"/>
              <a:t>ÖRNEK; Masanın üzerine çıkması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b="1" dirty="0"/>
              <a:t>Davranış Tanımlama: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dirty="0"/>
              <a:t> “Emelciğim , masaya çıkmak sanırım hoşuna gitti.”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b="1" dirty="0"/>
              <a:t>Sınır: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dirty="0"/>
              <a:t>“Ama biz sınıfta masanın üstüne çıkmıyoruz.”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b="1" dirty="0"/>
              <a:t>Seçenek: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dirty="0"/>
              <a:t>“Eğer çıkmak istiyorsan tırmanma merdivenine çıkabilirsin.”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b="1" dirty="0"/>
              <a:t>Final Seçeneği: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dirty="0"/>
              <a:t>Eğer masaya çıkmaya devam ediyorsan benim yanimda oturmayı seçiyorsun demektir.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200" b="1" dirty="0"/>
              <a:t>Kararı uygulama: </a:t>
            </a:r>
            <a:r>
              <a:rPr lang="tr-TR" altLang="tr-TR" sz="2200" dirty="0"/>
              <a:t>Çocuk verilen seçeneklerden sonra sınıra uymamaya devam ediyorsa hemen sonuçlarına katlanması sağlanmalıdır, </a:t>
            </a:r>
          </a:p>
          <a:p>
            <a:pPr eaLnBrk="1" hangingPunct="1">
              <a:lnSpc>
                <a:spcPct val="80000"/>
              </a:lnSpc>
            </a:pPr>
            <a:endParaRPr lang="tr-TR" altLang="tr-TR" sz="2200" dirty="0"/>
          </a:p>
          <a:p>
            <a:pPr eaLnBrk="1" hangingPunct="1">
              <a:lnSpc>
                <a:spcPct val="80000"/>
              </a:lnSpc>
            </a:pPr>
            <a:endParaRPr lang="tr-TR" altLang="tr-TR" sz="2200" dirty="0"/>
          </a:p>
          <a:p>
            <a:pPr eaLnBrk="1" hangingPunct="1">
              <a:lnSpc>
                <a:spcPct val="80000"/>
              </a:lnSpc>
            </a:pPr>
            <a:endParaRPr lang="tr-TR" altLang="tr-TR" sz="2200" dirty="0"/>
          </a:p>
          <a:p>
            <a:pPr eaLnBrk="1" hangingPunct="1">
              <a:lnSpc>
                <a:spcPct val="80000"/>
              </a:lnSpc>
            </a:pPr>
            <a:endParaRPr lang="tr-TR" altLang="tr-TR" sz="2500" dirty="0"/>
          </a:p>
        </p:txBody>
      </p:sp>
      <p:sp>
        <p:nvSpPr>
          <p:cNvPr id="30723" name="3 Slayt Numarası Yer Tutucusu">
            <a:extLst>
              <a:ext uri="{FF2B5EF4-FFF2-40B4-BE49-F238E27FC236}">
                <a16:creationId xmlns:a16="http://schemas.microsoft.com/office/drawing/2014/main" xmlns="" id="{B5E583C9-5735-F1D8-EB74-AB6D80BE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ED892A-B923-4CE2-8948-C92849333799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xmlns="" id="{5D6D0E52-1860-FA5C-A5BB-0FAFCD51DC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/>
              <a:t>Kaynaklar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xmlns="" id="{AA26010B-6679-C319-51FC-A9A265B004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sz="2500"/>
              <a:t>A’dan Z’ye Pozitif Disiplin, Jane Nelsen, Lynn Lott, Stephen Glenn</a:t>
            </a:r>
          </a:p>
          <a:p>
            <a:pPr eaLnBrk="1" hangingPunct="1"/>
            <a:r>
              <a:rPr lang="tr-TR" altLang="tr-TR" sz="2500"/>
              <a:t>Her Çocuk Kuralları Öğrenebilir, Annette Kast-Zahn</a:t>
            </a:r>
          </a:p>
          <a:p>
            <a:pPr eaLnBrk="1" hangingPunct="1"/>
            <a:r>
              <a:rPr lang="tr-TR" altLang="tr-TR" sz="2500"/>
              <a:t>Çocuğa Hayır Demek Çözüm Değil, Mark L. Brenner</a:t>
            </a:r>
          </a:p>
          <a:p>
            <a:pPr eaLnBrk="1" hangingPunct="1"/>
            <a:r>
              <a:rPr lang="tr-TR" altLang="tr-TR" sz="2500"/>
              <a:t>Sınır Koyma ve Okul Öncesinde Disiplin , Ar. Gör. Dr. Ege Akgün ders notları</a:t>
            </a:r>
          </a:p>
          <a:p>
            <a:pPr eaLnBrk="1" hangingPunct="1"/>
            <a:r>
              <a:rPr lang="tr-TR" altLang="tr-TR" sz="2500"/>
              <a:t>Pozitif Disiplin Tekniği, Prof. Dr. Çağlayan Dinçer ders notları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500"/>
          </a:p>
          <a:p>
            <a:pPr eaLnBrk="1" hangingPunct="1"/>
            <a:endParaRPr lang="tr-TR" altLang="tr-TR" sz="200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11560" y="33569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KATILIMINIZ İÇİN </a:t>
            </a:r>
            <a:br>
              <a:rPr lang="tr-TR" dirty="0" smtClean="0"/>
            </a:br>
            <a:r>
              <a:rPr lang="tr-TR" dirty="0" smtClean="0"/>
              <a:t>TEŞEKKÜR EDERİZ…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56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>
            <a:extLst>
              <a:ext uri="{FF2B5EF4-FFF2-40B4-BE49-F238E27FC236}">
                <a16:creationId xmlns:a16="http://schemas.microsoft.com/office/drawing/2014/main" xmlns="" id="{0284FF23-8EE2-E4BF-F67B-5B78F5636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tr-TR" altLang="tr-TR" sz="4000">
                <a:solidFill>
                  <a:srgbClr val="FF33CC"/>
                </a:solidFill>
              </a:rPr>
              <a:t>SINIRA İHTİYAÇ DUYANA KADAR SINIRA GEREK YOKTUR….</a:t>
            </a:r>
          </a:p>
        </p:txBody>
      </p:sp>
      <p:pic>
        <p:nvPicPr>
          <p:cNvPr id="1026" name="Picture 2" descr="Çocuğuma Nasıl Sınır Koymalıyım? - Psikolog Merve YILM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178" y="4022411"/>
            <a:ext cx="4779058" cy="27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EC55DB1-01FB-F3BA-D428-CA3F6DFA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906561"/>
            <a:ext cx="7819529" cy="132799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/>
              <a:t>“BEN BU SINIRI NEDEN KOYUYORUM” SORUSUNU KENDİNE SORMA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11266" name="2 İçerik Yer Tutucusu">
            <a:extLst>
              <a:ext uri="{FF2B5EF4-FFF2-40B4-BE49-F238E27FC236}">
                <a16:creationId xmlns:a16="http://schemas.microsoft.com/office/drawing/2014/main" xmlns="" id="{FC4CD636-FA78-3A6D-6332-D2337C9FF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43" y="2492896"/>
            <a:ext cx="8229600" cy="4525962"/>
          </a:xfrm>
        </p:spPr>
        <p:txBody>
          <a:bodyPr/>
          <a:lstStyle/>
          <a:p>
            <a:pPr eaLnBrk="1" hangingPunct="1"/>
            <a:r>
              <a:rPr lang="tr-TR" altLang="tr-TR" dirty="0"/>
              <a:t>Çocuğun güvenliği için mi gerekli, </a:t>
            </a:r>
          </a:p>
          <a:p>
            <a:pPr eaLnBrk="1" hangingPunct="1"/>
            <a:r>
              <a:rPr lang="tr-TR" altLang="tr-TR" dirty="0"/>
              <a:t>Öğretmenin rahatlığı için mi,</a:t>
            </a:r>
          </a:p>
          <a:p>
            <a:pPr eaLnBrk="1" hangingPunct="1"/>
            <a:r>
              <a:rPr lang="tr-TR" altLang="tr-TR" dirty="0"/>
              <a:t>Alışkanlık mı sorgulanmalıdır.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solidFill>
                  <a:srgbClr val="92D050"/>
                </a:solidFill>
              </a:rPr>
              <a:t>Gereğinden fazla sınır koyulmamalıdır, asgari boyutta tutulmalıdır. </a:t>
            </a:r>
          </a:p>
        </p:txBody>
      </p:sp>
      <p:sp>
        <p:nvSpPr>
          <p:cNvPr id="11267" name="2 Slayt Numarası Yer Tutucusu">
            <a:extLst>
              <a:ext uri="{FF2B5EF4-FFF2-40B4-BE49-F238E27FC236}">
                <a16:creationId xmlns:a16="http://schemas.microsoft.com/office/drawing/2014/main" xmlns="" id="{B67636D4-04F8-FA59-A25C-A2EB3359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A051DD-5162-4559-A92D-4CA3EA32E1EA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İçerik Yer Tutucusu">
            <a:extLst>
              <a:ext uri="{FF2B5EF4-FFF2-40B4-BE49-F238E27FC236}">
                <a16:creationId xmlns:a16="http://schemas.microsoft.com/office/drawing/2014/main" xmlns="" id="{16358423-EB2E-5CE7-63F6-F6608198C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1443806"/>
          </a:xfrm>
        </p:spPr>
        <p:txBody>
          <a:bodyPr/>
          <a:lstStyle/>
          <a:p>
            <a:pPr eaLnBrk="1" hangingPunct="1"/>
            <a:r>
              <a:rPr lang="tr-TR" altLang="tr-TR" dirty="0"/>
              <a:t>Çocuk boğuluyorsa yüzme öğretmeye kalkışmayın…..</a:t>
            </a:r>
          </a:p>
        </p:txBody>
      </p:sp>
      <p:pic>
        <p:nvPicPr>
          <p:cNvPr id="12291" name="Picture 5">
            <a:extLst>
              <a:ext uri="{FF2B5EF4-FFF2-40B4-BE49-F238E27FC236}">
                <a16:creationId xmlns:a16="http://schemas.microsoft.com/office/drawing/2014/main" xmlns="" id="{F8CE8DDB-8870-0BFD-7F0C-70611A945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08" y="2780928"/>
            <a:ext cx="525658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>
            <a:extLst>
              <a:ext uri="{FF2B5EF4-FFF2-40B4-BE49-F238E27FC236}">
                <a16:creationId xmlns:a16="http://schemas.microsoft.com/office/drawing/2014/main" xmlns="" id="{60A7CC65-08C4-6026-675C-183A55730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Gerek duyulduğunda sınır ve kurallar belirtilmelidir,</a:t>
            </a:r>
          </a:p>
          <a:p>
            <a:pPr eaLnBrk="1" hangingPunct="1"/>
            <a:r>
              <a:rPr lang="tr-TR" altLang="tr-TR"/>
              <a:t>Yapacağını var sayma-güvensizlik</a:t>
            </a:r>
          </a:p>
          <a:p>
            <a:pPr eaLnBrk="1" hangingPunct="1"/>
            <a:r>
              <a:rPr lang="tr-TR" altLang="tr-TR"/>
              <a:t>Sınır koyarken çocuğun duygularına önem verilmeli</a:t>
            </a:r>
          </a:p>
          <a:p>
            <a:pPr eaLnBrk="1" hangingPunct="1"/>
            <a:r>
              <a:rPr lang="tr-TR" altLang="tr-TR"/>
              <a:t>Açıklama çok önemlidir. </a:t>
            </a:r>
          </a:p>
          <a:p>
            <a:pPr eaLnBrk="1" hangingPunct="1"/>
            <a:endParaRPr lang="tr-TR" alt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xmlns="" id="{4A2A6C33-583D-4FFA-A2A6-3C7F4B19F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>
                <a:solidFill>
                  <a:srgbClr val="CC00CC"/>
                </a:solidFill>
              </a:rPr>
              <a:t>Sınır Koymanın Amaçları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D90B7EFC-C9FF-4170-C399-E5E35EE3A6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70013" y="1571625"/>
            <a:ext cx="7313612" cy="4370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Çocuğun kendini kontrol etmesini, karar vermesini ve kendi davranışlarının sorumluluğunu almasını sağlamak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Sınıf ortamı ve eşyalarını korumak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Karşılıklı saygı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Çocuk ve yetişkinin duygusal ve fiziksel güvenliğini sağlamak, hareket alanını somutlaştırmak.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xmlns="" id="{52BA998C-D831-E7F5-3393-9F41D6161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85750"/>
            <a:ext cx="82867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400">
                <a:solidFill>
                  <a:schemeClr val="tx1"/>
                </a:solidFill>
                <a:latin typeface="Verdana" pitchFamily="34" charset="0"/>
              </a:rPr>
              <a:t>Sınır koyulabilecek durumlara örnekler: </a:t>
            </a:r>
            <a:r>
              <a:rPr lang="tr-TR" altLang="tr-TR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tr-TR" altLang="tr-TR">
                <a:solidFill>
                  <a:schemeClr val="tx1"/>
                </a:solidFill>
                <a:latin typeface="Verdana" pitchFamily="34" charset="0"/>
              </a:rPr>
            </a:br>
            <a:endParaRPr lang="tr-TR" altLang="tr-TR"/>
          </a:p>
        </p:txBody>
      </p:sp>
      <p:sp>
        <p:nvSpPr>
          <p:cNvPr id="11267" name="2 İçerik Yer Tutucusu">
            <a:extLst>
              <a:ext uri="{FF2B5EF4-FFF2-40B4-BE49-F238E27FC236}">
                <a16:creationId xmlns:a16="http://schemas.microsoft.com/office/drawing/2014/main" xmlns="" id="{805BF1E5-DEE8-23FF-0AF8-DDF10A8FD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928813"/>
            <a:ext cx="8072438" cy="4143375"/>
          </a:xfrm>
        </p:spPr>
        <p:txBody>
          <a:bodyPr/>
          <a:lstStyle/>
          <a:p>
            <a:pPr eaLnBrk="1" hangingPunct="1"/>
            <a:r>
              <a:rPr lang="tr-TR" altLang="tr-TR" dirty="0"/>
              <a:t>Çocuğun cama vb. bir şeyler fırlatması</a:t>
            </a:r>
          </a:p>
          <a:p>
            <a:pPr eaLnBrk="1" hangingPunct="1"/>
            <a:r>
              <a:rPr lang="tr-TR" altLang="tr-TR" dirty="0"/>
              <a:t>Zamanı uzatma isteği</a:t>
            </a:r>
          </a:p>
          <a:p>
            <a:pPr eaLnBrk="1" hangingPunct="1"/>
            <a:r>
              <a:rPr lang="tr-TR" altLang="tr-TR" dirty="0"/>
              <a:t>Arkadaşının yüzünü, duvarları boyamayı istemesi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dirty="0"/>
              <a:t>	Öğretmenin ihtiyaç duyduğunda koyabileceği diğer bireysel sınırlar ve kurallar. 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15363" name="3 Slayt Numarası Yer Tutucusu">
            <a:extLst>
              <a:ext uri="{FF2B5EF4-FFF2-40B4-BE49-F238E27FC236}">
                <a16:creationId xmlns:a16="http://schemas.microsoft.com/office/drawing/2014/main" xmlns="" id="{342A16B8-43F9-E919-2A1E-37FA79D9D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A0291D-A369-44C2-97C9-CFF02290517B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>
            <a:extLst>
              <a:ext uri="{FF2B5EF4-FFF2-40B4-BE49-F238E27FC236}">
                <a16:creationId xmlns:a16="http://schemas.microsoft.com/office/drawing/2014/main" xmlns="" id="{12A8FE0A-2F77-9899-604A-5AA3E7D23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285750"/>
            <a:ext cx="7715250" cy="14668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u="sng" dirty="0"/>
              <a:t>Sınır koymanın işe yaramadığı durumlarda yapılması gerekenler: </a:t>
            </a:r>
            <a:br>
              <a:rPr lang="tr-TR" altLang="tr-TR" sz="2800" u="sng" dirty="0"/>
            </a:br>
            <a:endParaRPr lang="tr-TR" altLang="tr-TR" sz="2800" u="sng" dirty="0"/>
          </a:p>
        </p:txBody>
      </p:sp>
      <p:sp>
        <p:nvSpPr>
          <p:cNvPr id="12291" name="2 İçerik Yer Tutucusu">
            <a:extLst>
              <a:ext uri="{FF2B5EF4-FFF2-40B4-BE49-F238E27FC236}">
                <a16:creationId xmlns:a16="http://schemas.microsoft.com/office/drawing/2014/main" xmlns="" id="{06A3A7D6-0420-04BB-F135-7B2370316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714500"/>
            <a:ext cx="8643937" cy="4114800"/>
          </a:xfrm>
        </p:spPr>
        <p:txBody>
          <a:bodyPr/>
          <a:lstStyle/>
          <a:p>
            <a:pPr eaLnBrk="1" hangingPunct="1"/>
            <a:r>
              <a:rPr lang="tr-TR" altLang="tr-TR" u="sng" dirty="0"/>
              <a:t>Fiziksel nedenlere bakma</a:t>
            </a:r>
            <a:r>
              <a:rPr lang="tr-TR" altLang="tr-TR" dirty="0"/>
              <a:t>: Yorgunluk, açlık, hastalık vb. Çocuğun fiziksel ihtiyacı giderilmelidir.</a:t>
            </a:r>
          </a:p>
          <a:p>
            <a:pPr eaLnBrk="1" hangingPunct="1"/>
            <a:r>
              <a:rPr lang="tr-TR" altLang="tr-TR" u="sng" dirty="0"/>
              <a:t>Kontrolü sürdürmek</a:t>
            </a:r>
            <a:r>
              <a:rPr lang="tr-TR" altLang="tr-TR" dirty="0"/>
              <a:t>: Tüm çocuklar sınırları zorlamayı denerler, bu durumda başarısız hissedilmemeli ve çocuk negatif özellikte algılamamalıdır. </a:t>
            </a:r>
          </a:p>
          <a:p>
            <a:pPr eaLnBrk="1" hangingPunct="1"/>
            <a:endParaRPr lang="tr-TR" altLang="tr-TR" dirty="0"/>
          </a:p>
        </p:txBody>
      </p:sp>
      <p:sp>
        <p:nvSpPr>
          <p:cNvPr id="16387" name="3 Slayt Numarası Yer Tutucusu">
            <a:extLst>
              <a:ext uri="{FF2B5EF4-FFF2-40B4-BE49-F238E27FC236}">
                <a16:creationId xmlns:a16="http://schemas.microsoft.com/office/drawing/2014/main" xmlns="" id="{FE2915B2-D849-251C-4D06-BF19EC62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B4E706-8E0B-4743-9826-99EE3C60A304}" type="slidenum">
              <a:rPr lang="en-US" altLang="tr-TR" sz="12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tr-TR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1179</TotalTime>
  <Words>694</Words>
  <Application>Microsoft Office PowerPoint</Application>
  <PresentationFormat>Ekran Gösterisi (4:3)</PresentationFormat>
  <Paragraphs>117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2" baseType="lpstr">
      <vt:lpstr>Arial</vt:lpstr>
      <vt:lpstr>Century Gothic</vt:lpstr>
      <vt:lpstr>Times New Roman</vt:lpstr>
      <vt:lpstr>Verdana</vt:lpstr>
      <vt:lpstr>Wingdings</vt:lpstr>
      <vt:lpstr>Wingdings 3</vt:lpstr>
      <vt:lpstr>Duman</vt:lpstr>
      <vt:lpstr>SINIR KOYMA</vt:lpstr>
      <vt:lpstr>PowerPoint Sunusu</vt:lpstr>
      <vt:lpstr>PowerPoint Sunusu</vt:lpstr>
      <vt:lpstr>“BEN BU SINIRI NEDEN KOYUYORUM” SORUSUNU KENDİNE SORMA </vt:lpstr>
      <vt:lpstr>PowerPoint Sunusu</vt:lpstr>
      <vt:lpstr>PowerPoint Sunusu</vt:lpstr>
      <vt:lpstr>Sınır Koymanın Amaçları</vt:lpstr>
      <vt:lpstr>Sınır koyulabilecek durumlara örnekler:  </vt:lpstr>
      <vt:lpstr>Sınır koymanın işe yaramadığı durumlarda yapılması gerekenler:  </vt:lpstr>
      <vt:lpstr>PowerPoint Sunusu</vt:lpstr>
      <vt:lpstr>Davranış problemlerini tanıma:</vt:lpstr>
      <vt:lpstr>Sınırlar, </vt:lpstr>
      <vt:lpstr>Sınır Koyma Aşamaları</vt:lpstr>
      <vt:lpstr>PowerPoint Sunusu</vt:lpstr>
      <vt:lpstr>Takip etme yöntemine örnek kalıplar: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Örnekler </vt:lpstr>
      <vt:lpstr>PowerPoint Sunusu</vt:lpstr>
      <vt:lpstr>Kaynaklar</vt:lpstr>
      <vt:lpstr>KATILIMINIZ İÇİN  TEŞEKKÜR EDERİZ…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DİSİPLİN VE SINIR KOYMA</dc:title>
  <dc:creator>Kübra Yavuz</dc:creator>
  <cp:lastModifiedBy>e</cp:lastModifiedBy>
  <cp:revision>120</cp:revision>
  <dcterms:created xsi:type="dcterms:W3CDTF">2010-02-13T09:18:55Z</dcterms:created>
  <dcterms:modified xsi:type="dcterms:W3CDTF">2024-09-04T07:21:04Z</dcterms:modified>
</cp:coreProperties>
</file>