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2" r:id="rId7"/>
    <p:sldId id="264" r:id="rId8"/>
    <p:sldId id="265" r:id="rId9"/>
    <p:sldId id="266" r:id="rId10"/>
    <p:sldId id="285" r:id="rId11"/>
    <p:sldId id="286" r:id="rId12"/>
    <p:sldId id="28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28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56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224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8077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281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24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5.09.2024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0602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5.09.2024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4958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5.09.2024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44829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F75050-0E15-4C5B-92B0-66D068882F1F}" type="datetimeFigureOut">
              <a:rPr lang="tr-TR" smtClean="0"/>
              <a:pPr/>
              <a:t>5.09.2024</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7585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9F75050-0E15-4C5B-92B0-66D068882F1F}" type="datetimeFigureOut">
              <a:rPr lang="tr-TR" smtClean="0"/>
              <a:pPr/>
              <a:t>5.09.2024</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19791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5.09.2024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56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D9F75050-0E15-4C5B-92B0-66D068882F1F}" type="datetimeFigureOut">
              <a:rPr lang="tr-TR" smtClean="0"/>
              <a:pPr/>
              <a:t>5.09.2024</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1DEFA8C-F947-479F-BE07-76B6B3F80BF1}" type="slidenum">
              <a:rPr lang="tr-TR" smtClean="0"/>
              <a:pPr/>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65996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822960" y="758952"/>
            <a:ext cx="7543800" cy="1949968"/>
          </a:xfrm>
        </p:spPr>
        <p:txBody>
          <a:bodyPr/>
          <a:lstStyle/>
          <a:p>
            <a:r>
              <a:rPr lang="tr-TR" b="1" dirty="0" smtClean="0">
                <a:solidFill>
                  <a:srgbClr val="0070C0"/>
                </a:solidFill>
                <a:effectLst>
                  <a:outerShdw blurRad="38100" dist="38100" dir="2700000" algn="tl">
                    <a:srgbClr val="000000">
                      <a:alpha val="43137"/>
                    </a:srgbClr>
                  </a:outerShdw>
                </a:effectLst>
              </a:rPr>
              <a:t>SINIR KOYMA</a:t>
            </a:r>
            <a:endParaRPr lang="tr-TR" b="1" dirty="0">
              <a:solidFill>
                <a:srgbClr val="0070C0"/>
              </a:solidFill>
              <a:effectLst>
                <a:outerShdw blurRad="38100" dist="38100" dir="2700000" algn="tl">
                  <a:srgbClr val="000000">
                    <a:alpha val="43137"/>
                  </a:srgbClr>
                </a:outerShdw>
              </a:effectLst>
            </a:endParaRPr>
          </a:p>
        </p:txBody>
      </p:sp>
      <p:sp>
        <p:nvSpPr>
          <p:cNvPr id="5" name="4 Alt Başlık"/>
          <p:cNvSpPr>
            <a:spLocks noGrp="1"/>
          </p:cNvSpPr>
          <p:nvPr>
            <p:ph type="subTitle" idx="1"/>
          </p:nvPr>
        </p:nvSpPr>
        <p:spPr>
          <a:xfrm>
            <a:off x="755576" y="4725144"/>
            <a:ext cx="7992888" cy="913656"/>
          </a:xfrm>
        </p:spPr>
        <p:txBody>
          <a:bodyPr/>
          <a:lstStyle/>
          <a:p>
            <a:r>
              <a:rPr lang="tr-TR" b="1" dirty="0" smtClean="0">
                <a:solidFill>
                  <a:schemeClr val="accent1">
                    <a:lumMod val="50000"/>
                  </a:schemeClr>
                </a:solidFill>
                <a:effectLst>
                  <a:outerShdw blurRad="38100" dist="38100" dir="2700000" algn="tl">
                    <a:srgbClr val="000000">
                      <a:alpha val="43137"/>
                    </a:srgbClr>
                  </a:outerShdw>
                </a:effectLst>
              </a:rPr>
              <a:t>MUŞ REHBERLİK ve ARAŞTIRMA MERKEZİ</a:t>
            </a:r>
            <a:endParaRPr lang="tr-T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Başlık"/>
          <p:cNvSpPr>
            <a:spLocks noGrp="1"/>
          </p:cNvSpPr>
          <p:nvPr>
            <p:ph type="title"/>
          </p:nvPr>
        </p:nvSpPr>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Örnek Olay</a:t>
            </a:r>
            <a:endParaRPr lang="tr-TR" sz="3600" b="1" dirty="0">
              <a:solidFill>
                <a:srgbClr val="002060"/>
              </a:solidFill>
              <a:effectLst>
                <a:outerShdw blurRad="38100" dist="38100" dir="2700000" algn="tl">
                  <a:srgbClr val="000000">
                    <a:alpha val="43137"/>
                  </a:srgbClr>
                </a:outerShdw>
              </a:effectLst>
            </a:endParaRPr>
          </a:p>
        </p:txBody>
      </p:sp>
      <p:sp>
        <p:nvSpPr>
          <p:cNvPr id="8" name="7 İçerik Yer Tutucusu"/>
          <p:cNvSpPr>
            <a:spLocks noGrp="1"/>
          </p:cNvSpPr>
          <p:nvPr>
            <p:ph sz="half" idx="4294967295"/>
          </p:nvPr>
        </p:nvSpPr>
        <p:spPr>
          <a:xfrm>
            <a:off x="1547664" y="1916832"/>
            <a:ext cx="7129462" cy="4310062"/>
          </a:xfrm>
          <a:ln w="76200">
            <a:solidFill>
              <a:schemeClr val="accent6">
                <a:lumMod val="75000"/>
              </a:schemeClr>
            </a:solidFill>
          </a:ln>
        </p:spPr>
        <p:txBody>
          <a:bodyPr>
            <a:normAutofit/>
          </a:bodyPr>
          <a:lstStyle/>
          <a:p>
            <a:pPr algn="just"/>
            <a:r>
              <a:rPr lang="tr-TR" b="1" dirty="0" smtClean="0"/>
              <a:t>Arkadaş grubunun toplandığı yerde sigara kullandıklarını gördün. Sen hiç sigara kullanmadın ve sigaranın zararlarını biliyorsun. Sigara içmeni teklif ettiler. Bu durumda ne yaparsın?</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2060"/>
                </a:solidFill>
                <a:effectLst>
                  <a:outerShdw blurRad="38100" dist="38100" dir="2700000" algn="tl">
                    <a:srgbClr val="000000">
                      <a:alpha val="43137"/>
                    </a:srgbClr>
                  </a:outerShdw>
                </a:effectLst>
              </a:rPr>
              <a:t>Örnek Olay</a:t>
            </a:r>
            <a:endParaRPr lang="tr-TR" dirty="0"/>
          </a:p>
        </p:txBody>
      </p:sp>
      <p:sp>
        <p:nvSpPr>
          <p:cNvPr id="3" name="7 İçerik Yer Tutucusu"/>
          <p:cNvSpPr txBox="1">
            <a:spLocks/>
          </p:cNvSpPr>
          <p:nvPr/>
        </p:nvSpPr>
        <p:spPr>
          <a:xfrm>
            <a:off x="1547664" y="2060848"/>
            <a:ext cx="7129462" cy="4310062"/>
          </a:xfrm>
          <a:prstGeom prst="rect">
            <a:avLst/>
          </a:prstGeom>
          <a:ln w="76200">
            <a:solidFill>
              <a:schemeClr val="accent6">
                <a:lumMod val="75000"/>
              </a:schemeClr>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tr-TR" b="1" dirty="0" smtClean="0"/>
              <a:t>Sınıfta ders çalışıyorsun. Haftaya okul sınavların var. İlk sınavların çok kötü geçmiş çalışman gerekiyor. Arkadaşların okuldan kaçıp sinemaya gitmeyi teklif etti, ne yaparsın? </a:t>
            </a:r>
            <a:endParaRPr lang="tr-TR" dirty="0"/>
          </a:p>
        </p:txBody>
      </p:sp>
    </p:spTree>
    <p:extLst>
      <p:ext uri="{BB962C8B-B14F-4D97-AF65-F5344CB8AC3E}">
        <p14:creationId xmlns:p14="http://schemas.microsoft.com/office/powerpoint/2010/main" val="375484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2060"/>
                </a:solidFill>
                <a:effectLst>
                  <a:outerShdw blurRad="38100" dist="38100" dir="2700000" algn="tl">
                    <a:srgbClr val="000000">
                      <a:alpha val="43137"/>
                    </a:srgbClr>
                  </a:outerShdw>
                </a:effectLst>
              </a:rPr>
              <a:t>Örnek Olay</a:t>
            </a:r>
            <a:endParaRPr lang="tr-TR" dirty="0"/>
          </a:p>
        </p:txBody>
      </p:sp>
      <p:sp>
        <p:nvSpPr>
          <p:cNvPr id="3" name="7 İçerik Yer Tutucusu"/>
          <p:cNvSpPr txBox="1">
            <a:spLocks/>
          </p:cNvSpPr>
          <p:nvPr/>
        </p:nvSpPr>
        <p:spPr>
          <a:xfrm>
            <a:off x="1547664" y="2060848"/>
            <a:ext cx="7129462" cy="4310062"/>
          </a:xfrm>
          <a:prstGeom prst="rect">
            <a:avLst/>
          </a:prstGeom>
          <a:ln w="76200">
            <a:solidFill>
              <a:schemeClr val="accent6">
                <a:lumMod val="75000"/>
              </a:schemeClr>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tr-TR" b="1" dirty="0" smtClean="0"/>
              <a:t>Hafta sonu ailenle dedenlere gideceksiniz. Deden sizi bayadır görmüyor ve gelmen için çok ısrar ediyor. Ailen gitmek için dedene söz vermiş. O anda kız arkadaşın aradı ve buluşmak istiyor, ne yaparsın?</a:t>
            </a:r>
            <a:endParaRPr lang="tr-TR" dirty="0"/>
          </a:p>
        </p:txBody>
      </p:sp>
    </p:spTree>
    <p:extLst>
      <p:ext uri="{BB962C8B-B14F-4D97-AF65-F5344CB8AC3E}">
        <p14:creationId xmlns:p14="http://schemas.microsoft.com/office/powerpoint/2010/main" val="342249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pPr algn="l"/>
            <a:r>
              <a:rPr lang="tr-TR" b="1" dirty="0" smtClean="0">
                <a:solidFill>
                  <a:srgbClr val="C00000"/>
                </a:solidFill>
                <a:effectLst>
                  <a:outerShdw blurRad="38100" dist="38100" dir="2700000" algn="tl">
                    <a:srgbClr val="000000">
                      <a:alpha val="43137"/>
                    </a:srgbClr>
                  </a:outerShdw>
                </a:effectLst>
              </a:rPr>
              <a:t>Hayır Diyebilme-Diyememe</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395536" y="1052736"/>
          <a:ext cx="8229600" cy="3698240"/>
        </p:xfrm>
        <a:graphic>
          <a:graphicData uri="http://schemas.openxmlformats.org/drawingml/2006/table">
            <a:tbl>
              <a:tblPr firstRow="1" bandRow="1">
                <a:tableStyleId>{5C22544A-7EE6-4342-B048-85BDC9FD1C3A}</a:tableStyleId>
              </a:tblPr>
              <a:tblGrid>
                <a:gridCol w="5482952">
                  <a:extLst>
                    <a:ext uri="{9D8B030D-6E8A-4147-A177-3AD203B41FA5}">
                      <a16:colId xmlns:a16="http://schemas.microsoft.com/office/drawing/2014/main" xmlns="" val="20000"/>
                    </a:ext>
                  </a:extLst>
                </a:gridCol>
                <a:gridCol w="1368152">
                  <a:extLst>
                    <a:ext uri="{9D8B030D-6E8A-4147-A177-3AD203B41FA5}">
                      <a16:colId xmlns:a16="http://schemas.microsoft.com/office/drawing/2014/main" xmlns="" val="20001"/>
                    </a:ext>
                  </a:extLst>
                </a:gridCol>
                <a:gridCol w="1378496">
                  <a:extLst>
                    <a:ext uri="{9D8B030D-6E8A-4147-A177-3AD203B41FA5}">
                      <a16:colId xmlns:a16="http://schemas.microsoft.com/office/drawing/2014/main" xmlns="" val="20002"/>
                    </a:ext>
                  </a:extLst>
                </a:gridCol>
              </a:tblGrid>
              <a:tr h="370840">
                <a:tc>
                  <a:txBody>
                    <a:bodyPr/>
                    <a:lstStyle/>
                    <a:p>
                      <a:r>
                        <a:rPr lang="tr-TR" sz="2000" dirty="0" smtClean="0"/>
                        <a:t>Neden Hayır Diyemiyorum?</a:t>
                      </a:r>
                      <a:endParaRPr lang="tr-TR" sz="2000" dirty="0"/>
                    </a:p>
                  </a:txBody>
                  <a:tcPr/>
                </a:tc>
                <a:tc>
                  <a:txBody>
                    <a:bodyPr/>
                    <a:lstStyle/>
                    <a:p>
                      <a:r>
                        <a:rPr lang="tr-TR" sz="2000" dirty="0" smtClean="0"/>
                        <a:t>EVET</a:t>
                      </a:r>
                      <a:endParaRPr lang="tr-TR" sz="2000" dirty="0"/>
                    </a:p>
                  </a:txBody>
                  <a:tcPr/>
                </a:tc>
                <a:tc>
                  <a:txBody>
                    <a:bodyPr/>
                    <a:lstStyle/>
                    <a:p>
                      <a:r>
                        <a:rPr lang="tr-TR" sz="2000" dirty="0" smtClean="0"/>
                        <a:t>HAYIR</a:t>
                      </a:r>
                      <a:endParaRPr lang="tr-TR" sz="2000" dirty="0"/>
                    </a:p>
                  </a:txBody>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 üzülür. </a:t>
                      </a:r>
                      <a:endParaRPr lang="tr-TR" b="1" dirty="0" smtClean="0">
                        <a:solidFill>
                          <a:schemeClr val="tx1"/>
                        </a:solidFill>
                      </a:endParaRPr>
                    </a:p>
                    <a:p>
                      <a:endParaRPr lang="tr-TR" dirty="0">
                        <a:solidFill>
                          <a:schemeClr val="tx1"/>
                        </a:solidFill>
                      </a:endParaRP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xmlns="" val="10001"/>
                  </a:ext>
                </a:extLst>
              </a:tr>
              <a:tr h="370840">
                <a:tc>
                  <a:txBody>
                    <a:bodyPr/>
                    <a:lstStyle/>
                    <a:p>
                      <a:r>
                        <a:rPr lang="tr-TR" sz="1800" b="1" kern="1200" dirty="0" smtClean="0">
                          <a:solidFill>
                            <a:schemeClr val="tx1"/>
                          </a:solidFill>
                          <a:latin typeface="+mn-lt"/>
                          <a:ea typeface="+mn-ea"/>
                          <a:cs typeface="+mn-cs"/>
                        </a:rPr>
                        <a:t>Artık benden hoşlanmazlar. </a:t>
                      </a:r>
                      <a:endParaRPr lang="tr-TR" b="1" dirty="0">
                        <a:solidFill>
                          <a:schemeClr val="tx1"/>
                        </a:solidFill>
                      </a:endParaRP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Beni sevmezler, bencillik etmiş olurum. </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kişiden bir istekte bulunma hakkım kalmaz.</a:t>
                      </a:r>
                      <a:endParaRPr lang="tr-TR" b="1" dirty="0" smtClean="0">
                        <a:solidFill>
                          <a:schemeClr val="tx1"/>
                        </a:solidFill>
                      </a:endParaRPr>
                    </a:p>
                    <a:p>
                      <a:endParaRPr lang="tr-TR" b="1" dirty="0">
                        <a:solidFill>
                          <a:schemeClr val="tx1"/>
                        </a:solidFill>
                      </a:endParaRPr>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Yalnız kalırım. 	</a:t>
                      </a:r>
                      <a:endParaRPr lang="tr-TR" b="1" dirty="0" smtClean="0">
                        <a:solidFill>
                          <a:schemeClr val="tx1"/>
                        </a:solidFill>
                      </a:endParaRPr>
                    </a:p>
                    <a:p>
                      <a:endParaRPr lang="tr-TR" b="1" dirty="0">
                        <a:solidFill>
                          <a:schemeClr val="tx1"/>
                        </a:solidFill>
                      </a:endParaRPr>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xmlns="" val="10005"/>
                  </a:ext>
                </a:extLst>
              </a:tr>
              <a:tr h="370840">
                <a:tc>
                  <a:txBody>
                    <a:bodyPr/>
                    <a:lstStyle/>
                    <a:p>
                      <a:r>
                        <a:rPr lang="tr-TR" b="1" dirty="0" smtClean="0">
                          <a:solidFill>
                            <a:schemeClr val="tx1"/>
                          </a:solidFill>
                        </a:rPr>
                        <a:t>Kötü insan olurum.</a:t>
                      </a:r>
                      <a:endParaRPr lang="tr-TR" b="1" dirty="0">
                        <a:solidFill>
                          <a:schemeClr val="tx1"/>
                        </a:solidFill>
                      </a:endParaRP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xmlns="" val="10006"/>
                  </a:ext>
                </a:extLst>
              </a:tr>
            </a:tbl>
          </a:graphicData>
        </a:graphic>
      </p:graphicFrame>
      <p:sp>
        <p:nvSpPr>
          <p:cNvPr id="5" name="4 Dikdörtgen"/>
          <p:cNvSpPr/>
          <p:nvPr/>
        </p:nvSpPr>
        <p:spPr>
          <a:xfrm>
            <a:off x="446647" y="5373216"/>
            <a:ext cx="7272808" cy="830997"/>
          </a:xfrm>
          <a:prstGeom prst="rect">
            <a:avLst/>
          </a:prstGeom>
        </p:spPr>
        <p:txBody>
          <a:bodyPr wrap="square">
            <a:spAutoFit/>
          </a:bodyPr>
          <a:lstStyle/>
          <a:p>
            <a:pPr algn="just"/>
            <a:r>
              <a:rPr lang="tr-TR" sz="2400" dirty="0" smtClean="0"/>
              <a:t>Yukarıdaki maddelerin çoğuna cevabınız EVET ise, bu sunumun içeriklerini iyice dinleyin.</a:t>
            </a:r>
            <a:endParaRPr lang="tr-T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Peki Neden Sürekli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40131" y="1844824"/>
            <a:ext cx="8363272" cy="4896544"/>
          </a:xfrm>
        </p:spPr>
        <p:txBody>
          <a:bodyPr>
            <a:normAutofit/>
          </a:bodyPr>
          <a:lstStyle/>
          <a:p>
            <a:pPr algn="just"/>
            <a:r>
              <a:rPr lang="tr-TR" dirty="0" smtClean="0"/>
              <a:t>Çevremizdeki kişileri, kendimizden daha önemli bulmamız ve haklarımızı çiğnemelerine izin verdiğimiz için “hayır” demekte zorlanırız. </a:t>
            </a:r>
          </a:p>
          <a:p>
            <a:pPr algn="just">
              <a:buNone/>
            </a:pPr>
            <a:endParaRPr lang="tr-TR" dirty="0" smtClean="0"/>
          </a:p>
          <a:p>
            <a:pPr algn="just"/>
            <a:r>
              <a:rPr lang="tr-TR" dirty="0" smtClean="0"/>
              <a:t>Büyüklerin isteklerine hayır dediğimizde olumsuz sonuçlar yasamışızdır.</a:t>
            </a:r>
          </a:p>
          <a:p>
            <a:pPr algn="just">
              <a:buNone/>
            </a:pPr>
            <a:endParaRPr lang="tr-TR" dirty="0" smtClean="0"/>
          </a:p>
          <a:p>
            <a:pPr algn="just"/>
            <a:r>
              <a:rPr lang="tr-TR" dirty="0" smtClean="0"/>
              <a:t>Bir daha aranmamaktan, sevilmemekten, kabul edilmemekten korkarız.</a:t>
            </a:r>
          </a:p>
          <a:p>
            <a:pPr algn="just"/>
            <a:endParaRPr lang="tr-TR" dirty="0"/>
          </a:p>
          <a:p>
            <a:pPr algn="just"/>
            <a:r>
              <a:rPr lang="tr-TR" dirty="0" smtClean="0"/>
              <a:t>Karşımızdaki insanı üzeceğimizi düşünürüz.</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Peki Neden Sürekli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539552" y="1916832"/>
            <a:ext cx="8229600" cy="5472608"/>
          </a:xfrm>
        </p:spPr>
        <p:txBody>
          <a:bodyPr/>
          <a:lstStyle/>
          <a:p>
            <a:pPr algn="just"/>
            <a:r>
              <a:rPr lang="tr-TR" dirty="0" smtClean="0"/>
              <a:t>Hayır demenin bencillik olduğunu düşünürüz. </a:t>
            </a:r>
          </a:p>
          <a:p>
            <a:pPr algn="just"/>
            <a:r>
              <a:rPr lang="tr-TR" dirty="0" smtClean="0"/>
              <a:t>Çevremizdeki kişilerin bizi kabul etmesi için her şeye evet deme zorunluluğu hissederiz.</a:t>
            </a:r>
          </a:p>
          <a:p>
            <a:pPr algn="just"/>
            <a:r>
              <a:rPr lang="tr-TR" dirty="0" smtClean="0"/>
              <a:t>Yalnız kalma ve terk edilme riskini taşımamış oluyoruz.</a:t>
            </a:r>
          </a:p>
          <a:p>
            <a:pPr algn="just">
              <a:buNone/>
            </a:pPr>
            <a:endParaRPr lang="tr-TR" dirty="0" smtClean="0"/>
          </a:p>
          <a:p>
            <a:pPr algn="just">
              <a:buNone/>
            </a:pPr>
            <a:r>
              <a:rPr lang="tr-TR" dirty="0" smtClean="0"/>
              <a:t>	BUŞEKİLDE DAVRANARAKKENDİ İSTEK VE DUYGULARIMIZDAN BAHSETMEDİĞİMİZ İÇİN KENDİMİZE ÖFKELENMEYE BAŞLARIZ…</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pPr algn="l"/>
            <a:r>
              <a:rPr lang="tr-TR" sz="4000" b="1" dirty="0" smtClean="0">
                <a:solidFill>
                  <a:srgbClr val="002060"/>
                </a:solidFill>
                <a:effectLst>
                  <a:outerShdw blurRad="38100" dist="38100" dir="2700000" algn="tl">
                    <a:srgbClr val="000000">
                      <a:alpha val="43137"/>
                    </a:srgbClr>
                  </a:outerShdw>
                </a:effectLst>
              </a:rPr>
              <a:t>Neden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916832"/>
            <a:ext cx="6275040" cy="5256584"/>
          </a:xfrm>
        </p:spPr>
        <p:txBody>
          <a:bodyPr>
            <a:normAutofit/>
          </a:bodyPr>
          <a:lstStyle/>
          <a:p>
            <a:pPr algn="just"/>
            <a:r>
              <a:rPr lang="tr-TR" dirty="0" smtClean="0"/>
              <a:t>Düşünce ve duygularımızı açıkça iletip veya iletmemek bizim seçimimizdir. Kendimizi ifade etmenin ya da ifade etmemenin sonuçlarına bakmamız gerekir. Eğer karşımızdakine ne istediğimizi zamanında söylemezsek  daha sonra küçük bir şey yüzünden öfkelenip kırıcı olabiliriz. Bunun </a:t>
            </a:r>
            <a:r>
              <a:rPr lang="tr-TR" dirty="0"/>
              <a:t>yerine rahatsız olduğumuz davranışı ya da duyguları uygun bir dille iletebiliriz. </a:t>
            </a:r>
            <a:r>
              <a:rPr lang="tr-TR" dirty="0" smtClean="0"/>
              <a:t>Böylelikle</a:t>
            </a:r>
            <a:r>
              <a:rPr lang="tr-TR" dirty="0"/>
              <a:t>, duygularımızı içimize atıp zaman içinde birikmesini ve ilişkimize zarar gelmesini önlemiş oluruz</a:t>
            </a:r>
          </a:p>
        </p:txBody>
      </p:sp>
      <p:pic>
        <p:nvPicPr>
          <p:cNvPr id="4" name="3 Resim" descr="hayır-diyebilmek.jpg"/>
          <p:cNvPicPr>
            <a:picLocks noChangeAspect="1"/>
          </p:cNvPicPr>
          <p:nvPr/>
        </p:nvPicPr>
        <p:blipFill>
          <a:blip r:embed="rId2" cstate="print"/>
          <a:stretch>
            <a:fillRect/>
          </a:stretch>
        </p:blipFill>
        <p:spPr>
          <a:xfrm>
            <a:off x="7048500" y="0"/>
            <a:ext cx="2095500" cy="2095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Nasıl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2802" y="1772816"/>
            <a:ext cx="8229600" cy="5877272"/>
          </a:xfrm>
        </p:spPr>
        <p:txBody>
          <a:bodyPr>
            <a:normAutofit/>
          </a:bodyPr>
          <a:lstStyle/>
          <a:p>
            <a:pPr algn="just"/>
            <a:r>
              <a:rPr lang="tr-TR" dirty="0" smtClean="0"/>
              <a:t>İlk önce bizi rahatsız eden olumsuz duygular yaşatan olay ve davranışı tanımlamamız gerekir. Bizim için ne ifade ettiğin analiz etmemiz gerekir. Söze “ben “diye başlayarak duygu ve düşüncelerimizin bize ait olduğunu vurgulamalıyız. Ben dilini kullanmalıyız.</a:t>
            </a:r>
          </a:p>
          <a:p>
            <a:pPr algn="just">
              <a:buNone/>
            </a:pPr>
            <a:r>
              <a:rPr lang="tr-TR" dirty="0" smtClean="0"/>
              <a:t>Kuracağımız cümleler genellikle üç bölümden oluşur:</a:t>
            </a:r>
          </a:p>
          <a:p>
            <a:pPr algn="just">
              <a:buNone/>
            </a:pPr>
            <a:endParaRPr lang="tr-TR" dirty="0" smtClean="0"/>
          </a:p>
          <a:p>
            <a:pPr algn="just">
              <a:buNone/>
            </a:pPr>
            <a:r>
              <a:rPr lang="tr-TR" dirty="0" smtClean="0"/>
              <a:t>1- Olumsuz duyguları yaşatan belli bir davranış veya olayı tanımlamak,</a:t>
            </a:r>
          </a:p>
          <a:p>
            <a:pPr algn="just">
              <a:buNone/>
            </a:pPr>
            <a:r>
              <a:rPr lang="tr-TR" dirty="0" smtClean="0"/>
              <a:t>2- O davranış veya olayın bizim üzerimizde yarattığı etkiyi açıklamak,</a:t>
            </a:r>
          </a:p>
          <a:p>
            <a:pPr algn="just">
              <a:buNone/>
            </a:pPr>
            <a:r>
              <a:rPr lang="tr-TR" dirty="0" smtClean="0"/>
              <a:t>3- O davranış ve olayı nasıl yorumladığımızı (hissettiklerimiz, duygularımız) söylemekten oluşur.</a:t>
            </a:r>
          </a:p>
          <a:p>
            <a:pPr algn="just">
              <a:buNone/>
            </a:pPr>
            <a:endParaRPr lang="tr-TR" dirty="0" smtClean="0"/>
          </a:p>
          <a:p>
            <a:pPr algn="just">
              <a:buNone/>
            </a:pPr>
            <a:r>
              <a:rPr lang="tr-TR" dirty="0" smtClean="0"/>
              <a:t>	</a:t>
            </a:r>
          </a:p>
          <a:p>
            <a:pPr algn="just">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t>Hayır diyeceğimiz kişilerin de bir insan olduğunu, bizi anlayabileceklerine inanmalıyız.</a:t>
            </a:r>
          </a:p>
          <a:p>
            <a:pPr algn="just"/>
            <a:endParaRPr lang="tr-TR" dirty="0"/>
          </a:p>
          <a:p>
            <a:pPr algn="just"/>
            <a:r>
              <a:rPr lang="tr-TR" dirty="0" smtClean="0"/>
              <a:t>Eğer doğrudan hayır demeyi zor buluyorsanız, düşünmek için biraz zaman isteyin. Düşünmeden bir takım sözler verirseniz, sonradan kendinize kızabilirsiniz.</a:t>
            </a:r>
          </a:p>
          <a:p>
            <a:pPr algn="just"/>
            <a:endParaRPr lang="tr-TR" dirty="0" smtClean="0"/>
          </a:p>
          <a:p>
            <a:pPr algn="just"/>
            <a:r>
              <a:rPr lang="tr-TR" dirty="0" smtClean="0"/>
              <a:t>Aşırı kibarlık yapmadan ve bahaneler üretmeden, hayır deme provaları yapın. Bu provaları bir yakınınız üzerinde deneyebilirsiniz.</a:t>
            </a:r>
          </a:p>
          <a:p>
            <a:pPr algn="just"/>
            <a:endParaRPr lang="tr-TR" dirty="0" smtClean="0"/>
          </a:p>
          <a:p>
            <a:pPr algn="just"/>
            <a:r>
              <a:rPr lang="tr-TR" dirty="0" smtClean="0"/>
              <a:t>Kendinizi suçlu hissetmeden neden hayır dediğinizi açıklayabilirsiniz. Bu hem sizi hem karşıdakini daha az strese sokar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988840"/>
            <a:ext cx="8229600" cy="5361459"/>
          </a:xfrm>
        </p:spPr>
        <p:txBody>
          <a:bodyPr>
            <a:normAutofit/>
          </a:bodyPr>
          <a:lstStyle/>
          <a:p>
            <a:pPr algn="just"/>
            <a:r>
              <a:rPr lang="tr-TR" dirty="0" smtClean="0"/>
              <a:t>Bir kez hayır dedikten sonra konuşmayı daha fazla uzatmayın, aksi takdirde bir dizi özür dileme girişimlerine başlayabilir ve hatta kararınızdan vazgeçebilirsiniz. Bu sizi daha bağımlı hale de getirebilir. </a:t>
            </a:r>
          </a:p>
          <a:p>
            <a:pPr algn="just">
              <a:buNone/>
            </a:pPr>
            <a:endParaRPr lang="tr-TR" dirty="0" smtClean="0"/>
          </a:p>
          <a:p>
            <a:pPr algn="just"/>
            <a:r>
              <a:rPr lang="tr-TR" dirty="0" smtClean="0"/>
              <a:t>Karşınızdaki kişiye kararınız hakkındaki duygularınızı açıklayın. “Üzgünüm ama,........”,  gibi başlangıç cümleleri ile düşman gibi görünmenizi engelleyebilirsiniz.</a:t>
            </a:r>
          </a:p>
          <a:p>
            <a:pPr algn="just"/>
            <a:endParaRPr lang="tr-TR" dirty="0" smtClean="0"/>
          </a:p>
          <a:p>
            <a:pPr algn="just"/>
            <a:r>
              <a:rPr lang="tr-TR" dirty="0" smtClean="0"/>
              <a:t>Unutmayın, bu hayatı siz yaşıyorsunuz. Başkalarının hayatlarına adapte olmak zorunda değilsiniz. </a:t>
            </a:r>
            <a:endParaRPr lang="tr-TR" dirty="0"/>
          </a:p>
          <a:p>
            <a:pPr algn="just"/>
            <a:endParaRPr lang="tr-TR" dirty="0" smtClean="0"/>
          </a:p>
          <a:p>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850106"/>
          </a:xfrm>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5" name="4 İçerik Yer Tutucusu"/>
          <p:cNvSpPr>
            <a:spLocks noGrp="1"/>
          </p:cNvSpPr>
          <p:nvPr>
            <p:ph sz="half" idx="1"/>
          </p:nvPr>
        </p:nvSpPr>
        <p:spPr>
          <a:xfrm>
            <a:off x="452698" y="1772816"/>
            <a:ext cx="4038600" cy="5256584"/>
          </a:xfrm>
        </p:spPr>
        <p:txBody>
          <a:bodyPr>
            <a:normAutofit/>
          </a:bodyPr>
          <a:lstStyle/>
          <a:p>
            <a:pPr lvl="0"/>
            <a:r>
              <a:rPr lang="tr-TR" sz="1600" b="1" i="1" dirty="0" smtClean="0"/>
              <a:t>Doğrudan hayır demek, </a:t>
            </a:r>
            <a:endParaRPr lang="tr-TR" sz="1600" dirty="0" smtClean="0"/>
          </a:p>
          <a:p>
            <a:pPr lvl="1"/>
            <a:r>
              <a:rPr lang="tr-TR" sz="1600" dirty="0" smtClean="0"/>
              <a:t>“Hayır, teşekkürler.”</a:t>
            </a:r>
          </a:p>
          <a:p>
            <a:pPr lvl="1"/>
            <a:r>
              <a:rPr lang="tr-TR" sz="1600" dirty="0" smtClean="0"/>
              <a:t>“Hayır, istemiyorum.”</a:t>
            </a:r>
          </a:p>
          <a:p>
            <a:pPr lvl="1"/>
            <a:r>
              <a:rPr lang="tr-TR" sz="1600" dirty="0" smtClean="0"/>
              <a:t>“Hayır, bana uygun değil.”</a:t>
            </a:r>
          </a:p>
          <a:p>
            <a:pPr lvl="1"/>
            <a:r>
              <a:rPr lang="tr-TR" sz="1600" dirty="0" smtClean="0"/>
              <a:t>“Hayır, ailemi üzmek istemiyorum.”</a:t>
            </a:r>
          </a:p>
          <a:p>
            <a:pPr lvl="1"/>
            <a:r>
              <a:rPr lang="tr-TR" sz="1600" dirty="0" smtClean="0"/>
              <a:t>“Israr etme lütfen, yapmak istemiyorum.”</a:t>
            </a:r>
          </a:p>
          <a:p>
            <a:pPr lvl="1"/>
            <a:r>
              <a:rPr lang="tr-TR" sz="1600" dirty="0" smtClean="0"/>
              <a:t>“Seni kırmak istemem ama yapamam.”</a:t>
            </a:r>
          </a:p>
          <a:p>
            <a:pPr lvl="1"/>
            <a:r>
              <a:rPr lang="tr-TR" sz="1600" dirty="0" smtClean="0"/>
              <a:t>“Kusura bakma yapamam.”</a:t>
            </a:r>
          </a:p>
          <a:p>
            <a:pPr lvl="0"/>
            <a:r>
              <a:rPr lang="tr-TR" sz="1600" b="1" i="1" dirty="0" smtClean="0"/>
              <a:t>Geçiştirmek,</a:t>
            </a:r>
            <a:endParaRPr lang="tr-TR" sz="1600" dirty="0" smtClean="0"/>
          </a:p>
          <a:p>
            <a:pPr lvl="1"/>
            <a:r>
              <a:rPr lang="tr-TR" sz="1600" dirty="0" smtClean="0"/>
              <a:t>“Bilmem, bakarız sonra konuşuruz.” </a:t>
            </a:r>
          </a:p>
          <a:p>
            <a:pPr lvl="0"/>
            <a:r>
              <a:rPr lang="tr-TR" sz="1600" b="1" i="1" dirty="0" smtClean="0"/>
              <a:t>Konuyu değiştirmek,</a:t>
            </a:r>
            <a:endParaRPr lang="tr-TR" sz="1600" dirty="0" smtClean="0"/>
          </a:p>
          <a:p>
            <a:pPr lvl="1"/>
            <a:r>
              <a:rPr lang="tr-TR" sz="1600" dirty="0" smtClean="0"/>
              <a:t>“Dün sınav sonuçları açıklanmış haberin var mı?”</a:t>
            </a:r>
            <a:r>
              <a:rPr lang="tr-TR" sz="1600" b="1" i="1" dirty="0" smtClean="0"/>
              <a:t> </a:t>
            </a:r>
            <a:endParaRPr lang="tr-TR" sz="1600" dirty="0" smtClean="0"/>
          </a:p>
          <a:p>
            <a:endParaRPr lang="tr-TR" dirty="0" smtClean="0"/>
          </a:p>
          <a:p>
            <a:endParaRPr lang="tr-TR" dirty="0"/>
          </a:p>
        </p:txBody>
      </p:sp>
      <p:sp>
        <p:nvSpPr>
          <p:cNvPr id="6" name="5 İçerik Yer Tutucusu"/>
          <p:cNvSpPr>
            <a:spLocks noGrp="1"/>
          </p:cNvSpPr>
          <p:nvPr>
            <p:ph sz="half" idx="2"/>
          </p:nvPr>
        </p:nvSpPr>
        <p:spPr>
          <a:xfrm>
            <a:off x="4589306" y="1772816"/>
            <a:ext cx="4038600" cy="5400600"/>
          </a:xfrm>
        </p:spPr>
        <p:txBody>
          <a:bodyPr>
            <a:normAutofit/>
          </a:bodyPr>
          <a:lstStyle/>
          <a:p>
            <a:pPr lvl="0"/>
            <a:r>
              <a:rPr lang="tr-TR" sz="1600" b="1" i="1" dirty="0" smtClean="0"/>
              <a:t>Duymazlıktan gelmek,</a:t>
            </a:r>
            <a:endParaRPr lang="tr-TR" sz="1600" dirty="0" smtClean="0"/>
          </a:p>
          <a:p>
            <a:pPr lvl="1"/>
            <a:r>
              <a:rPr lang="tr-TR" sz="1600" dirty="0" smtClean="0"/>
              <a:t>“Cevap vermez, duymamış gibi davranır.”</a:t>
            </a:r>
          </a:p>
          <a:p>
            <a:pPr lvl="0"/>
            <a:r>
              <a:rPr lang="tr-TR" sz="1600" b="1" i="1" dirty="0" smtClean="0"/>
              <a:t>Ortamdan uzaklaşmak, </a:t>
            </a:r>
            <a:endParaRPr lang="tr-TR" sz="1600" dirty="0" smtClean="0"/>
          </a:p>
          <a:p>
            <a:pPr lvl="1"/>
            <a:r>
              <a:rPr lang="tr-TR" sz="1600" b="1" i="1" dirty="0" smtClean="0"/>
              <a:t>“</a:t>
            </a:r>
            <a:r>
              <a:rPr lang="tr-TR" sz="1600" dirty="0" smtClean="0"/>
              <a:t>Acelem var, üzgünüm. Sonra görüşürüz.”</a:t>
            </a:r>
          </a:p>
          <a:p>
            <a:pPr lvl="0"/>
            <a:r>
              <a:rPr lang="tr-TR" sz="1600" b="1" i="1" dirty="0" smtClean="0"/>
              <a:t>Yürüyüp gitmek</a:t>
            </a:r>
            <a:r>
              <a:rPr lang="tr-TR" sz="1600" dirty="0" smtClean="0"/>
              <a:t> ve </a:t>
            </a:r>
          </a:p>
          <a:p>
            <a:pPr lvl="0"/>
            <a:r>
              <a:rPr lang="tr-TR" sz="1600" b="1" i="1" dirty="0" smtClean="0"/>
              <a:t>“Hayır tekrarı”</a:t>
            </a:r>
            <a:r>
              <a:rPr lang="tr-TR" sz="1600" dirty="0" smtClean="0"/>
              <a:t> </a:t>
            </a:r>
          </a:p>
          <a:p>
            <a:pPr lvl="1"/>
            <a:r>
              <a:rPr lang="tr-TR" sz="1600" dirty="0" smtClean="0"/>
              <a:t>“Yapmayacağımı söylemiştim.”</a:t>
            </a:r>
          </a:p>
          <a:p>
            <a:pPr lvl="1"/>
            <a:r>
              <a:rPr lang="tr-TR" sz="1600" dirty="0" smtClean="0"/>
              <a:t>“Kusura bakma ama istemediğimi sana daha önce de söylemiştim.”</a:t>
            </a:r>
          </a:p>
          <a:p>
            <a:pPr lvl="0"/>
            <a:r>
              <a:rPr lang="tr-TR" sz="1600" b="1" i="1" dirty="0"/>
              <a:t>Nedenler bulmak,</a:t>
            </a:r>
            <a:endParaRPr lang="tr-TR" sz="1600" dirty="0"/>
          </a:p>
          <a:p>
            <a:pPr lvl="1"/>
            <a:r>
              <a:rPr lang="tr-TR" sz="1600" dirty="0"/>
              <a:t>“Bugün olmaz annemlerle bir yere gitmem gerekiyor.” </a:t>
            </a:r>
          </a:p>
          <a:p>
            <a:endParaRPr lang="tr-TR" dirty="0" smtClean="0"/>
          </a:p>
          <a:p>
            <a:pPr>
              <a:buNone/>
            </a:pP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327</TotalTime>
  <Words>672</Words>
  <Application>Microsoft Office PowerPoint</Application>
  <PresentationFormat>Ekran Gösterisi (4:3)</PresentationFormat>
  <Paragraphs>81</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Calibri</vt:lpstr>
      <vt:lpstr>Calibri Light</vt:lpstr>
      <vt:lpstr>Geçmişe bakış</vt:lpstr>
      <vt:lpstr>SINIR KOYMA</vt:lpstr>
      <vt:lpstr>Hayır Diyebilme-Diyememe</vt:lpstr>
      <vt:lpstr>Peki Neden Sürekli “EVET” diyoruz?</vt:lpstr>
      <vt:lpstr>Peki Neden Sürekli “EVET” diyoruz?</vt:lpstr>
      <vt:lpstr>Neden ‘Hayır’ Demeliyiz?</vt:lpstr>
      <vt:lpstr>Nasıl ‘Hayır’ Demeliyiz?</vt:lpstr>
      <vt:lpstr>Hayır Diyebilmek İçin;</vt:lpstr>
      <vt:lpstr>PowerPoint Sunusu</vt:lpstr>
      <vt:lpstr>Hayır Diyebilmek İçin;</vt:lpstr>
      <vt:lpstr>Örnek Olay</vt:lpstr>
      <vt:lpstr>Örnek Olay</vt:lpstr>
      <vt:lpstr>Örnek Olay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cmpq</dc:creator>
  <cp:lastModifiedBy>Ayşe</cp:lastModifiedBy>
  <cp:revision>35</cp:revision>
  <dcterms:created xsi:type="dcterms:W3CDTF">2014-11-10T19:06:12Z</dcterms:created>
  <dcterms:modified xsi:type="dcterms:W3CDTF">2024-09-05T08:32:09Z</dcterms:modified>
</cp:coreProperties>
</file>